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37" r:id="rId4"/>
    <p:sldMasterId id="2147483852" r:id="rId5"/>
    <p:sldMasterId id="2147483824" r:id="rId6"/>
  </p:sldMasterIdLst>
  <p:notesMasterIdLst>
    <p:notesMasterId r:id="rId47"/>
  </p:notesMasterIdLst>
  <p:handoutMasterIdLst>
    <p:handoutMasterId r:id="rId48"/>
  </p:handoutMasterIdLst>
  <p:sldIdLst>
    <p:sldId id="399" r:id="rId7"/>
    <p:sldId id="328" r:id="rId8"/>
    <p:sldId id="364" r:id="rId9"/>
    <p:sldId id="389" r:id="rId10"/>
    <p:sldId id="369" r:id="rId11"/>
    <p:sldId id="322" r:id="rId12"/>
    <p:sldId id="370" r:id="rId13"/>
    <p:sldId id="368" r:id="rId14"/>
    <p:sldId id="388" r:id="rId15"/>
    <p:sldId id="372" r:id="rId16"/>
    <p:sldId id="324" r:id="rId17"/>
    <p:sldId id="377" r:id="rId18"/>
    <p:sldId id="391" r:id="rId19"/>
    <p:sldId id="396" r:id="rId20"/>
    <p:sldId id="347" r:id="rId21"/>
    <p:sldId id="373" r:id="rId22"/>
    <p:sldId id="345" r:id="rId23"/>
    <p:sldId id="332" r:id="rId24"/>
    <p:sldId id="405" r:id="rId25"/>
    <p:sldId id="350" r:id="rId26"/>
    <p:sldId id="331" r:id="rId27"/>
    <p:sldId id="404" r:id="rId28"/>
    <p:sldId id="336" r:id="rId29"/>
    <p:sldId id="341" r:id="rId30"/>
    <p:sldId id="343" r:id="rId31"/>
    <p:sldId id="344" r:id="rId32"/>
    <p:sldId id="397" r:id="rId33"/>
    <p:sldId id="319" r:id="rId34"/>
    <p:sldId id="395" r:id="rId35"/>
    <p:sldId id="393" r:id="rId36"/>
    <p:sldId id="386" r:id="rId37"/>
    <p:sldId id="402" r:id="rId38"/>
    <p:sldId id="362" r:id="rId39"/>
    <p:sldId id="385" r:id="rId40"/>
    <p:sldId id="383" r:id="rId41"/>
    <p:sldId id="403" r:id="rId42"/>
    <p:sldId id="366" r:id="rId43"/>
    <p:sldId id="365" r:id="rId44"/>
    <p:sldId id="390" r:id="rId45"/>
    <p:sldId id="292" r:id="rId46"/>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guide id="3" orient="horz" pos="920">
          <p15:clr>
            <a:srgbClr val="A4A3A4"/>
          </p15:clr>
        </p15:guide>
        <p15:guide id="4" orient="horz">
          <p15:clr>
            <a:srgbClr val="A4A3A4"/>
          </p15:clr>
        </p15:guide>
        <p15:guide id="5" pos="4062">
          <p15:clr>
            <a:srgbClr val="A4A3A4"/>
          </p15:clr>
        </p15:guide>
        <p15:guide id="6">
          <p15:clr>
            <a:srgbClr val="A4A3A4"/>
          </p15:clr>
        </p15:guide>
        <p15:guide id="7" pos="5759">
          <p15:clr>
            <a:srgbClr val="A4A3A4"/>
          </p15:clr>
        </p15:guide>
        <p15:guide id="8" pos="288">
          <p15:clr>
            <a:srgbClr val="A4A3A4"/>
          </p15:clr>
        </p15:guide>
        <p15:guide id="9" orient="horz" pos="1780">
          <p15:clr>
            <a:srgbClr val="A4A3A4"/>
          </p15:clr>
        </p15:guide>
        <p15:guide id="10" orient="horz" pos="3319">
          <p15:clr>
            <a:srgbClr val="A4A3A4"/>
          </p15:clr>
        </p15:guide>
        <p15:guide id="11" pos="1259">
          <p15:clr>
            <a:srgbClr val="A4A3A4"/>
          </p15:clr>
        </p15:guide>
        <p15:guide id="12" pos="4389">
          <p15:clr>
            <a:srgbClr val="A4A3A4"/>
          </p15:clr>
        </p15:guide>
        <p15:guide id="13" pos="5665">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heryl Alvarez" initials="CA" lastIdx="11" clrIdx="6">
    <p:extLst/>
  </p:cmAuthor>
  <p:cmAuthor id="1" name="Chris Buttigieg" initials="CB" lastIdx="65" clrIdx="0"/>
  <p:cmAuthor id="2" name="Kahrkling, Lynn" initials="KL" lastIdx="12" clrIdx="1"/>
  <p:cmAuthor id="3" name="Adolph, Michelle" initials="MA" lastIdx="6" clrIdx="2"/>
  <p:cmAuthor id="4" name="Parhar, Bel" initials="PB" lastIdx="34" clrIdx="3"/>
  <p:cmAuthor id="5" name="Microsoft Office User" initials="Office" lastIdx="11" clrIdx="4">
    <p:extLst/>
  </p:cmAuthor>
  <p:cmAuthor id="6" name="Hew Wing, Sean" initials="SHW" lastIdx="0" clrIdx="5"/>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ED7D31"/>
    <a:srgbClr val="99C9E6"/>
    <a:srgbClr val="0079C1"/>
    <a:srgbClr val="3F37E1"/>
    <a:srgbClr val="5B9BD5"/>
    <a:srgbClr val="7F7F7F"/>
    <a:srgbClr val="F2F2F2"/>
    <a:srgbClr val="F7941D"/>
    <a:srgbClr val="004A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260" autoAdjust="0"/>
    <p:restoredTop sz="71849" autoAdjust="0"/>
  </p:normalViewPr>
  <p:slideViewPr>
    <p:cSldViewPr snapToGrid="0" snapToObjects="1">
      <p:cViewPr>
        <p:scale>
          <a:sx n="75" d="100"/>
          <a:sy n="75" d="100"/>
        </p:scale>
        <p:origin x="-3348" y="-1002"/>
      </p:cViewPr>
      <p:guideLst>
        <p:guide orient="horz" pos="2160"/>
        <p:guide orient="horz" pos="920"/>
        <p:guide orient="horz"/>
        <p:guide orient="horz" pos="1780"/>
        <p:guide orient="horz" pos="3319"/>
        <p:guide pos="2880"/>
        <p:guide pos="4062"/>
        <p:guide/>
        <p:guide pos="5759"/>
        <p:guide pos="288"/>
        <p:guide pos="1259"/>
        <p:guide pos="4389"/>
        <p:guide pos="5665"/>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95" d="100"/>
        <a:sy n="95" d="100"/>
      </p:scale>
      <p:origin x="0" y="0"/>
    </p:cViewPr>
  </p:sorterViewPr>
  <p:notesViewPr>
    <p:cSldViewPr snapToGrid="0" snapToObjects="1">
      <p:cViewPr varScale="1">
        <p:scale>
          <a:sx n="87" d="100"/>
          <a:sy n="87" d="100"/>
        </p:scale>
        <p:origin x="-3780" y="-6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Arial"/>
                <a:ea typeface="+mn-ea"/>
                <a:cs typeface="+mn-cs"/>
              </a:defRPr>
            </a:lvl1pPr>
          </a:lstStyle>
          <a:p>
            <a:pPr>
              <a:defRPr/>
            </a:pPr>
            <a:fld id="{62CA1D8B-1F73-B842-AC89-D6482D0C4F4B}" type="datetimeFigureOut">
              <a:rPr lang="fr-CA" smtClean="0"/>
              <a:pPr>
                <a:defRPr/>
              </a:pPr>
              <a:t>2016-09-29</a:t>
            </a:fld>
            <a:endParaRPr lang="fr-CA"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Arial"/>
                <a:ea typeface="+mn-ea"/>
                <a:cs typeface="+mn-cs"/>
              </a:defRPr>
            </a:lvl1pPr>
          </a:lstStyle>
          <a:p>
            <a:pPr>
              <a:defRPr/>
            </a:pPr>
            <a:fld id="{8DF24F8E-0C8E-9647-9AB3-FD3D94B57646}" type="slidenum">
              <a:rPr lang="fr-CA" smtClean="0"/>
              <a:pPr>
                <a:defRPr/>
              </a:pPr>
              <a:t>‹#›</a:t>
            </a:fld>
            <a:endParaRPr lang="fr-CA" dirty="0"/>
          </a:p>
        </p:txBody>
      </p:sp>
    </p:spTree>
    <p:extLst>
      <p:ext uri="{BB962C8B-B14F-4D97-AF65-F5344CB8AC3E}">
        <p14:creationId xmlns:p14="http://schemas.microsoft.com/office/powerpoint/2010/main" val="196024423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Arial"/>
                <a:ea typeface="+mn-ea"/>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fontAlgn="auto">
              <a:spcBef>
                <a:spcPts val="0"/>
              </a:spcBef>
              <a:spcAft>
                <a:spcPts val="0"/>
              </a:spcAft>
              <a:defRPr sz="1200">
                <a:latin typeface="Arial"/>
                <a:ea typeface="+mn-ea"/>
                <a:cs typeface="+mn-cs"/>
              </a:defRPr>
            </a:lvl1pPr>
          </a:lstStyle>
          <a:p>
            <a:pPr>
              <a:defRPr/>
            </a:pPr>
            <a:fld id="{C812E6FF-3D8E-0A4E-AA22-C2FAEFEF9C71}" type="datetimeFigureOut">
              <a:rPr lang="fr-CA" smtClean="0"/>
              <a:pPr>
                <a:defRPr/>
              </a:pPr>
              <a:t>2016-09-29</a:t>
            </a:fld>
            <a:endParaRPr lang="fr-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fr-CA" noProof="0" dirty="0" smtClean="0"/>
              <a:t>Click to </a:t>
            </a:r>
            <a:r>
              <a:rPr lang="fr-CA" noProof="0" dirty="0" err="1" smtClean="0"/>
              <a:t>edit</a:t>
            </a:r>
            <a:r>
              <a:rPr lang="fr-CA" noProof="0" dirty="0" smtClean="0"/>
              <a:t> Master </a:t>
            </a:r>
            <a:r>
              <a:rPr lang="fr-CA" noProof="0" dirty="0" err="1" smtClean="0"/>
              <a:t>text</a:t>
            </a:r>
            <a:r>
              <a:rPr lang="fr-CA" noProof="0" dirty="0" smtClean="0"/>
              <a:t> styles</a:t>
            </a:r>
          </a:p>
          <a:p>
            <a:pPr lvl="1"/>
            <a:r>
              <a:rPr lang="fr-CA" noProof="0" dirty="0" smtClean="0"/>
              <a:t>Second </a:t>
            </a:r>
            <a:r>
              <a:rPr lang="fr-CA" noProof="0" dirty="0" err="1" smtClean="0"/>
              <a:t>level</a:t>
            </a:r>
            <a:endParaRPr lang="fr-CA" noProof="0" dirty="0" smtClean="0"/>
          </a:p>
          <a:p>
            <a:pPr lvl="2"/>
            <a:r>
              <a:rPr lang="fr-CA" noProof="0" dirty="0" err="1" smtClean="0"/>
              <a:t>Third</a:t>
            </a:r>
            <a:r>
              <a:rPr lang="fr-CA" noProof="0" dirty="0" smtClean="0"/>
              <a:t> </a:t>
            </a:r>
            <a:r>
              <a:rPr lang="fr-CA" noProof="0" dirty="0" err="1" smtClean="0"/>
              <a:t>level</a:t>
            </a:r>
            <a:endParaRPr lang="fr-CA" noProof="0" dirty="0" smtClean="0"/>
          </a:p>
          <a:p>
            <a:pPr lvl="3"/>
            <a:r>
              <a:rPr lang="fr-CA" noProof="0" dirty="0" err="1" smtClean="0"/>
              <a:t>Fourth</a:t>
            </a:r>
            <a:r>
              <a:rPr lang="fr-CA" noProof="0" dirty="0" smtClean="0"/>
              <a:t> </a:t>
            </a:r>
            <a:r>
              <a:rPr lang="fr-CA" noProof="0" dirty="0" err="1" smtClean="0"/>
              <a:t>level</a:t>
            </a:r>
            <a:endParaRPr lang="fr-CA" noProof="0" dirty="0" smtClean="0"/>
          </a:p>
          <a:p>
            <a:pPr lvl="4"/>
            <a:r>
              <a:rPr lang="fr-CA" noProof="0" dirty="0" err="1" smtClean="0"/>
              <a:t>Fifth</a:t>
            </a:r>
            <a:r>
              <a:rPr lang="fr-CA" noProof="0" dirty="0" smtClean="0"/>
              <a:t> </a:t>
            </a:r>
            <a:r>
              <a:rPr lang="fr-CA" noProof="0" dirty="0" err="1" smtClean="0"/>
              <a:t>level</a:t>
            </a:r>
            <a:endParaRPr lang="fr-CA" noProof="0"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Arial"/>
                <a:ea typeface="+mn-ea"/>
                <a:cs typeface="+mn-cs"/>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fontAlgn="auto">
              <a:spcBef>
                <a:spcPts val="0"/>
              </a:spcBef>
              <a:spcAft>
                <a:spcPts val="0"/>
              </a:spcAft>
              <a:defRPr sz="1200">
                <a:latin typeface="Arial"/>
                <a:ea typeface="+mn-ea"/>
                <a:cs typeface="+mn-cs"/>
              </a:defRPr>
            </a:lvl1pPr>
          </a:lstStyle>
          <a:p>
            <a:pPr>
              <a:defRPr/>
            </a:pPr>
            <a:fld id="{5E70EAD9-D589-7545-B350-04E61EA7E3D5}" type="slidenum">
              <a:rPr lang="fr-CA" smtClean="0"/>
              <a:pPr>
                <a:defRPr/>
              </a:pPr>
              <a:t>‹#›</a:t>
            </a:fld>
            <a:endParaRPr lang="fr-CA" dirty="0"/>
          </a:p>
        </p:txBody>
      </p:sp>
    </p:spTree>
    <p:extLst>
      <p:ext uri="{BB962C8B-B14F-4D97-AF65-F5344CB8AC3E}">
        <p14:creationId xmlns:p14="http://schemas.microsoft.com/office/powerpoint/2010/main" val="290744397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Arial"/>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Arial"/>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r>
              <a:rPr lang="fr-CA" sz="800" dirty="0" smtClean="0">
                <a:latin typeface="Arial" panose="020B0604020202020204" pitchFamily="34" charset="0"/>
              </a:rPr>
              <a:t>[Bonjour ou bonsoir].</a:t>
            </a:r>
          </a:p>
          <a:p>
            <a:endParaRPr lang="fr-CA" sz="800" dirty="0" smtClean="0">
              <a:latin typeface="Arial" panose="020B0604020202020204" pitchFamily="34" charset="0"/>
              <a:cs typeface="Arial" panose="020B0604020202020204" pitchFamily="34" charset="0"/>
            </a:endParaRPr>
          </a:p>
          <a:p>
            <a:r>
              <a:rPr lang="fr-CA" sz="800" dirty="0" smtClean="0">
                <a:latin typeface="Arial" panose="020B0604020202020204" pitchFamily="34" charset="0"/>
              </a:rPr>
              <a:t>Merci de votre présence. La plupart d’entre vous me connaissent déjà. J’ai le plaisir d’être votre [conseiller financier/planificateur financier/conseiller] depuis plusieurs années. Pour ceux qui ne me connaissent pas, je me présente. Je me nomme [nom]. Je [travaille dans le secteur des services financiers/suis conseiller] depuis XX années.</a:t>
            </a:r>
          </a:p>
          <a:p>
            <a:endParaRPr lang="fr-CA" sz="800" dirty="0" smtClean="0">
              <a:latin typeface="Arial" panose="020B0604020202020204" pitchFamily="34" charset="0"/>
              <a:cs typeface="Arial" panose="020B0604020202020204" pitchFamily="34" charset="0"/>
            </a:endParaRPr>
          </a:p>
          <a:p>
            <a:r>
              <a:rPr lang="fr-CA" sz="800" dirty="0" smtClean="0">
                <a:latin typeface="Arial" panose="020B0604020202020204" pitchFamily="34" charset="0"/>
              </a:rPr>
              <a:t>[Fournissez d’autres renseignements sur vous-même ou formulez votre propre mot de bienvenue suivant les besoins].</a:t>
            </a:r>
          </a:p>
          <a:p>
            <a:endParaRPr lang="fr-CA" sz="800" dirty="0" smtClean="0">
              <a:latin typeface="Arial" panose="020B0604020202020204" pitchFamily="34" charset="0"/>
              <a:cs typeface="Arial" panose="020B0604020202020204" pitchFamily="34" charset="0"/>
            </a:endParaRPr>
          </a:p>
          <a:p>
            <a:r>
              <a:rPr lang="fr-CA" sz="800" dirty="0" smtClean="0">
                <a:latin typeface="Arial" panose="020B0604020202020204" pitchFamily="34" charset="0"/>
              </a:rPr>
              <a:t>L’autre jour, un client m’a dit : « comme c’est la première fois que je prends ma retraite, j’ai beaucoup de questions ». Il avait une façon amusante de présenter les choses, mais elle faisait ressortir un aspect important : la retraite constitue une expérience nouvelle pour la majorité des gens et, quand on aborde la question du revenu de retraite, il faut prendre en compte un grand nombre de variables. </a:t>
            </a:r>
          </a:p>
          <a:p>
            <a:r>
              <a:rPr lang="fr-CA" sz="800" dirty="0" smtClean="0">
                <a:latin typeface="Arial" panose="020B0604020202020204" pitchFamily="34" charset="0"/>
              </a:rPr>
              <a:t> </a:t>
            </a:r>
          </a:p>
          <a:p>
            <a:r>
              <a:rPr lang="fr-CA" sz="800" dirty="0" smtClean="0">
                <a:latin typeface="Arial" panose="020B0604020202020204" pitchFamily="34" charset="0"/>
              </a:rPr>
              <a:t>Pendant des années et peut-être des décennies, vous avez mis de l’argent de côté et vous vous êtes préparés pour réaliser vos projets, quels qu’ils soient. En cours de route, les événements de la vie vous ont probablement amené à faire des ajustements. Vous avez peut-être même dû modifier certains de vos choix ou vous avez peut-être eu la possibilité d’exploiter de nouvelles stratégies de placement. Durant la période où vous gagnez votre revenu maximum, il est facile d’effectuer ces ajustements. </a:t>
            </a:r>
          </a:p>
          <a:p>
            <a:r>
              <a:rPr lang="fr-CA" sz="800" dirty="0" smtClean="0">
                <a:latin typeface="Arial" panose="020B0604020202020204" pitchFamily="34" charset="0"/>
              </a:rPr>
              <a:t> </a:t>
            </a:r>
          </a:p>
          <a:p>
            <a:r>
              <a:rPr lang="fr-CA" sz="800" dirty="0" smtClean="0">
                <a:latin typeface="Arial" panose="020B0604020202020204" pitchFamily="34" charset="0"/>
              </a:rPr>
              <a:t>Toutefois, lorsque vous arrêtez de travailler ou que vous réduisez vos heures de travail, il est important que vous connaissiez tous les choix dont vous disposez ainsi que toutes vos sources de revenus, car votre capacité de redresser la situation, si les choses ne se déroulent pas comme prévu, est plus limitée. </a:t>
            </a:r>
          </a:p>
          <a:p>
            <a:r>
              <a:rPr lang="fr-CA" sz="800" dirty="0" smtClean="0">
                <a:latin typeface="Arial" panose="020B0604020202020204" pitchFamily="34" charset="0"/>
              </a:rPr>
              <a:t> </a:t>
            </a:r>
          </a:p>
          <a:p>
            <a:r>
              <a:rPr lang="fr-CA" sz="800" dirty="0" smtClean="0">
                <a:latin typeface="Arial" panose="020B0604020202020204" pitchFamily="34" charset="0"/>
              </a:rPr>
              <a:t>Maintenant que la prochaine étape de votre vie se profile à l’horizon, le </a:t>
            </a:r>
            <a:r>
              <a:rPr lang="fr-CA" sz="800" u="none" dirty="0" smtClean="0">
                <a:latin typeface="Arial" panose="020B0604020202020204" pitchFamily="34" charset="0"/>
              </a:rPr>
              <a:t>temps</a:t>
            </a:r>
            <a:r>
              <a:rPr lang="fr-CA" dirty="0" smtClean="0"/>
              <a:t> </a:t>
            </a:r>
            <a:r>
              <a:rPr lang="fr-CA" sz="800" i="0" u="none" baseline="0" dirty="0" smtClean="0">
                <a:latin typeface="Arial" panose="020B0604020202020204" pitchFamily="34" charset="0"/>
              </a:rPr>
              <a:t>est venu de réévaluer </a:t>
            </a:r>
            <a:r>
              <a:rPr lang="fr-CA" sz="800" dirty="0" smtClean="0">
                <a:latin typeface="Arial" panose="020B0604020202020204" pitchFamily="34" charset="0"/>
              </a:rPr>
              <a:t>globalement votre situation du point de vue du revenu. Grâce aux renseignements provenant de BMO </a:t>
            </a:r>
            <a:r>
              <a:rPr lang="fr-CA" sz="800" b="0" dirty="0" smtClean="0">
                <a:latin typeface="Arial" panose="020B0604020202020204" pitchFamily="34" charset="0"/>
              </a:rPr>
              <a:t>ainsi qu’aux ressources de Retraite Québec </a:t>
            </a:r>
            <a:r>
              <a:rPr lang="fr-CA" sz="800" dirty="0" smtClean="0">
                <a:latin typeface="Arial" panose="020B0604020202020204" pitchFamily="34" charset="0"/>
              </a:rPr>
              <a:t>et du gouvernement du Canada, je vous présenterai une vue d’ensemble des sources de revenus les plus courantes à la retraite et des principaux facteurs à considérer. Naturellement, chacun de vous a des objectifs et des besoins qui lui sont propres. Je traiterai donc des principes de base, espérant avoir l’occasion de vous rencontrer individuellement dans les prochaines semaines pour examiner votre plan.</a:t>
            </a:r>
          </a:p>
          <a:p>
            <a:r>
              <a:rPr lang="fr-CA" sz="800" dirty="0" smtClean="0">
                <a:latin typeface="Arial" panose="020B0604020202020204" pitchFamily="34" charset="0"/>
              </a:rPr>
              <a:t> </a:t>
            </a:r>
          </a:p>
          <a:p>
            <a:r>
              <a:rPr lang="fr-CA" sz="800" dirty="0" smtClean="0">
                <a:latin typeface="Arial" panose="020B0604020202020204" pitchFamily="34" charset="0"/>
              </a:rPr>
              <a:t>La présentation durera environ 45 minutes et se terminera par une période de questions. N’hésitez pas cependant à m’interrompre en cours de route pour me poser des questions.</a:t>
            </a:r>
          </a:p>
          <a:p>
            <a:endParaRPr lang="fr-CA" sz="800" dirty="0" smtClean="0">
              <a:latin typeface="Arial" panose="020B0604020202020204" pitchFamily="34" charset="0"/>
              <a:cs typeface="Arial" panose="020B0604020202020204" pitchFamily="34" charset="0"/>
            </a:endParaRPr>
          </a:p>
          <a:p>
            <a:endParaRPr lang="fr-CA" sz="800" dirty="0" smtClean="0">
              <a:latin typeface="Arial" panose="020B0604020202020204" pitchFamily="34" charset="0"/>
              <a:cs typeface="Arial" panose="020B0604020202020204" pitchFamily="34" charset="0"/>
            </a:endParaRPr>
          </a:p>
          <a:p>
            <a:endParaRPr lang="fr-CA"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6971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706438"/>
            <a:ext cx="4648200" cy="348615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CA" sz="1100" dirty="0" smtClean="0"/>
              <a:t>Dans le domaine financier, la volatilité est le degré de variation du prix d’un placement pendant une période donnée (mesuré par l’écart-type des rendements). La volatilité préoccupe tous les investisseurs, parce qu’elle crée de l’incertitude et qu’elle peut nuire au rendement des placements. Elle est particulièrement inquiétante lorsque vous approchez de la retraite, à cause de l’étape où vous vous trouvez dans votre vie du point de vue de vos placements. </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sz="11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sz="1100" dirty="0" smtClean="0"/>
              <a:t>Considérons par exemple la crise de 2008-09, l’une des périodes les plus volatiles du marché que nous avons connues de mémoire récente. </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sz="1100" baseline="0" dirty="0" smtClean="0"/>
          </a:p>
          <a:p>
            <a:r>
              <a:rPr lang="fr-CA" sz="1100" dirty="0" smtClean="0"/>
              <a:t>Imaginez que, durant le repli du marché, vos placements auraient perdu 40 % de leur valeur. Si vous étiez dans la trentaine, le temps jouait en votre faveur et vous avez pu rester sur le marché afin de récupérer vos pertes et de continuer à faire fructifier votre actif. </a:t>
            </a:r>
          </a:p>
          <a:p>
            <a:endParaRPr lang="fr-CA" sz="1100" baseline="0" dirty="0" smtClean="0"/>
          </a:p>
          <a:p>
            <a:r>
              <a:rPr lang="fr-CA" sz="1100" dirty="0" smtClean="0"/>
              <a:t>Ce n’est cependant pas le cas si vous étiez près de votre retraite. Premièrement, comme vous aviez accumulé de l’épargne pendant des années, vous avez subi une perte plus importante. Deuxièmement, étant donné que vous étiez plus près du moment où il vous faudrait commencer à puiser dans vos économies, vous disposiez de moins de temps pour recouvrer ce que vous aviez perdu. </a:t>
            </a:r>
          </a:p>
          <a:p>
            <a:endParaRPr lang="fr-CA" sz="1100" dirty="0" smtClean="0">
              <a:solidFill>
                <a:schemeClr val="accent2"/>
              </a:solidFill>
            </a:endParaRPr>
          </a:p>
          <a:p>
            <a:r>
              <a:rPr lang="fr-CA" sz="1100" dirty="0" smtClean="0"/>
              <a:t>Cette perte de 40 % survenue en 2008-09 a forcé beaucoup d’investisseurs à sortir du marché et à revoir leurs attentes à l’égard de leur retraite, compte tenu du peu de temps qu’ils leur restaient pour redresser la situation.</a:t>
            </a:r>
          </a:p>
          <a:p>
            <a:endParaRPr lang="fr-CA" sz="1100" baseline="0" dirty="0" smtClean="0"/>
          </a:p>
          <a:p>
            <a:endParaRPr lang="fr-CA" sz="1100" dirty="0"/>
          </a:p>
        </p:txBody>
      </p:sp>
    </p:spTree>
    <p:extLst>
      <p:ext uri="{BB962C8B-B14F-4D97-AF65-F5344CB8AC3E}">
        <p14:creationId xmlns:p14="http://schemas.microsoft.com/office/powerpoint/2010/main" val="719912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246185" y="4415790"/>
            <a:ext cx="6541477" cy="4183380"/>
          </a:xfrm>
        </p:spPr>
        <p:txBody>
          <a:bodyPr/>
          <a:lstStyle/>
          <a:p>
            <a:pPr marL="0" lvl="1" defTabSz="966529">
              <a:defRPr/>
            </a:pPr>
            <a:r>
              <a:rPr lang="fr-CA" sz="1050" dirty="0" smtClean="0"/>
              <a:t>Lorsque vous passez de la phase de constitution d’une épargne-retraite à la phase d’utilisation de cette épargne durant la retraite, que se produit-il?</a:t>
            </a:r>
          </a:p>
          <a:p>
            <a:pPr marL="0" lvl="1" defTabSz="966529">
              <a:defRPr/>
            </a:pPr>
            <a:endParaRPr lang="fr-CA" sz="1050" baseline="0" dirty="0" smtClean="0"/>
          </a:p>
          <a:p>
            <a:pPr marL="0" lvl="1" defTabSz="966529">
              <a:defRPr/>
            </a:pPr>
            <a:r>
              <a:rPr lang="fr-CA" sz="1050" dirty="0" smtClean="0"/>
              <a:t>Lorsque vous commencez à tirer un revenu de vos placements, la séquence des rendements produits par vos placements devient extrêmement importante. La séquence des rendements est simplement l’ordre de succession des rendements, lesquels peuvent, par exemple, être négatifs ou positifs pendant un certain nombre d’années. L’illustration à l’écran montre que la différence entre ces deux scénarios peut être énorme. </a:t>
            </a:r>
          </a:p>
          <a:p>
            <a:pPr marL="0" lvl="1" defTabSz="966529">
              <a:defRPr/>
            </a:pPr>
            <a:endParaRPr lang="fr-CA" sz="1050" dirty="0" smtClean="0"/>
          </a:p>
          <a:p>
            <a:pPr marL="0" lvl="1" defTabSz="966529">
              <a:defRPr/>
            </a:pPr>
            <a:r>
              <a:rPr lang="fr-CA" sz="1050" dirty="0" smtClean="0"/>
              <a:t>Dans un premier scénario, un client retire 50 000 $ par année d’un portefeuille de 1 000 000 $ à compter de l’âge de 65 ans. À cause des rendements négatifs enregistrés au début de sa retraite, son portefeuille sera épuisé lorsqu’il aura 77 ans. </a:t>
            </a:r>
          </a:p>
          <a:p>
            <a:pPr marL="0" lvl="1" defTabSz="966529">
              <a:defRPr/>
            </a:pPr>
            <a:endParaRPr lang="fr-CA" sz="1050" dirty="0" smtClean="0"/>
          </a:p>
          <a:p>
            <a:pPr marL="0" lvl="1" defTabSz="966529">
              <a:defRPr/>
            </a:pPr>
            <a:r>
              <a:rPr lang="fr-CA" sz="1050" dirty="0" smtClean="0"/>
              <a:t>Dans l’autre scénario, le client retire également 50 000 $ par année, mais il réussit à faire croître ses placements au fil du temps, parce que ses rendements étaient positifs durant les premières années de sa retraite. </a:t>
            </a:r>
          </a:p>
          <a:p>
            <a:pPr marL="0" lvl="1" defTabSz="966529">
              <a:defRPr/>
            </a:pPr>
            <a:r>
              <a:rPr lang="fr-CA" sz="1050" dirty="0" smtClean="0"/>
              <a:t>Pourquoi en est-il ainsi? </a:t>
            </a:r>
          </a:p>
          <a:p>
            <a:pPr marL="0" lvl="1" defTabSz="966529">
              <a:defRPr/>
            </a:pPr>
            <a:r>
              <a:rPr lang="fr-CA" sz="1050" dirty="0" smtClean="0"/>
              <a:t>Si vous encaissez des rendements négatifs au moment même où vous prenez votre retraite, le capital à faire fructifier dont vous disposerez sera plus limité et vous effectuerez vos retraits dans un portefeuille réduit dès le départ. </a:t>
            </a:r>
          </a:p>
          <a:p>
            <a:endParaRPr lang="fr-CA" sz="1050" dirty="0" smtClean="0"/>
          </a:p>
          <a:p>
            <a:r>
              <a:rPr lang="fr-CA" sz="1050" dirty="0" smtClean="0"/>
              <a:t>Il est donc très important de comprendre le risque que la séquence des rendements fait courir à votre portefeuille et d’en tenir compte, spécialement lorsque vous approchez de votre retraite. Si vous ne vous protégez pas contre le risque lié à la séquence des rendements, la durabilité de votre revenu de retraite pourrait être fortement compromise.</a:t>
            </a:r>
          </a:p>
          <a:p>
            <a:endParaRPr lang="fr-CA" sz="1050" dirty="0" smtClean="0"/>
          </a:p>
          <a:p>
            <a:r>
              <a:rPr lang="fr-CA" sz="1050" dirty="0" smtClean="0"/>
              <a:t>Si vous vous demandez ce que vous pouvez faire pour gérer la séquence des rendements, sachez qu’il existe des produits conçus expressément pour remédier à ce risque et que je peux vous aider à choisir celui qui répondra à vos besoins particuliers. Nous examinerons ces produits un peu plus tard au cours de la présentation, mais il importe de savoir que des solutions sont disponibles pour contrer ce facteur de risque. </a:t>
            </a:r>
          </a:p>
          <a:p>
            <a:endParaRPr lang="fr-CA" sz="1050" dirty="0" smtClean="0"/>
          </a:p>
          <a:p>
            <a:r>
              <a:rPr lang="fr-CA" sz="1050" dirty="0" smtClean="0"/>
              <a:t>Source : présentation sur la planification de la retraite, L’Institut Info-Patrimoine BMO</a:t>
            </a:r>
          </a:p>
          <a:p>
            <a:endParaRPr lang="fr-CA" sz="1050" dirty="0" smtClean="0"/>
          </a:p>
          <a:p>
            <a:endParaRPr lang="fr-CA" sz="1050" dirty="0" smtClean="0"/>
          </a:p>
          <a:p>
            <a:endParaRPr lang="fr-CA" sz="1050" dirty="0"/>
          </a:p>
        </p:txBody>
      </p:sp>
    </p:spTree>
    <p:extLst>
      <p:ext uri="{BB962C8B-B14F-4D97-AF65-F5344CB8AC3E}">
        <p14:creationId xmlns:p14="http://schemas.microsoft.com/office/powerpoint/2010/main" val="16162179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1426" y="4415790"/>
            <a:ext cx="5608320" cy="4183380"/>
          </a:xfrm>
        </p:spPr>
        <p:txBody>
          <a:bodyPr/>
          <a:lstStyle/>
          <a:p>
            <a:pPr defTabSz="966529">
              <a:defRPr/>
            </a:pPr>
            <a:r>
              <a:rPr lang="fr-CA" sz="1100" dirty="0" smtClean="0"/>
              <a:t>Pourquoi alors, considérant les risques associés à la volatilité et à la séquence des rendements, voudriez-vous investir sur le marché en premier lieu? Ne serait-il pas préférable de placer l’argent que vous avez durement gagné dans des CPG? Cette solution est parfaite, mais seulement pour les clients qui possèdent un actif substantiel et qui ont besoin d’un faible revenu durant leur retraite. </a:t>
            </a:r>
          </a:p>
          <a:p>
            <a:pPr defTabSz="966529">
              <a:defRPr/>
            </a:pPr>
            <a:endParaRPr lang="fr-CA" sz="1100" baseline="0" dirty="0" smtClean="0"/>
          </a:p>
          <a:p>
            <a:pPr defTabSz="966529">
              <a:defRPr/>
            </a:pPr>
            <a:r>
              <a:rPr lang="fr-CA" sz="1100" dirty="0" smtClean="0"/>
              <a:t>Les taux d’intérêt étant près d’un creux historique, les investisseurs obtiennent des taux de rendement notablement inférieurs à ceux offerts dans le passé. Actuellement, un CPG de cinq ans rapporte environ 1,5 %. Il y a 35 ans, la situation était très différente : le même CPG pouvait vous procurer un rendement de 13 %. Cela représente 1 500 $ par année pour un portefeuille de 100 000 $ comparativement à 13 500 $ il y a 35 ans. </a:t>
            </a:r>
          </a:p>
          <a:p>
            <a:pPr defTabSz="966529">
              <a:defRPr/>
            </a:pPr>
            <a:endParaRPr lang="fr-CA" sz="1100" baseline="0" dirty="0" smtClean="0"/>
          </a:p>
          <a:p>
            <a:pPr defTabSz="966529">
              <a:defRPr/>
            </a:pPr>
            <a:r>
              <a:rPr lang="fr-CA" sz="1100" dirty="0" smtClean="0"/>
              <a:t>Une autre raison pour laquelle les gens font des placements est le fait que le prix des biens augmente généralement au fil du temps. C’est ce qu’on appelle l’inflation. </a:t>
            </a:r>
          </a:p>
          <a:p>
            <a:pPr defTabSz="966529">
              <a:defRPr/>
            </a:pPr>
            <a:endParaRPr lang="fr-CA" sz="1100" dirty="0" smtClean="0"/>
          </a:p>
          <a:p>
            <a:pPr defTabSz="966529">
              <a:defRPr/>
            </a:pPr>
            <a:r>
              <a:rPr lang="fr-CA" sz="1100" dirty="0" smtClean="0"/>
              <a:t>Combien d’entre vous ont acheté un café ce matin ou au cours de la dernière semaine? </a:t>
            </a:r>
          </a:p>
          <a:p>
            <a:pPr defTabSz="966529">
              <a:defRPr/>
            </a:pPr>
            <a:endParaRPr lang="fr-CA" sz="1100" dirty="0" smtClean="0"/>
          </a:p>
          <a:p>
            <a:pPr defTabSz="966529">
              <a:defRPr/>
            </a:pPr>
            <a:r>
              <a:rPr lang="fr-CA" sz="1100" dirty="0" smtClean="0"/>
              <a:t>Si vous avez acheté un café de format moyen chez Tim Horton aujourd’hui, vous avez payé environ 1,65 $. Ce café vous aurait coûté seulement 10 cents il y a 50 ans. </a:t>
            </a:r>
          </a:p>
          <a:p>
            <a:pPr defTabSz="966529">
              <a:defRPr/>
            </a:pPr>
            <a:endParaRPr lang="fr-CA" sz="1100" dirty="0" smtClean="0"/>
          </a:p>
          <a:p>
            <a:pPr defTabSz="966529">
              <a:defRPr/>
            </a:pPr>
            <a:r>
              <a:rPr lang="fr-CA" sz="1100" dirty="0" smtClean="0"/>
              <a:t>Étant donné que les prix augmentent à la longue, le dollar d’aujourd’hui aura un pouvoir d’achat moindre dans le futur. Qu’il s’agisse d’acheter une simple tasse de café ou de faire son épicerie, l’inflation est un phénomène qui touche chacun d’entre nous dans ses achats quotidiens. Pourtant, un grand nombre d’entre nous négligent les effets de l’inflation sur le revenu de retraite. </a:t>
            </a:r>
          </a:p>
          <a:p>
            <a:pPr defTabSz="966529">
              <a:defRPr/>
            </a:pPr>
            <a:endParaRPr lang="fr-CA" sz="1100" dirty="0" smtClean="0"/>
          </a:p>
          <a:p>
            <a:pPr defTabSz="966529">
              <a:defRPr/>
            </a:pPr>
            <a:r>
              <a:rPr lang="fr-CA" sz="1100" dirty="0" smtClean="0"/>
              <a:t>Si vos placements ne parviennent pas à suivre ou à dépasser le rythme de l’inflation, vous utiliserez une plus grande partie de votre épargne simplement pour compenser le coût croissant des biens et des services. Même durant les périodes où l’inflation est faible, l’effet cumulatif peut faire en sorte que l’inflation ait tout de même un effet néfaste sur votre épargne-retraite et votre revenu.</a:t>
            </a:r>
          </a:p>
          <a:p>
            <a:pPr defTabSz="966529">
              <a:defRPr/>
            </a:pPr>
            <a:endParaRPr lang="fr-CA" sz="700" dirty="0" smtClean="0"/>
          </a:p>
          <a:p>
            <a:pPr defTabSz="966529">
              <a:defRPr/>
            </a:pPr>
            <a:r>
              <a:rPr lang="fr-CA" sz="1100" dirty="0" smtClean="0"/>
              <a:t>La bonne nouvelle, c’est que certains produits vous offrent la possibilité de surpasser l’inflation et de protéger vos économies. Je peux vous aider à déterminer les placements qui ont le potentiel de vous fournir un flux de trésorerie plus élevé et de vous protéger contre le risque d’inflation.</a:t>
            </a:r>
          </a:p>
          <a:p>
            <a:pPr defTabSz="966529">
              <a:defRPr/>
            </a:pPr>
            <a:endParaRPr lang="fr-CA" sz="700" dirty="0" smtClean="0"/>
          </a:p>
          <a:p>
            <a:pPr defTabSz="966529">
              <a:defRPr/>
            </a:pPr>
            <a:r>
              <a:rPr lang="fr-CA" sz="700" dirty="0" smtClean="0"/>
              <a:t>(Source : présentation sur la planification de la retraite, L’Institut Info-Patrimoine BMO.)</a:t>
            </a:r>
          </a:p>
          <a:p>
            <a:r>
              <a:rPr lang="fr-CA" sz="700" baseline="0" dirty="0" smtClean="0"/>
              <a:t>Le taux moyen</a:t>
            </a:r>
            <a:r>
              <a:rPr lang="fr-CA" sz="700" dirty="0" smtClean="0"/>
              <a:t> d’un CPG de cinq ans était de 13,82 % en avril 1980. (Source : Banque du Canada, données et statistiques, taux moyen des CPG de cinq ans, banqueducanada.ca). </a:t>
            </a:r>
          </a:p>
          <a:p>
            <a:r>
              <a:rPr lang="fr-CA" sz="700" dirty="0" smtClean="0"/>
              <a:t>Selon les taux publiés récemment par certaines des plus grandes banques,</a:t>
            </a:r>
            <a:r>
              <a:rPr lang="fr-CA" sz="1100" dirty="0" smtClean="0"/>
              <a:t> </a:t>
            </a:r>
            <a:r>
              <a:rPr lang="fr-CA" sz="700" baseline="0" dirty="0" smtClean="0"/>
              <a:t>un CPG de cinq ans vous procure un intérêt de 1,5 % à l’échéance. </a:t>
            </a:r>
          </a:p>
          <a:p>
            <a:r>
              <a:rPr lang="fr-CA" sz="700" dirty="0" smtClean="0"/>
              <a:t>Même lorsque le taux d’inflation est bas – il était de 2 % en janvier 2016 –, un rendement de ce genre vous permettra à peine, sinon pas du tout, de battre l’inflation. </a:t>
            </a:r>
          </a:p>
          <a:p>
            <a:endParaRPr lang="fr-CA" sz="700" dirty="0" smtClean="0"/>
          </a:p>
          <a:p>
            <a:r>
              <a:rPr lang="fr-CA" sz="700" dirty="0" smtClean="0"/>
              <a:t>(Source des taux de CPG : bmo.com et rbc.com) (source du taux d’inflation : Banque du Canada, indice des prix à la consommation, banqueducanada.ca) </a:t>
            </a:r>
          </a:p>
          <a:p>
            <a:pPr defTabSz="966529">
              <a:defRPr/>
            </a:pPr>
            <a:endParaRPr lang="fr-CA" sz="700" dirty="0" smtClean="0"/>
          </a:p>
          <a:p>
            <a:pPr defTabSz="966529">
              <a:defRPr/>
            </a:pPr>
            <a:endParaRPr lang="fr-CA" sz="700" dirty="0" smtClean="0"/>
          </a:p>
          <a:p>
            <a:pPr defTabSz="966529">
              <a:defRPr/>
            </a:pPr>
            <a:endParaRPr lang="fr-CA" sz="1100" dirty="0" smtClean="0"/>
          </a:p>
          <a:p>
            <a:endParaRPr lang="fr-CA" sz="1100" dirty="0"/>
          </a:p>
        </p:txBody>
      </p:sp>
    </p:spTree>
    <p:extLst>
      <p:ext uri="{BB962C8B-B14F-4D97-AF65-F5344CB8AC3E}">
        <p14:creationId xmlns:p14="http://schemas.microsoft.com/office/powerpoint/2010/main" val="54675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pPr defTabSz="465887">
              <a:defRPr/>
            </a:pPr>
            <a:r>
              <a:rPr lang="fr-CA" altLang="en-US" dirty="0" smtClean="0"/>
              <a:t>Maintenant que nous avons traité des risques, examinons de plus près les sources de votre revenu de retraite et les aspects essentiels de chaque flux de revenu.</a:t>
            </a:r>
            <a:endParaRPr lang="fr-CA" dirty="0" smtClean="0"/>
          </a:p>
          <a:p>
            <a:endParaRPr lang="fr-CA" dirty="0"/>
          </a:p>
        </p:txBody>
      </p:sp>
      <p:sp>
        <p:nvSpPr>
          <p:cNvPr id="4" name="Slide Number Placeholder 3"/>
          <p:cNvSpPr>
            <a:spLocks noGrp="1"/>
          </p:cNvSpPr>
          <p:nvPr>
            <p:ph type="sldNum" sz="quarter" idx="10"/>
          </p:nvPr>
        </p:nvSpPr>
        <p:spPr/>
        <p:txBody>
          <a:bodyPr/>
          <a:lstStyle/>
          <a:p>
            <a:fld id="{B3603FF3-C7BE-49EC-B13C-566CB5744807}" type="slidenum">
              <a:rPr lang="fr-CA" smtClean="0"/>
              <a:t>13</a:t>
            </a:fld>
            <a:endParaRPr lang="fr-CA" dirty="0"/>
          </a:p>
        </p:txBody>
      </p:sp>
    </p:spTree>
    <p:extLst>
      <p:ext uri="{BB962C8B-B14F-4D97-AF65-F5344CB8AC3E}">
        <p14:creationId xmlns:p14="http://schemas.microsoft.com/office/powerpoint/2010/main" val="883267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r>
              <a:rPr lang="fr-CA" dirty="0" smtClean="0"/>
              <a:t>Le montant du revenu de retraite </a:t>
            </a:r>
            <a:r>
              <a:rPr lang="fr-CA" b="0" baseline="0" dirty="0" smtClean="0"/>
              <a:t>versé par le </a:t>
            </a:r>
            <a:r>
              <a:rPr lang="fr-CA" sz="1200" b="0" i="0" kern="1200" dirty="0" smtClean="0">
                <a:solidFill>
                  <a:schemeClr val="tx1"/>
                </a:solidFill>
                <a:effectLst/>
              </a:rPr>
              <a:t>gouvernement du Québec</a:t>
            </a:r>
            <a:r>
              <a:rPr lang="fr-CA" dirty="0" smtClean="0"/>
              <a:t> </a:t>
            </a:r>
            <a:r>
              <a:rPr lang="fr-CA" b="0" baseline="0" dirty="0" smtClean="0"/>
              <a:t>et le gouvernement du Canada et</a:t>
            </a:r>
            <a:r>
              <a:rPr lang="fr-CA" dirty="0" smtClean="0"/>
              <a:t> les conditions qui s’y rattachent engendrent beaucoup de malentendus. Pour tirer le meilleur parti de ces prestations, il faut comprendre leur fonctionnement et les modalités qui s’appliquent à votre situation personnelle. </a:t>
            </a:r>
            <a:endParaRPr lang="fr-CA" dirty="0"/>
          </a:p>
        </p:txBody>
      </p:sp>
      <p:sp>
        <p:nvSpPr>
          <p:cNvPr id="4" name="Slide Number Placeholder 3"/>
          <p:cNvSpPr>
            <a:spLocks noGrp="1"/>
          </p:cNvSpPr>
          <p:nvPr>
            <p:ph type="sldNum" sz="quarter" idx="10"/>
          </p:nvPr>
        </p:nvSpPr>
        <p:spPr/>
        <p:txBody>
          <a:bodyPr/>
          <a:lstStyle/>
          <a:p>
            <a:fld id="{B3603FF3-C7BE-49EC-B13C-566CB5744807}" type="slidenum">
              <a:rPr lang="fr-CA" smtClean="0"/>
              <a:t>14</a:t>
            </a:fld>
            <a:endParaRPr lang="fr-CA" dirty="0"/>
          </a:p>
        </p:txBody>
      </p:sp>
    </p:spTree>
    <p:extLst>
      <p:ext uri="{BB962C8B-B14F-4D97-AF65-F5344CB8AC3E}">
        <p14:creationId xmlns:p14="http://schemas.microsoft.com/office/powerpoint/2010/main" val="563229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La question que mes clients me posent le plus souvent au sujet de </a:t>
            </a:r>
            <a:r>
              <a:rPr lang="fr-CA" b="0" dirty="0" smtClean="0"/>
              <a:t>leurs</a:t>
            </a:r>
            <a:r>
              <a:rPr lang="fr-CA" dirty="0" smtClean="0"/>
              <a:t> prestations gouvernementales est la suivante : « Combien est-ce que je vais recevoir? » </a:t>
            </a:r>
          </a:p>
          <a:p>
            <a:endParaRPr lang="fr-CA" dirty="0" smtClean="0"/>
          </a:p>
          <a:p>
            <a:r>
              <a:rPr lang="fr-CA" b="0" dirty="0" smtClean="0"/>
              <a:t>Dans le meilleur des cas, si vous</a:t>
            </a:r>
            <a:r>
              <a:rPr lang="fr-CA" dirty="0" smtClean="0"/>
              <a:t> </a:t>
            </a:r>
            <a:r>
              <a:rPr lang="fr-CA" b="0" dirty="0" smtClean="0"/>
              <a:t>prenez votre retraite à 65 ans et que vous cessez de travailler, le revenu mensuel provenant de sources gouvernementales – Régime</a:t>
            </a:r>
            <a:r>
              <a:rPr lang="fr-CA" dirty="0" smtClean="0"/>
              <a:t> </a:t>
            </a:r>
            <a:r>
              <a:rPr lang="fr-CA" b="0" baseline="0" dirty="0" smtClean="0"/>
              <a:t>de rentes du Québec (RRQ) et sécurité de la vieillesse (SV)</a:t>
            </a:r>
            <a:r>
              <a:rPr lang="fr-CA" b="0" dirty="0" smtClean="0"/>
              <a:t> – sera environ de </a:t>
            </a:r>
            <a:r>
              <a:rPr lang="fr-CA" b="0" dirty="0" smtClean="0">
                <a:solidFill>
                  <a:srgbClr val="FF0000"/>
                </a:solidFill>
              </a:rPr>
              <a:t>1 665,87 $ </a:t>
            </a:r>
            <a:r>
              <a:rPr lang="fr-CA" b="0" dirty="0" smtClean="0"/>
              <a:t>par mois. Vous pouvez maximiser votre revenu mensuel grâce au supplément à la rente de retraite, si vous choisissez de continuer à travailler pendant que vous recevez des prestations. Nous discuterons de cela plus en détail ultérieurement.</a:t>
            </a:r>
          </a:p>
          <a:p>
            <a:endParaRPr lang="fr-CA" b="1" dirty="0" smtClean="0"/>
          </a:p>
          <a:p>
            <a:r>
              <a:rPr lang="fr-CA" b="0" dirty="0" smtClean="0"/>
              <a:t>Selon</a:t>
            </a:r>
            <a:r>
              <a:rPr lang="fr-CA" dirty="0" smtClean="0"/>
              <a:t> </a:t>
            </a:r>
            <a:r>
              <a:rPr lang="fr-CA" b="0" baseline="0" dirty="0" smtClean="0"/>
              <a:t>votre situation </a:t>
            </a:r>
            <a:r>
              <a:rPr lang="fr-CA" b="0" dirty="0" smtClean="0"/>
              <a:t>et la manière dont ce flux de revenu se conjugue aux autres sources de revenus, vous pouvez décider d’anticiper la date de début de vos prestations – avant l’âge de 65 ans – ou de la retarder</a:t>
            </a:r>
            <a:r>
              <a:rPr lang="fr-CA" b="1" baseline="0" dirty="0" smtClean="0"/>
              <a:t>. </a:t>
            </a:r>
            <a:r>
              <a:rPr lang="fr-CA" b="0" baseline="0" dirty="0" smtClean="0"/>
              <a:t>Il est important de connaître les choix possibles et les effets immédiats et à long terme des décisions que vous prenez.</a:t>
            </a:r>
          </a:p>
          <a:p>
            <a:endParaRPr lang="fr-CA" b="0" dirty="0" smtClean="0"/>
          </a:p>
          <a:p>
            <a:r>
              <a:rPr lang="fr-CA" b="0" dirty="0" smtClean="0"/>
              <a:t>Commençons en examinant d’un peu plus près le RRQ. </a:t>
            </a:r>
            <a:endParaRPr lang="fr-CA" b="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15</a:t>
            </a:fld>
            <a:endParaRPr lang="fr-CA" dirty="0"/>
          </a:p>
        </p:txBody>
      </p:sp>
    </p:spTree>
    <p:extLst>
      <p:ext uri="{BB962C8B-B14F-4D97-AF65-F5344CB8AC3E}">
        <p14:creationId xmlns:p14="http://schemas.microsoft.com/office/powerpoint/2010/main" val="12054813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87">
              <a:defRPr/>
            </a:pPr>
            <a:r>
              <a:rPr lang="fr-CA" sz="1100" dirty="0" smtClean="0"/>
              <a:t>Le Régime de rentes du </a:t>
            </a:r>
            <a:r>
              <a:rPr lang="fr-CA" sz="1100" b="0" baseline="0" dirty="0" smtClean="0"/>
              <a:t>Québec</a:t>
            </a:r>
            <a:r>
              <a:rPr lang="fr-CA" sz="1100" dirty="0" smtClean="0"/>
              <a:t> a pour but de remplacer une partie limitée du revenu d’emploi durant la retraite. À un très petit nombre d’exceptions près, </a:t>
            </a:r>
            <a:r>
              <a:rPr lang="fr-CA" sz="1100" b="0" dirty="0" smtClean="0"/>
              <a:t>si vous travaillez au Québec et que votre revenu d’emploi annuel est supérieur à l’exemption générale (3 500 $), vous êtes tenu de cotiser au RRQ, et ce, dès l’âge de 18 ans.</a:t>
            </a:r>
          </a:p>
          <a:p>
            <a:pPr marL="0" lvl="1" defTabSz="465887">
              <a:defRPr/>
            </a:pPr>
            <a:endParaRPr lang="fr-CA" sz="1100" dirty="0" smtClean="0"/>
          </a:p>
          <a:p>
            <a:pPr marL="0" lvl="1" defTabSz="465887">
              <a:defRPr/>
            </a:pPr>
            <a:r>
              <a:rPr lang="fr-CA" sz="1100" b="0" dirty="0" smtClean="0"/>
              <a:t>Les employés et les employeurs cotisent tous deux au </a:t>
            </a:r>
            <a:r>
              <a:rPr lang="fr-CA" sz="1100" b="0" dirty="0" smtClean="0">
                <a:solidFill>
                  <a:schemeClr val="tx1"/>
                </a:solidFill>
              </a:rPr>
              <a:t>RRQ</a:t>
            </a:r>
            <a:r>
              <a:rPr lang="fr-CA" sz="1100" b="0" baseline="0" dirty="0" smtClean="0"/>
              <a:t>; si</a:t>
            </a:r>
            <a:r>
              <a:rPr lang="fr-CA" sz="1100" b="0" dirty="0" smtClean="0"/>
              <a:t> vous êtes travailleur autonome, vous payez les deux cotisations. En 2016, le taux de cotisation est de 10,65 %. </a:t>
            </a:r>
            <a:r>
              <a:rPr lang="fr-CA" sz="1100" b="0" i="0" kern="1200" dirty="0" smtClean="0">
                <a:solidFill>
                  <a:schemeClr val="tx1"/>
                </a:solidFill>
                <a:effectLst/>
              </a:rPr>
              <a:t>Le taux de cotisation a augmenté de 0,15 % annuellement depuis 2012 et continuera de le faire jusqu’en 2017. À compter de 2018, un mécanisme automatique sera mis en place pour assurer un financement stable au RRQ. </a:t>
            </a:r>
          </a:p>
          <a:p>
            <a:pPr marL="0" lvl="1" defTabSz="465887">
              <a:defRPr/>
            </a:pPr>
            <a:endParaRPr lang="fr-CA" sz="1100" dirty="0" smtClean="0"/>
          </a:p>
          <a:p>
            <a:pPr marL="0" lvl="1" defTabSz="465887">
              <a:defRPr/>
            </a:pPr>
            <a:r>
              <a:rPr lang="fr-CA" sz="1100" b="0" dirty="0" smtClean="0"/>
              <a:t>Depuis janvier 2014, </a:t>
            </a:r>
            <a:r>
              <a:rPr lang="fr-CA" sz="1100" dirty="0" smtClean="0"/>
              <a:t>vous pouvez commencer à recevoir les prestations du </a:t>
            </a:r>
            <a:r>
              <a:rPr lang="fr-CA" sz="1100" b="0" dirty="0" smtClean="0"/>
              <a:t>RRQ</a:t>
            </a:r>
            <a:r>
              <a:rPr lang="fr-CA" sz="1100" dirty="0" smtClean="0"/>
              <a:t> dès l’âge de 60 ans. Toutefois, comme vous le verrez dans un moment, il peut être très avantageux de retarder la perception de votre rente, si vous le pouvez.</a:t>
            </a:r>
          </a:p>
          <a:p>
            <a:pPr marL="0" lvl="1" defTabSz="465887">
              <a:defRPr/>
            </a:pPr>
            <a:endParaRPr lang="fr-CA" sz="1100" dirty="0" smtClean="0"/>
          </a:p>
          <a:p>
            <a:pPr marL="0" lvl="1">
              <a:defRPr/>
            </a:pPr>
            <a:r>
              <a:rPr lang="fr-CA" sz="1100" dirty="0" smtClean="0"/>
              <a:t>L’une des principales caractéristiques du </a:t>
            </a:r>
            <a:r>
              <a:rPr lang="fr-CA" sz="1100" b="0" dirty="0" smtClean="0"/>
              <a:t>RRQ </a:t>
            </a:r>
            <a:r>
              <a:rPr lang="fr-CA" sz="1100" dirty="0" smtClean="0"/>
              <a:t>est l’indexation automatique, qui vous protège contre une baisse de valeur dans le futur. Les prestations du </a:t>
            </a:r>
            <a:r>
              <a:rPr lang="fr-CA" sz="1100" b="0" dirty="0" smtClean="0"/>
              <a:t>RRQ</a:t>
            </a:r>
            <a:r>
              <a:rPr lang="fr-CA" sz="1100" dirty="0" smtClean="0"/>
              <a:t> sont rajustées en janvier de chaque année en fonction de l’indice des prix à la consommation, qui est l’indicateur le plus populaire pour mesurer la variation du prix des biens et des services au Canada.</a:t>
            </a:r>
          </a:p>
          <a:p>
            <a:pPr marL="0" lvl="1">
              <a:defRPr/>
            </a:pPr>
            <a:endParaRPr lang="fr-CA" sz="1100" b="0" dirty="0" smtClean="0"/>
          </a:p>
          <a:p>
            <a:pPr marL="0" lvl="1">
              <a:defRPr/>
            </a:pPr>
            <a:r>
              <a:rPr lang="fr-CA" sz="1100" b="0" dirty="0" smtClean="0">
                <a:latin typeface="Arial" charset="0"/>
              </a:rPr>
              <a:t>Source : site web de Retraite Québec (www.retraitequebec.gouv.qc.ca)</a:t>
            </a:r>
            <a:endParaRPr lang="fr-CA" sz="1100" b="0" dirty="0" smtClean="0">
              <a:latin typeface="Arial" charset="0"/>
              <a:cs typeface="Arial" charset="0"/>
            </a:endParaRPr>
          </a:p>
          <a:p>
            <a:pPr marL="0" lvl="1">
              <a:defRPr/>
            </a:pPr>
            <a:endParaRPr lang="fr-CA" sz="1100" dirty="0" smtClean="0"/>
          </a:p>
          <a:p>
            <a:pPr marL="0" lvl="1">
              <a:defRPr/>
            </a:pPr>
            <a:endParaRPr lang="fr-CA" sz="110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16</a:t>
            </a:fld>
            <a:endParaRPr lang="fr-CA" dirty="0"/>
          </a:p>
        </p:txBody>
      </p:sp>
    </p:spTree>
    <p:extLst>
      <p:ext uri="{BB962C8B-B14F-4D97-AF65-F5344CB8AC3E}">
        <p14:creationId xmlns:p14="http://schemas.microsoft.com/office/powerpoint/2010/main" val="15195523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5051044"/>
          </a:xfrm>
        </p:spPr>
        <p:txBody>
          <a:bodyPr/>
          <a:lstStyle/>
          <a:p>
            <a:pPr marL="0" lvl="1" defTabSz="465887">
              <a:defRPr/>
            </a:pPr>
            <a:r>
              <a:rPr lang="fr-CA" sz="1100" dirty="0" smtClean="0"/>
              <a:t>Voici quelques autres points à retenir au sujet du </a:t>
            </a:r>
            <a:r>
              <a:rPr lang="fr-CA" sz="1100" b="0" dirty="0" smtClean="0"/>
              <a:t>RRQ</a:t>
            </a:r>
            <a:r>
              <a:rPr lang="fr-CA" sz="1100" dirty="0" smtClean="0"/>
              <a:t> :</a:t>
            </a:r>
          </a:p>
          <a:p>
            <a:pPr marL="0" lvl="1" defTabSz="465887">
              <a:defRPr/>
            </a:pPr>
            <a:endParaRPr lang="fr-CA" sz="1100" dirty="0" smtClean="0"/>
          </a:p>
          <a:p>
            <a:pPr marL="0" lvl="1" defTabSz="465887">
              <a:defRPr/>
            </a:pPr>
            <a:r>
              <a:rPr lang="fr-CA" sz="1100" dirty="0" smtClean="0"/>
              <a:t>Les prestations que vous recevez du </a:t>
            </a:r>
            <a:r>
              <a:rPr lang="fr-CA" sz="1100" b="0" dirty="0" smtClean="0"/>
              <a:t>RRQ</a:t>
            </a:r>
            <a:r>
              <a:rPr lang="fr-CA" sz="1100" dirty="0" smtClean="0"/>
              <a:t> sont imposables. Vous pouvez demander que l’impôt soit déduit automatiquement de votre prestation mensuelle.</a:t>
            </a:r>
          </a:p>
          <a:p>
            <a:pPr marL="0" lvl="1" defTabSz="465887">
              <a:defRPr/>
            </a:pPr>
            <a:endParaRPr lang="fr-CA" sz="1100" dirty="0" smtClean="0"/>
          </a:p>
          <a:p>
            <a:pPr marL="0" lvl="1" defTabSz="465887">
              <a:defRPr/>
            </a:pPr>
            <a:r>
              <a:rPr lang="fr-CA" sz="1100" dirty="0" smtClean="0"/>
              <a:t>Pour recevoir des prestations du </a:t>
            </a:r>
            <a:r>
              <a:rPr lang="fr-CA" sz="1100" b="0" dirty="0" smtClean="0"/>
              <a:t>RRQ</a:t>
            </a:r>
            <a:r>
              <a:rPr lang="fr-CA" sz="1100" dirty="0" smtClean="0"/>
              <a:t>, vous devez en faire la demande : l’inscription n’est pas automatique.</a:t>
            </a:r>
          </a:p>
          <a:p>
            <a:pPr marL="0" lvl="1" defTabSz="465887">
              <a:defRPr/>
            </a:pPr>
            <a:endParaRPr lang="fr-CA" sz="1100" dirty="0" smtClean="0"/>
          </a:p>
          <a:p>
            <a:pPr marL="0" lvl="1" defTabSz="465887">
              <a:defRPr/>
            </a:pPr>
            <a:r>
              <a:rPr lang="fr-CA" sz="1100" dirty="0" smtClean="0"/>
              <a:t>La division de la rente permet aux conjoints mariés et aux conjoints de fait âgés tous deux d’au moins 60 ans de partager la partie des prestations qu’ils ont acquises au cours de leur union. </a:t>
            </a:r>
          </a:p>
          <a:p>
            <a:pPr marL="0" lvl="1">
              <a:defRPr/>
            </a:pPr>
            <a:endParaRPr lang="fr-CA" sz="110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fr-CA" sz="1100" b="0" baseline="0" dirty="0" smtClean="0"/>
              <a:t>Si vous ne vivez plus au Québec, que ce soit parce que vous résidez dans une autre province canadienne ou à l’étranger, vous avez quand même droit aux prestations du RRQ. Si vous vivez à l’extérieur du Canada,</a:t>
            </a:r>
            <a:r>
              <a:rPr lang="fr-CA" sz="1100" b="0" dirty="0" smtClean="0"/>
              <a:t> le RRQ peut verser les prestations dans la devise locale, à condition que le dépôt direct soit offert dans votre pays de résidence. </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fr-CA" sz="1100"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fr-CA" sz="1100" dirty="0" smtClean="0"/>
              <a:t>En vertu d’ententes de sécurité sociale, le </a:t>
            </a:r>
            <a:r>
              <a:rPr lang="fr-CA" sz="1100" b="0" baseline="0" dirty="0" smtClean="0"/>
              <a:t>RRQ</a:t>
            </a:r>
            <a:r>
              <a:rPr lang="fr-CA" sz="1100" dirty="0" smtClean="0"/>
              <a:t> peut se coordonner avec les programmes de pension d’autres pays. Si vous avez résidé ou travaillé à l’extérieur du Canada, le temps que vous avez passé dans un autre pays pourrait vous aider à remplir les critères d’admissibilité aux prestations du </a:t>
            </a:r>
            <a:r>
              <a:rPr lang="fr-CA" sz="1100" b="0" baseline="0" dirty="0" smtClean="0"/>
              <a:t>RRQ</a:t>
            </a:r>
            <a:r>
              <a:rPr lang="fr-CA" sz="1100" dirty="0" smtClean="0"/>
              <a:t>. Comme les ententes de sécurité sociale conclues avec d’autres pays ne sont pas toutes identiques, vous devez vous informer des modalités qui s’appliquent à votre propre situation. </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fr-CA" sz="1100" baseline="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fr-CA" sz="1100" i="1" baseline="0" dirty="0" smtClean="0"/>
              <a:t>Remarque à l’intention du présentateur : </a:t>
            </a:r>
            <a:r>
              <a:rPr lang="fr-CA" sz="1100" b="0" i="1" baseline="0" dirty="0" smtClean="0"/>
              <a:t>Le Québec a conclu une entente de sécurité sociale avec 33 pays. Pour en obtenir la liste complète, veuillez consulter la page « Les ententes internationales de sécurité sociale » à www.rrq.gouv.qc.ca.</a:t>
            </a:r>
          </a:p>
          <a:p>
            <a:pPr marL="0" marR="0" lvl="1" indent="0" algn="l" defTabSz="457200" rtl="0" eaLnBrk="0" fontAlgn="base" latinLnBrk="0" hangingPunct="0">
              <a:lnSpc>
                <a:spcPct val="100000"/>
              </a:lnSpc>
              <a:spcBef>
                <a:spcPct val="30000"/>
              </a:spcBef>
              <a:spcAft>
                <a:spcPct val="0"/>
              </a:spcAft>
              <a:buClrTx/>
              <a:buSzTx/>
              <a:buFontTx/>
              <a:buNone/>
              <a:tabLst/>
              <a:defRPr/>
            </a:pPr>
            <a:endParaRPr lang="fr-CA" sz="1100" b="0" i="1" baseline="0" dirty="0" smtClean="0"/>
          </a:p>
          <a:p>
            <a:pPr marL="0" marR="0" lvl="1" indent="0" algn="l" defTabSz="465887" rtl="0" eaLnBrk="0" fontAlgn="base" latinLnBrk="0" hangingPunct="0">
              <a:lnSpc>
                <a:spcPct val="100000"/>
              </a:lnSpc>
              <a:spcBef>
                <a:spcPct val="30000"/>
              </a:spcBef>
              <a:spcAft>
                <a:spcPct val="0"/>
              </a:spcAft>
              <a:buClrTx/>
              <a:buSzTx/>
              <a:buFontTx/>
              <a:buNone/>
              <a:tabLst/>
              <a:defRPr/>
            </a:pPr>
            <a:r>
              <a:rPr lang="fr-CA" sz="1100" b="0" baseline="0" dirty="0" smtClean="0"/>
              <a:t>Si vous travaillez pendant que vous recevez des prestations du RRQ, vous devez continuer de cotiser au RRQ. Vous recevrez automatiquement un supplément annuel égal à 0,5 % du revenu d’emploi de l’année précédente pour lequel vous avez cotisé au RRQ</a:t>
            </a:r>
            <a:r>
              <a:rPr lang="fr-CA" sz="1100" b="0" i="0" kern="1200" baseline="0" dirty="0" smtClean="0">
                <a:solidFill>
                  <a:schemeClr val="tx1"/>
                </a:solidFill>
                <a:effectLst/>
              </a:rPr>
              <a:t>. Supposons, par exemple, que </a:t>
            </a:r>
            <a:r>
              <a:rPr lang="fr-CA" sz="1100" b="0" baseline="0" dirty="0" smtClean="0"/>
              <a:t>vous recevez des prestations de retraite, mais que vous avez continué de travailler à temps partiel et que vous avez gagné 30 000 $. Le supplément à la rente de retraite annuel total pour l’année suivante sera de 132,50 $ [(30 000 $ - 3 500 $) x 0,5 %]. Aussi longtemps que vous cotisez au régime, vous recevez le supplément, et le régime de retraite continue de se bonifier. </a:t>
            </a:r>
            <a:endParaRPr lang="fr-CA" sz="1100" b="0" dirty="0" smtClean="0"/>
          </a:p>
          <a:p>
            <a:pPr marL="0" lvl="1" defTabSz="465887">
              <a:defRPr/>
            </a:pPr>
            <a:endParaRPr lang="fr-CA" sz="1100" b="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fr-CA" sz="1100" b="0" dirty="0" smtClean="0"/>
              <a:t>Outre les changements au taux de cotisation et à l’admissibilité au RRQ mentionnés dans la diapositive précédente, on a modifié récemment les taux de prestation et de déduction selon que le versement des prestations est anticipé ou retardé. De plus, les personnes âgées de 65 ans ou plus qui n’ont pas fait une demande de rente de retraite peuvent recevoir une </a:t>
            </a:r>
            <a:r>
              <a:rPr lang="fr-CA" sz="1100" b="0" i="0" kern="1200" dirty="0" smtClean="0">
                <a:solidFill>
                  <a:schemeClr val="tx1"/>
                </a:solidFill>
                <a:effectLst/>
              </a:rPr>
              <a:t>rente rétroactive correspondant à une période maximum de 12 mois.</a:t>
            </a:r>
            <a:r>
              <a:rPr lang="fr-CA" sz="1100" dirty="0" smtClean="0"/>
              <a:t> </a:t>
            </a:r>
            <a:r>
              <a:rPr lang="fr-CA" sz="1100" b="0" dirty="0" smtClean="0"/>
              <a:t>C’est là où mon aide peut vous être utile : vous n’aurez pas à vous inquiéter d’avoir manqué un changement de politique ou l’introduction de nouvelles règles. Je me tiens au courant des plus récentes politiques du gouvernement fédéral concernant les prestations de retraite et cela fait partie des éléments dont je tiendrai compte lorsque nous examinerons votre revenu de retraite.</a:t>
            </a:r>
          </a:p>
          <a:p>
            <a:pPr marL="0" lvl="1">
              <a:defRPr/>
            </a:pPr>
            <a:endParaRPr lang="fr-CA" sz="1100" b="0" dirty="0" smtClean="0"/>
          </a:p>
          <a:p>
            <a:r>
              <a:rPr lang="fr-CA" sz="1100" b="0" i="1" dirty="0" smtClean="0"/>
              <a:t>Remarque à l’intention du présentateur au sujet des changements récents :</a:t>
            </a:r>
          </a:p>
          <a:p>
            <a:pPr marL="0" lvl="1" defTabSz="465887">
              <a:defRPr/>
            </a:pPr>
            <a:r>
              <a:rPr lang="fr-CA" sz="1100" b="0" i="1" dirty="0" smtClean="0"/>
              <a:t>Les changements relatifs au facteur d’équivalence ne toucheront pas les personnes de moins de 65 ans qui sont</a:t>
            </a:r>
            <a:r>
              <a:rPr lang="fr-CA" sz="1100" dirty="0" smtClean="0"/>
              <a:t> </a:t>
            </a:r>
            <a:r>
              <a:rPr lang="fr-CA" sz="1100" b="0" i="1" kern="1200" dirty="0" smtClean="0">
                <a:solidFill>
                  <a:schemeClr val="tx1"/>
                </a:solidFill>
                <a:effectLst/>
              </a:rPr>
              <a:t>nées avant le 1</a:t>
            </a:r>
            <a:r>
              <a:rPr lang="fr-CA" sz="1100" b="0" i="1" kern="1200" baseline="30000" dirty="0" smtClean="0">
                <a:solidFill>
                  <a:schemeClr val="tx1"/>
                </a:solidFill>
                <a:effectLst/>
              </a:rPr>
              <a:t>er</a:t>
            </a:r>
            <a:r>
              <a:rPr lang="fr-CA" sz="1100" b="0" i="1" kern="1200" dirty="0" smtClean="0">
                <a:solidFill>
                  <a:schemeClr val="tx1"/>
                </a:solidFill>
                <a:effectLst/>
              </a:rPr>
              <a:t> janvier 1954. En ce qui concerne ceux</a:t>
            </a:r>
            <a:r>
              <a:rPr lang="fr-CA" sz="1100" b="0" i="1" dirty="0" smtClean="0"/>
              <a:t> qui ont plus de 65 ans, le facteur d’équivalence aura une incidence sur les rentes dont le versement a commencé </a:t>
            </a:r>
            <a:r>
              <a:rPr lang="fr-CA" sz="1100" b="0" i="1" kern="1200" dirty="0" smtClean="0">
                <a:solidFill>
                  <a:schemeClr val="tx1"/>
                </a:solidFill>
                <a:effectLst/>
              </a:rPr>
              <a:t>après le 31 décembre 2012.</a:t>
            </a:r>
          </a:p>
          <a:p>
            <a:pPr marL="0" lvl="1" defTabSz="465887">
              <a:defRPr/>
            </a:pPr>
            <a:endParaRPr lang="fr-CA" sz="1100" b="0" i="1" dirty="0" smtClean="0"/>
          </a:p>
          <a:p>
            <a:pPr marL="0" lvl="1">
              <a:defRPr/>
            </a:pPr>
            <a:r>
              <a:rPr lang="fr-CA" sz="1100" b="0" dirty="0" smtClean="0">
                <a:latin typeface="Arial" charset="0"/>
              </a:rPr>
              <a:t>Source : site web de Retraite Québec (www.retraitequebec.gouv.qc.ca)</a:t>
            </a:r>
          </a:p>
          <a:p>
            <a:pPr marL="0" lvl="1" defTabSz="465887">
              <a:defRPr/>
            </a:pPr>
            <a:endParaRPr lang="fr-CA" sz="1100" b="1" i="0" dirty="0" smtClean="0"/>
          </a:p>
          <a:p>
            <a:pPr marL="0" lvl="1">
              <a:defRPr/>
            </a:pPr>
            <a:endParaRPr lang="fr-CA" sz="1100" dirty="0" smtClean="0"/>
          </a:p>
          <a:p>
            <a:pPr marL="0" lvl="1">
              <a:defRPr/>
            </a:pPr>
            <a:endParaRPr lang="fr-CA" sz="1100" dirty="0" smtClean="0"/>
          </a:p>
          <a:p>
            <a:pPr marL="0" lvl="1" defTabSz="465887">
              <a:defRPr/>
            </a:pPr>
            <a:endParaRPr lang="fr-CA" sz="110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17</a:t>
            </a:fld>
            <a:endParaRPr lang="fr-CA" dirty="0"/>
          </a:p>
        </p:txBody>
      </p:sp>
    </p:spTree>
    <p:extLst>
      <p:ext uri="{BB962C8B-B14F-4D97-AF65-F5344CB8AC3E}">
        <p14:creationId xmlns:p14="http://schemas.microsoft.com/office/powerpoint/2010/main" val="432472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2031" y="4447540"/>
            <a:ext cx="6367389" cy="4183380"/>
          </a:xfrm>
        </p:spPr>
        <p:txBody>
          <a:bodyPr/>
          <a:lstStyle/>
          <a:p>
            <a:r>
              <a:rPr lang="fr-CA" sz="1100" dirty="0" smtClean="0"/>
              <a:t>Comme mentionné plus tôt, la rente que vous recevez du </a:t>
            </a:r>
            <a:r>
              <a:rPr lang="fr-CA" sz="1100" b="0" dirty="0" smtClean="0">
                <a:solidFill>
                  <a:srgbClr val="000000"/>
                </a:solidFill>
              </a:rPr>
              <a:t>RRQ ne peut dépasser un certain montant, qui varie en fonction de l’âge. En 2016,</a:t>
            </a:r>
            <a:r>
              <a:rPr lang="fr-CA" sz="1100" dirty="0" smtClean="0"/>
              <a:t> la prestation mensuelle maximum qu’une personne peut recevoir à l’âge de 65 ans est de 1 092,50 $, indépendamment des cotisations et des autres facteurs qui déterminent le montant de ses prestations.</a:t>
            </a:r>
          </a:p>
          <a:p>
            <a:endParaRPr lang="fr-CA" sz="1100" dirty="0" smtClean="0"/>
          </a:p>
          <a:p>
            <a:r>
              <a:rPr lang="fr-CA" sz="1100" dirty="0" smtClean="0"/>
              <a:t>Votre prestation du </a:t>
            </a:r>
            <a:r>
              <a:rPr lang="fr-CA" sz="1100" b="0" dirty="0" smtClean="0"/>
              <a:t>RRQ</a:t>
            </a:r>
            <a:r>
              <a:rPr lang="fr-CA" sz="1100" dirty="0" smtClean="0"/>
              <a:t> dépend </a:t>
            </a:r>
            <a:r>
              <a:rPr lang="fr-CA" sz="1100" b="0" dirty="0" smtClean="0"/>
              <a:t>du </a:t>
            </a:r>
            <a:r>
              <a:rPr lang="fr-CA" sz="1100" dirty="0" smtClean="0"/>
              <a:t>montant des cotisations que vous avez effectuées pendant que vous travailliez, de votre période de cotisation et de l’âge auquel vous commencez à recevoir votre rente.</a:t>
            </a:r>
          </a:p>
          <a:p>
            <a:endParaRPr lang="fr-CA" sz="1100" dirty="0" smtClean="0"/>
          </a:p>
          <a:p>
            <a:r>
              <a:rPr lang="fr-CA" sz="1100" dirty="0" smtClean="0"/>
              <a:t>Votre </a:t>
            </a:r>
            <a:r>
              <a:rPr lang="fr-CA" sz="1100" b="0" dirty="0" smtClean="0"/>
              <a:t>période de cotisation </a:t>
            </a:r>
            <a:r>
              <a:rPr lang="fr-CA" sz="1100" dirty="0" smtClean="0"/>
              <a:t>débute lorsque vous avez 18 ans et se termine lorsque vous commencez à recevoir votre rente, lorsque vous atteignez l’âge de 70 ans ou à votre décès (selon la première de ces éventualités). </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sz="1100" i="1"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sz="1100" i="1" dirty="0" smtClean="0"/>
              <a:t>Remarque à l’intention du présentateur : N’oubliez pas que, dans le cas des personnes qui continuent de travailler après avoir commencé à recevoir la rente du </a:t>
            </a:r>
            <a:r>
              <a:rPr lang="fr-CA" sz="1100" b="0" i="1" dirty="0" smtClean="0"/>
              <a:t>RRQ, </a:t>
            </a:r>
            <a:r>
              <a:rPr lang="fr-CA" sz="1100" i="1" dirty="0" smtClean="0"/>
              <a:t>la période de cotisation prolongée et les cotisations connexes alimentent le </a:t>
            </a:r>
            <a:r>
              <a:rPr lang="fr-CA" sz="1100" b="0" i="1" dirty="0" smtClean="0"/>
              <a:t>supplément à la rente de retraite. </a:t>
            </a:r>
          </a:p>
          <a:p>
            <a:endParaRPr lang="fr-CA" sz="110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sz="1100" b="0" dirty="0" smtClean="0"/>
              <a:t>Le RRQ</a:t>
            </a:r>
            <a:r>
              <a:rPr lang="fr-CA" sz="1100" dirty="0" smtClean="0"/>
              <a:t> </a:t>
            </a:r>
            <a:r>
              <a:rPr lang="fr-CA" sz="1100" b="0" dirty="0" smtClean="0"/>
              <a:t>protège les personnes qui, pendant une certaine période, ont reçu ou remplissaient les conditions pour recevoir des prestations d’invalidité, </a:t>
            </a:r>
            <a:r>
              <a:rPr lang="fr-CA" sz="1100" b="0" i="0" kern="1200" dirty="0" smtClean="0">
                <a:solidFill>
                  <a:schemeClr val="tx1"/>
                </a:solidFill>
                <a:effectLst/>
              </a:rPr>
              <a:t>une indemnité de remplacement du revenu non réduite</a:t>
            </a:r>
            <a:r>
              <a:rPr lang="fr-CA" sz="1100" b="0" dirty="0" smtClean="0"/>
              <a:t> ou des prestations familiales</a:t>
            </a:r>
            <a:r>
              <a:rPr lang="fr-CA" sz="1100" dirty="0" smtClean="0"/>
              <a:t>, ou ont cotisé un très faible montant, en excluant ces mois </a:t>
            </a:r>
            <a:r>
              <a:rPr lang="fr-CA" sz="1100" b="0" dirty="0" smtClean="0"/>
              <a:t>du calcul. Par conséquent, </a:t>
            </a:r>
            <a:r>
              <a:rPr lang="fr-CA" sz="1100" dirty="0" smtClean="0"/>
              <a:t>votre prestation pourrait être beaucoup plus élevée.</a:t>
            </a:r>
          </a:p>
          <a:p>
            <a:endParaRPr lang="fr-CA" sz="1100" dirty="0" smtClean="0"/>
          </a:p>
          <a:p>
            <a:pPr marL="0" lvl="1">
              <a:defRPr/>
            </a:pPr>
            <a:r>
              <a:rPr lang="fr-CA" sz="1100" b="0" dirty="0" smtClean="0">
                <a:latin typeface="Arial" charset="0"/>
              </a:rPr>
              <a:t>Source : site web de Retraite Québec (www.retraitequebec.gouv.qc.ca)</a:t>
            </a:r>
          </a:p>
          <a:p>
            <a:endParaRPr lang="fr-CA" sz="1100" dirty="0" smtClean="0"/>
          </a:p>
          <a:p>
            <a:endParaRPr lang="fr-CA" sz="1100" dirty="0"/>
          </a:p>
        </p:txBody>
      </p:sp>
    </p:spTree>
    <p:extLst>
      <p:ext uri="{BB962C8B-B14F-4D97-AF65-F5344CB8AC3E}">
        <p14:creationId xmlns:p14="http://schemas.microsoft.com/office/powerpoint/2010/main" val="1045294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3077" y="4415790"/>
            <a:ext cx="6482861" cy="4183380"/>
          </a:xfrm>
        </p:spPr>
        <p:txBody>
          <a:bodyPr/>
          <a:lstStyle/>
          <a:p>
            <a:r>
              <a:rPr lang="fr-CA" sz="1100" dirty="0" smtClean="0"/>
              <a:t>Dans le calcul de votre rente de retraite du </a:t>
            </a:r>
            <a:r>
              <a:rPr lang="fr-CA" sz="1100" b="0" dirty="0" smtClean="0"/>
              <a:t>RRQ</a:t>
            </a:r>
            <a:r>
              <a:rPr lang="fr-CA" sz="1100" dirty="0" smtClean="0"/>
              <a:t>, l’âge joue un rôle important!</a:t>
            </a:r>
          </a:p>
          <a:p>
            <a:endParaRPr lang="fr-CA" sz="1100" dirty="0" smtClean="0"/>
          </a:p>
          <a:p>
            <a:r>
              <a:rPr lang="fr-CA" sz="1100" dirty="0" smtClean="0"/>
              <a:t>L’âge auquel vous commencez à percevoir votre rente a une incidence notable sur le montant que vous recevrez à vie.</a:t>
            </a:r>
          </a:p>
          <a:p>
            <a:endParaRPr lang="fr-CA" sz="1100" dirty="0" smtClean="0"/>
          </a:p>
          <a:p>
            <a:r>
              <a:rPr lang="fr-CA" sz="1100" dirty="0" smtClean="0"/>
              <a:t>L’éventail de possibilités dont vous disposez ressemble à une échelle mobile : plus vous choisissez de recevoir votre rente tôt, moins votre prestation sera élevée. Par contre, si vous reportez le moment de recevoir votre rente à l’autre extrémité de cette échelle, votre prestation sera plus substantielle.</a:t>
            </a:r>
          </a:p>
          <a:p>
            <a:endParaRPr lang="fr-CA" sz="1100" dirty="0" smtClean="0"/>
          </a:p>
          <a:p>
            <a:r>
              <a:rPr lang="fr-CA" sz="1100" dirty="0" smtClean="0"/>
              <a:t>Examinons les différentes possibilités et ce qui se produit lorsque vous choisissez de recevoir le plein montant de la rente, d’anticiper la demande de rente ou de la retarder. </a:t>
            </a:r>
          </a:p>
          <a:p>
            <a:endParaRPr lang="fr-CA" sz="1100" dirty="0" smtClean="0"/>
          </a:p>
          <a:p>
            <a:r>
              <a:rPr lang="fr-CA" sz="1100" dirty="0" smtClean="0"/>
              <a:t>Vous pouvez commencer à recevoir le montant intégral de votre rente à l’âge de 65 ans. </a:t>
            </a:r>
          </a:p>
          <a:p>
            <a:endParaRPr lang="fr-CA" sz="1100" dirty="0" smtClean="0"/>
          </a:p>
          <a:p>
            <a:r>
              <a:rPr lang="fr-CA" sz="1100" dirty="0" smtClean="0"/>
              <a:t>Le gouvernement vous permet également de toucher dès l’âge de 60 ans une rente anticipée dont le montant est réduit. Le versement anticipé de la rente (avant l’âge de 65 ans) comporte cependant un désavantage notable : la prestation est réduite de </a:t>
            </a:r>
            <a:r>
              <a:rPr lang="fr-CA" sz="1100" b="0" dirty="0" smtClean="0"/>
              <a:t>0,5 % par mois, lorsqu’on a droit à une rente inférieure au maximum, et la réduction peut atteindre jusqu’à 0,6 % par mois</a:t>
            </a:r>
            <a:r>
              <a:rPr lang="fr-CA" sz="1100" dirty="0" smtClean="0"/>
              <a:t> </a:t>
            </a:r>
            <a:r>
              <a:rPr lang="fr-CA" sz="1100" b="0" dirty="0" smtClean="0"/>
              <a:t>lorsqu’on est admissible à la rente maximum. En supposant que vous touchez votre rente à l’âge de 60 ans et que vous êtes admissible au montant maximum, votre prestation sera inférieure de 36 % à celle que vous auriez reçue si vous aviez attendu d’avoir 65 ans.</a:t>
            </a:r>
          </a:p>
          <a:p>
            <a:endParaRPr lang="fr-CA" sz="1100" dirty="0" smtClean="0"/>
          </a:p>
          <a:p>
            <a:r>
              <a:rPr lang="fr-CA" sz="1100" dirty="0" smtClean="0"/>
              <a:t>Par contre, si vous commencez à recevoir votre rente passé l’âge de 65 ans, vous avez droit à une augmentation de 0,7 % pour chaque mois de report au-delà de 65 ans. Cette prime peut atteindre 42 % si vous attendez jusqu’à l’âge de 70 ans pour recevoir votre prestation. Il importe de noter qu’il n’y a aucun avantage à retarder la demande de rente après 70 ans, </a:t>
            </a:r>
            <a:r>
              <a:rPr lang="fr-CA" sz="1100" b="0" dirty="0" smtClean="0"/>
              <a:t>car le montant maximum reste le même que celui prévu à l’âge de 70 ans.</a:t>
            </a:r>
            <a:endParaRPr lang="fr-CA" sz="1100" b="0" baseline="0" dirty="0" smtClean="0"/>
          </a:p>
          <a:p>
            <a:endParaRPr lang="fr-CA" sz="1100" dirty="0" smtClean="0"/>
          </a:p>
          <a:p>
            <a:pPr marL="0" lvl="1">
              <a:defRPr/>
            </a:pPr>
            <a:r>
              <a:rPr lang="fr-CA" sz="1100" b="0" dirty="0" smtClean="0">
                <a:latin typeface="Arial" charset="0"/>
              </a:rPr>
              <a:t>Source : site web de Retraite Québec (www.retraitequebec.gouv.qc.ca)</a:t>
            </a:r>
          </a:p>
          <a:p>
            <a:endParaRPr lang="fr-CA" sz="1100" dirty="0" smtClean="0"/>
          </a:p>
          <a:p>
            <a:endParaRPr lang="fr-CA" sz="1100" dirty="0" smtClean="0"/>
          </a:p>
          <a:p>
            <a:endParaRPr lang="fr-CA" sz="1100" dirty="0"/>
          </a:p>
        </p:txBody>
      </p:sp>
    </p:spTree>
    <p:extLst>
      <p:ext uri="{BB962C8B-B14F-4D97-AF65-F5344CB8AC3E}">
        <p14:creationId xmlns:p14="http://schemas.microsoft.com/office/powerpoint/2010/main" val="949674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CA" sz="1000" dirty="0" smtClean="0"/>
              <a:t>En février 2016, L’Institut Info-Patrimoine BMO a réalisé une étude sur ce que les Canadiens pensaient de la retraite. Parmi les personnes interrogées qui étaient sur le point de prendre leur retraite, 67 % ont mentionné que leur crainte principale était de « manquer d’argent ». </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sz="1000" dirty="0" smtClean="0"/>
          </a:p>
          <a:p>
            <a:r>
              <a:rPr lang="fr-CA" sz="1000" dirty="0" smtClean="0"/>
              <a:t>Même si le revenu de retraite dont chacun a besoin peut différer, nous avons tous au moins un objectif en commun : nous assurer que notre revenu durera le temps qu’il faut pour que nous jouissions de la retraite à laquelle nous aspirons. C’est pourquoi il est si important de maximiser les sources de revenus sur lesquelles vous compterez durant la prochaine étape de votre vie.</a:t>
            </a:r>
          </a:p>
          <a:p>
            <a:endParaRPr lang="fr-CA" sz="1000" dirty="0" smtClean="0"/>
          </a:p>
          <a:p>
            <a:r>
              <a:rPr lang="fr-CA" sz="1000" dirty="0" smtClean="0"/>
              <a:t>Quels que soient les projets que vous avez en vue, vous avez travaillé dur pour réunir les économies nécessaires. Si vous y réfléchissez bien, cependant, votre revenu ne proviendra pas uniquement de vos placements personnels. </a:t>
            </a:r>
            <a:endParaRPr lang="fr-CA" dirty="0" smtClean="0"/>
          </a:p>
          <a:p>
            <a:endParaRPr lang="fr-CA" sz="1000" baseline="0" dirty="0" smtClean="0"/>
          </a:p>
          <a:p>
            <a:r>
              <a:rPr lang="fr-CA" sz="1000" dirty="0" smtClean="0"/>
              <a:t>Combien d’argent pouvez-vous obtenir du gouvernement et d’autres sources pour vous aider à financer votre retraite? En ce qui concerne ces sources de revenus, quels points essentiels devez-vous prendre en compte pour parvenir à combler vos besoins et à atteindre vos objectifs? C’est exactement de cette question que nous discuterons aujourd’hui. </a:t>
            </a:r>
          </a:p>
          <a:p>
            <a:endParaRPr lang="fr-CA" sz="1000" dirty="0" smtClean="0"/>
          </a:p>
          <a:p>
            <a:r>
              <a:rPr lang="fr-CA" sz="1000" dirty="0" smtClean="0"/>
              <a:t>À l’approche et au début de la retraite, vous aurez à prendre, à l’égard de vos sources de revenus, plusieurs décisions qui pourraient avoir une incidence sur le montant que vous recevrez. Je serai à votre disposition pour vous guider tout au long de ce processus dynamique afin de trouver le meilleur moyen de réaliser vos objectifs individuels.</a:t>
            </a:r>
            <a:endParaRPr lang="fr-CA" sz="100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a:t>
            </a:fld>
            <a:endParaRPr lang="fr-CA" dirty="0"/>
          </a:p>
        </p:txBody>
      </p:sp>
    </p:spTree>
    <p:extLst>
      <p:ext uri="{BB962C8B-B14F-4D97-AF65-F5344CB8AC3E}">
        <p14:creationId xmlns:p14="http://schemas.microsoft.com/office/powerpoint/2010/main" val="597544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5887">
              <a:defRPr/>
            </a:pPr>
            <a:r>
              <a:rPr lang="fr-CA" sz="1100" dirty="0" smtClean="0"/>
              <a:t>Prenons un exemple hypothétique.</a:t>
            </a:r>
          </a:p>
          <a:p>
            <a:pPr marL="0" lvl="1" defTabSz="465887">
              <a:defRPr/>
            </a:pPr>
            <a:endParaRPr lang="fr-CA" sz="1100" dirty="0" smtClean="0"/>
          </a:p>
          <a:p>
            <a:pPr marL="0" lvl="1" defTabSz="465887">
              <a:defRPr/>
            </a:pPr>
            <a:r>
              <a:rPr lang="fr-CA" sz="1100" dirty="0" smtClean="0"/>
              <a:t>Christiane aura 65 ans dans cinq ans. Elle prévoit d’être admissible à la prestation maximum de 1 092,50 $ par mois, lorsqu’elle aura droit à la prestation intégrale et atteindra cet âge.</a:t>
            </a:r>
          </a:p>
          <a:p>
            <a:pPr marL="0" lvl="1" defTabSz="465887">
              <a:defRPr/>
            </a:pPr>
            <a:endParaRPr lang="fr-CA" sz="1100" dirty="0" smtClean="0"/>
          </a:p>
          <a:p>
            <a:pPr marL="0" lvl="1" defTabSz="465887">
              <a:defRPr/>
            </a:pPr>
            <a:r>
              <a:rPr lang="fr-CA" sz="1100" dirty="0" smtClean="0"/>
              <a:t>Pour déterminer l’effet d’une demande de rente à une date anticipée, à l’âge de 65 ans ou à l’âge de 70 ans, elle calcule sa prestation en tenant compte des taux de réduction et d’augmentation associés à chaque scénario.</a:t>
            </a:r>
          </a:p>
          <a:p>
            <a:endParaRPr lang="fr-CA" sz="1100" dirty="0" smtClean="0"/>
          </a:p>
          <a:p>
            <a:r>
              <a:rPr lang="fr-CA" sz="1100" dirty="0" smtClean="0"/>
              <a:t>Si Christiane fait sa demande à 60 ans, cela signifie qu’elle touchera sa rente 60 mois avant d’être admissible à la prestation intégrale.</a:t>
            </a:r>
          </a:p>
          <a:p>
            <a:endParaRPr lang="fr-CA" sz="1100" dirty="0" smtClean="0"/>
          </a:p>
          <a:p>
            <a:r>
              <a:rPr lang="fr-CA" sz="1100" dirty="0" smtClean="0"/>
              <a:t>Selon la formule de calcul des prestations, sa prestation de 1 092,50 $ sera réduite de 36 % et atteindra environ 699 $ par mois.</a:t>
            </a:r>
          </a:p>
          <a:p>
            <a:endParaRPr lang="fr-CA" sz="1100" dirty="0" smtClean="0"/>
          </a:p>
          <a:p>
            <a:r>
              <a:rPr lang="fr-CA" sz="1100" dirty="0" smtClean="0"/>
              <a:t>Au contraire, si Christiane attend jusqu’à l’âge de 70 ans pour faire la demande, elle commencera à toucher sa rente 60 mois après la date de son admissibilité à la prestation intégrale.</a:t>
            </a:r>
          </a:p>
          <a:p>
            <a:endParaRPr lang="fr-CA" sz="1100" dirty="0" smtClean="0"/>
          </a:p>
          <a:p>
            <a:r>
              <a:rPr lang="fr-CA" sz="1100" dirty="0" smtClean="0"/>
              <a:t>Elle bonifiera de 42 % sa prestation du </a:t>
            </a:r>
            <a:r>
              <a:rPr lang="fr-CA" sz="1100" b="0" dirty="0" smtClean="0"/>
              <a:t>RRQ</a:t>
            </a:r>
            <a:r>
              <a:rPr lang="fr-CA" sz="1100" dirty="0" smtClean="0"/>
              <a:t>, qui atteindra pas moins de 1 551 $ par mois. </a:t>
            </a:r>
          </a:p>
          <a:p>
            <a:endParaRPr lang="fr-CA" sz="1100" dirty="0" smtClean="0"/>
          </a:p>
          <a:p>
            <a:r>
              <a:rPr lang="fr-CA" sz="1100" dirty="0" smtClean="0"/>
              <a:t>Selon une espérance de vie de 90 ans, Christiane obtient une prestation à vie beaucoup plus élevée si elle retarde sa demande de rente. En fait, si elle attend jusqu’à l’âge de 70 ans, elle recevra environ 120 000 $ de plus en prestations que si elle prend une retraite anticipée à l’âge de 60 ans.</a:t>
            </a:r>
          </a:p>
          <a:p>
            <a:endParaRPr lang="fr-CA" sz="1100" dirty="0" smtClean="0"/>
          </a:p>
          <a:p>
            <a:r>
              <a:rPr lang="fr-CA" sz="1100" dirty="0" smtClean="0"/>
              <a:t>Considérant les sommes importantes en jeu, le choix du moment où vous demanderez votre rente du RRQ devrait être une décision mûrement réfléchie qui tient compte de vos autres sources de revenus et de votre situation personnelle. Les obligations familiales, l’état de santé, la dépendance à l’égard d’autres sources de revenus ne sont que quelques-uns des facteurs à examiner. Comme les variables sont nombreuses, la décision est complexe et exige une stratégie appropriée. À cet égard, je peux vous aider à définir les choix dont vous disposez et à déterminer l’approche qui répond le mieux à vos besoins particuliers.</a:t>
            </a:r>
          </a:p>
          <a:p>
            <a:endParaRPr lang="fr-CA" sz="1100" dirty="0" smtClean="0"/>
          </a:p>
          <a:p>
            <a:pPr marL="0" marR="0" lvl="1" indent="0" algn="l" defTabSz="457200" rtl="0" eaLnBrk="0" fontAlgn="base" latinLnBrk="0" hangingPunct="0">
              <a:lnSpc>
                <a:spcPct val="100000"/>
              </a:lnSpc>
              <a:spcBef>
                <a:spcPct val="30000"/>
              </a:spcBef>
              <a:spcAft>
                <a:spcPct val="0"/>
              </a:spcAft>
              <a:buClrTx/>
              <a:buSzTx/>
              <a:buFontTx/>
              <a:buNone/>
              <a:tabLst/>
              <a:defRPr/>
            </a:pPr>
            <a:r>
              <a:rPr lang="fr-CA" sz="1100" b="0" dirty="0" smtClean="0">
                <a:latin typeface="Arial" charset="0"/>
              </a:rPr>
              <a:t>Source : site web de Retraite Québec (www.retraitequebec.gouv.qc.ca)</a:t>
            </a:r>
          </a:p>
          <a:p>
            <a:endParaRPr lang="fr-CA" sz="1100" dirty="0" smtClean="0"/>
          </a:p>
          <a:p>
            <a:endParaRPr lang="fr-CA" sz="1100" dirty="0"/>
          </a:p>
        </p:txBody>
      </p:sp>
    </p:spTree>
    <p:extLst>
      <p:ext uri="{BB962C8B-B14F-4D97-AF65-F5344CB8AC3E}">
        <p14:creationId xmlns:p14="http://schemas.microsoft.com/office/powerpoint/2010/main" val="1427914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6836410"/>
          </a:xfrm>
        </p:spPr>
        <p:txBody>
          <a:bodyPr/>
          <a:lstStyle/>
          <a:p>
            <a:r>
              <a:rPr lang="fr-CA" sz="1100" i="0" dirty="0" smtClean="0">
                <a:latin typeface="Arial" charset="0"/>
              </a:rPr>
              <a:t>Nous examinerons maintenant la protection que le </a:t>
            </a:r>
            <a:r>
              <a:rPr lang="fr-CA" sz="1100" b="0" i="0" dirty="0" smtClean="0">
                <a:latin typeface="Arial" charset="0"/>
              </a:rPr>
              <a:t>RRQ</a:t>
            </a:r>
            <a:r>
              <a:rPr lang="fr-CA" sz="1100" i="0" dirty="0" smtClean="0">
                <a:latin typeface="Arial" charset="0"/>
              </a:rPr>
              <a:t> offre aux cotisants, à leur conjoint et aux personnes à charge si un événement marquant se produit, notamment une invalidité ou un décès.</a:t>
            </a:r>
          </a:p>
          <a:p>
            <a:endParaRPr lang="fr-CA" sz="1100" i="0" dirty="0" smtClean="0">
              <a:latin typeface="Arial" charset="0"/>
            </a:endParaRPr>
          </a:p>
          <a:p>
            <a:r>
              <a:rPr lang="fr-CA" sz="1100" b="0" i="0" dirty="0" smtClean="0">
                <a:latin typeface="Arial" charset="0"/>
              </a:rPr>
              <a:t>Si vous devenez invalide, que vous avez effectué des cotisations suffisantes et que vous êtes âgé de moins de 65 ans, vous pourriez être admissible à la prestation pour invalidité. Votre invalidité doit remplir les critères établis, c’est-à-dire, être « grave » et « prolongée ». Les enfants à charge</a:t>
            </a:r>
            <a:r>
              <a:rPr lang="fr-CA" sz="1100" dirty="0" smtClean="0"/>
              <a:t> </a:t>
            </a:r>
            <a:r>
              <a:rPr lang="fr-CA" sz="1100" b="0" i="0" dirty="0" smtClean="0">
                <a:latin typeface="Arial" charset="0"/>
              </a:rPr>
              <a:t>de moins de 18 ans reçoivent une prestation mensuelle selon un taux fixe. En 2016, le taux mensuel</a:t>
            </a:r>
            <a:r>
              <a:rPr lang="fr-CA" sz="1100" dirty="0" smtClean="0"/>
              <a:t> </a:t>
            </a:r>
            <a:r>
              <a:rPr lang="fr-CA" sz="1100" b="0" i="0" dirty="0" smtClean="0">
                <a:latin typeface="Arial" charset="0"/>
              </a:rPr>
              <a:t>est de 75,46 $ par enfant.</a:t>
            </a:r>
          </a:p>
          <a:p>
            <a:r>
              <a:rPr lang="fr-CA" sz="1100" dirty="0" smtClean="0"/>
              <a:t> </a:t>
            </a:r>
          </a:p>
          <a:p>
            <a:r>
              <a:rPr lang="fr-CA" sz="1100" b="0" i="0" dirty="0" smtClean="0">
                <a:latin typeface="Arial" charset="0"/>
              </a:rPr>
              <a:t>La prestation de décès est une somme forfaitaire unique versée à la personne ou à l’organisme de bienfaisance qui a réglé les frais funéraires, sous réserve qu’une demande et une preuve de paiement soient transmises dans les 60 jours suivant le décès. Sinon, la prestation de décès peut être versée aux héritiers du défunt ou à d’autres personnes. La demande doit cependant être déposée dans les cinq ans suivant le décès. Le montant de la prestation, qui dépend des cotisations que le défunt a effectuées, est de 2 500 $ au maximum.</a:t>
            </a:r>
          </a:p>
          <a:p>
            <a:endParaRPr lang="fr-CA" sz="1100" b="0" i="0" dirty="0" smtClean="0">
              <a:latin typeface="Arial" charset="0"/>
            </a:endParaRPr>
          </a:p>
          <a:p>
            <a:r>
              <a:rPr lang="fr-CA" sz="1100" b="0" i="0" dirty="0" smtClean="0">
                <a:latin typeface="Arial" charset="0"/>
              </a:rPr>
              <a:t>Le conjoint ou conjoint de fait du défunt peut également recevoir une rente de conjoint survivant. Le montant de la prestation dépend des cotisations que le défunt a effectuées au RRQ et du supplément à la rente de retraite, s’il y a lieu. Il tient également compte de l’âge du conjoint survivant et du fait que celui-ci subvient aux besoins de personnes qui étaient à la charge du défunt, est invalide</a:t>
            </a:r>
            <a:r>
              <a:rPr lang="fr-CA" sz="1100" b="0" i="0" kern="1200" baseline="0" dirty="0" smtClean="0">
                <a:solidFill>
                  <a:schemeClr val="tx1"/>
                </a:solidFill>
                <a:effectLst/>
              </a:rPr>
              <a:t> ou </a:t>
            </a:r>
            <a:r>
              <a:rPr lang="fr-CA" sz="1100" b="0" i="0" kern="1200" dirty="0" smtClean="0">
                <a:solidFill>
                  <a:schemeClr val="tx1"/>
                </a:solidFill>
                <a:effectLst/>
              </a:rPr>
              <a:t>reçoit déjà une prestation de retraite ou d’invalidité</a:t>
            </a:r>
            <a:r>
              <a:rPr lang="fr-CA" sz="1100" b="1" i="0" kern="1200" dirty="0" smtClean="0">
                <a:solidFill>
                  <a:schemeClr val="tx1"/>
                </a:solidFill>
                <a:effectLst/>
              </a:rPr>
              <a:t>.</a:t>
            </a:r>
          </a:p>
          <a:p>
            <a:endParaRPr lang="fr-CA" sz="1100" b="1" i="0" kern="1200" dirty="0" smtClean="0">
              <a:solidFill>
                <a:schemeClr val="tx1"/>
              </a:solidFill>
              <a:effectLst/>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fr-CA" sz="1100" b="0" i="0" dirty="0" smtClean="0">
                <a:latin typeface="Arial" charset="0"/>
              </a:rPr>
              <a:t>Si les cotisations du défunt satisfont aux exigences, </a:t>
            </a:r>
            <a:r>
              <a:rPr lang="fr-CA" sz="1100" b="0" i="0" kern="1200" dirty="0" smtClean="0">
                <a:solidFill>
                  <a:schemeClr val="tx1"/>
                </a:solidFill>
                <a:effectLst/>
              </a:rPr>
              <a:t>la personne qui a la charge d’un enfant du </a:t>
            </a:r>
            <a:r>
              <a:rPr lang="fr-CA" sz="1100" b="0" i="0" dirty="0" smtClean="0">
                <a:latin typeface="Arial" charset="0"/>
              </a:rPr>
              <a:t>défunt</a:t>
            </a:r>
            <a:r>
              <a:rPr lang="fr-CA" sz="1100" dirty="0" smtClean="0"/>
              <a:t> </a:t>
            </a:r>
            <a:r>
              <a:rPr lang="fr-CA" sz="1100" b="0" i="0" dirty="0" smtClean="0">
                <a:latin typeface="Arial" charset="0"/>
              </a:rPr>
              <a:t>peut avoir droit à une prestation mensuelle qu’on nomme la rente d’orphelin. En 2016, il recevra un paiement mensuel au taux fixe de 237,69 $ par enfant, jusqu’à ce que l’enfant atteigne l’âge de 18 ans. </a:t>
            </a:r>
          </a:p>
          <a:p>
            <a:endParaRPr lang="fr-CA" sz="1100" dirty="0" smtClean="0">
              <a:latin typeface="Arial" charset="0"/>
            </a:endParaRPr>
          </a:p>
          <a:p>
            <a:r>
              <a:rPr lang="fr-CA" sz="1100" i="0" dirty="0" smtClean="0">
                <a:latin typeface="Arial" charset="0"/>
              </a:rPr>
              <a:t>Le partage des crédits permet de répartir les cotisations au </a:t>
            </a:r>
            <a:r>
              <a:rPr lang="fr-CA" sz="1100" b="0" i="0" dirty="0" smtClean="0">
                <a:latin typeface="Arial" charset="0"/>
              </a:rPr>
              <a:t>RRQ</a:t>
            </a:r>
            <a:r>
              <a:rPr lang="fr-CA" sz="1100" dirty="0" smtClean="0"/>
              <a:t> </a:t>
            </a:r>
            <a:r>
              <a:rPr lang="fr-CA" sz="1100" i="0" dirty="0" smtClean="0">
                <a:latin typeface="Arial" charset="0"/>
              </a:rPr>
              <a:t>également entre des conjoints divorcés ou séparés. Divers critères d’admissibilité doivent être remplis, mais le partage s’applique généralement aux conjoints anciennement mariés ou aux conjoints de fait qui satisfont à certaines conditions. </a:t>
            </a:r>
          </a:p>
          <a:p>
            <a:endParaRPr lang="fr-CA" sz="1100" dirty="0" smtClean="0">
              <a:latin typeface="Arial" charset="0"/>
            </a:endParaRPr>
          </a:p>
          <a:p>
            <a:r>
              <a:rPr lang="fr-CA" sz="1100" i="0" dirty="0" smtClean="0">
                <a:latin typeface="Arial" charset="0"/>
              </a:rPr>
              <a:t>Examinons de plus près l’incidence du décès sur la prestation du </a:t>
            </a:r>
            <a:r>
              <a:rPr lang="fr-CA" sz="1100" b="0" i="0" dirty="0" smtClean="0">
                <a:latin typeface="Arial" charset="0"/>
              </a:rPr>
              <a:t>RRQ</a:t>
            </a:r>
            <a:r>
              <a:rPr lang="fr-CA" sz="1100" i="0" dirty="0" smtClean="0">
                <a:latin typeface="Arial" charset="0"/>
              </a:rPr>
              <a:t>.</a:t>
            </a:r>
            <a:endParaRPr lang="fr-CA" sz="1100" baseline="0" dirty="0" smtClean="0"/>
          </a:p>
          <a:p>
            <a:endParaRPr lang="fr-CA" sz="1100" baseline="0" dirty="0" smtClean="0"/>
          </a:p>
          <a:p>
            <a:pPr marL="0" lvl="1">
              <a:defRPr/>
            </a:pPr>
            <a:r>
              <a:rPr lang="fr-CA" sz="1100" b="0" dirty="0" smtClean="0">
                <a:latin typeface="Arial" charset="0"/>
              </a:rPr>
              <a:t>Source : site web de Retraite Québec (www.retraitequebec.gouv.qc.ca)</a:t>
            </a:r>
          </a:p>
          <a:p>
            <a:endParaRPr lang="fr-CA" sz="1100" baseline="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21</a:t>
            </a:fld>
            <a:endParaRPr lang="fr-CA" dirty="0"/>
          </a:p>
        </p:txBody>
      </p:sp>
    </p:spTree>
    <p:extLst>
      <p:ext uri="{BB962C8B-B14F-4D97-AF65-F5344CB8AC3E}">
        <p14:creationId xmlns:p14="http://schemas.microsoft.com/office/powerpoint/2010/main" val="16337016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CA" i="0" kern="1200" baseline="0" dirty="0" smtClean="0"/>
              <a:t>Il est très important d’être conscient des conséquences possibles du décès d’un conjoint sur le revenu global du ménage.</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i="0" kern="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b="0" i="0" kern="1200" baseline="0" dirty="0" smtClean="0"/>
              <a:t>Dans le cas d’un conjoint survivant qui ne reçoit pas de prestations du RRQ et qui est âgé de 45 à 64 ans, la rente de conjoint survivant est de 881,09 $/mois au maximum. Si le conjoint survivant est âgé de 65 ans ou plus, il recevra une rente de 655,50 $/mois au maximum. </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b="0" i="0" kern="1200"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b="0" i="0" kern="1200" baseline="0" dirty="0" smtClean="0"/>
              <a:t>Le conjoint survivant peut combiner la rente de conjoint survivant et la prestation de retraite ou d’invalidité : c’est ce qu’on appelle la « rente combinée ». La rente combinée ne peut cependant pas dépasser le montant maximum de rente Si</a:t>
            </a:r>
            <a:r>
              <a:rPr lang="fr-CA" i="0" kern="1200" dirty="0" smtClean="0"/>
              <a:t> les deux conjoints reçoivent la rente maximum, au décès de l’un d’eux, le survivant recevra </a:t>
            </a:r>
            <a:r>
              <a:rPr lang="fr-CA" b="0" i="0" u="sng" kern="1200" dirty="0" smtClean="0"/>
              <a:t>seulement</a:t>
            </a:r>
            <a:r>
              <a:rPr lang="fr-CA" i="0" kern="1200" dirty="0" smtClean="0"/>
              <a:t> sa rente individuelle. </a:t>
            </a:r>
            <a:r>
              <a:rPr lang="fr-CA" b="0" dirty="0" smtClean="0"/>
              <a:t>Dans l’un ou l’autre </a:t>
            </a:r>
            <a:r>
              <a:rPr lang="fr-CA" b="0" i="0" kern="1200" dirty="0" smtClean="0"/>
              <a:t>scénario, le décès d’un conjoint entraîne une</a:t>
            </a:r>
            <a:r>
              <a:rPr lang="fr-CA" dirty="0" smtClean="0"/>
              <a:t> </a:t>
            </a:r>
            <a:r>
              <a:rPr lang="fr-CA" b="0" i="0" kern="1200" dirty="0" smtClean="0"/>
              <a:t>diminution sensible du revenu du ménage, à cause de la perte de la rente du conjoint défunt.</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dirty="0" smtClean="0"/>
              <a:t>Les événements marquants représentent donc des facteurs dont vous devez nécessairement tenir compte lorsque vous réfléchissez au revenu que le </a:t>
            </a:r>
            <a:r>
              <a:rPr lang="fr-CA" b="0" dirty="0" smtClean="0"/>
              <a:t>RRQ</a:t>
            </a:r>
            <a:r>
              <a:rPr lang="fr-CA" dirty="0" smtClean="0"/>
              <a:t> vous versera.</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b="0" baseline="0" dirty="0" smtClean="0"/>
          </a:p>
          <a:p>
            <a:pPr marL="0" lvl="1">
              <a:defRPr/>
            </a:pPr>
            <a:r>
              <a:rPr lang="fr-CA" b="0" dirty="0" smtClean="0">
                <a:latin typeface="Arial" charset="0"/>
              </a:rPr>
              <a:t>Source : site web de Retraite Québec (www.retraitequebec.gouv.qc.ca)</a:t>
            </a:r>
          </a:p>
          <a:p>
            <a:endParaRPr lang="fr-CA" baseline="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22</a:t>
            </a:fld>
            <a:endParaRPr lang="fr-CA" dirty="0"/>
          </a:p>
        </p:txBody>
      </p:sp>
    </p:spTree>
    <p:extLst>
      <p:ext uri="{BB962C8B-B14F-4D97-AF65-F5344CB8AC3E}">
        <p14:creationId xmlns:p14="http://schemas.microsoft.com/office/powerpoint/2010/main" val="21272538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65887" rtl="0" eaLnBrk="0" fontAlgn="base" latinLnBrk="0" hangingPunct="0">
              <a:lnSpc>
                <a:spcPct val="100000"/>
              </a:lnSpc>
              <a:spcBef>
                <a:spcPct val="30000"/>
              </a:spcBef>
              <a:spcAft>
                <a:spcPct val="0"/>
              </a:spcAft>
              <a:buClrTx/>
              <a:buSzTx/>
              <a:buFontTx/>
              <a:buNone/>
              <a:tabLst/>
              <a:defRPr/>
            </a:pPr>
            <a:r>
              <a:rPr lang="fr-CA" b="0" dirty="0" smtClean="0"/>
              <a:t>Une remarque finale avant de poursuivre : Retraite Québec vous envoie tous les quatre ans par la poste un relevé de participation qui indique le montant que vous avez cotisé au RRQ, une estimation de la rente qui vous serez versée à la retraite ainsi que les prestations estimées que votre famille et vous recevrez en cas de décès ou d’invalidité. Ce relevé est également disponible en ligne sur le site Web et vous pouvez le consulter en créant </a:t>
            </a:r>
            <a:r>
              <a:rPr lang="fr-CA" sz="1200" b="0" i="0" kern="1200" baseline="0" dirty="0" smtClean="0">
                <a:solidFill>
                  <a:schemeClr val="tx1"/>
                </a:solidFill>
                <a:effectLst/>
              </a:rPr>
              <a:t>un</a:t>
            </a:r>
            <a:r>
              <a:rPr lang="fr-CA" dirty="0" smtClean="0"/>
              <a:t> </a:t>
            </a:r>
            <a:r>
              <a:rPr lang="fr-CA" sz="1200" b="0" i="0" kern="1200" dirty="0" smtClean="0">
                <a:solidFill>
                  <a:schemeClr val="tx1"/>
                </a:solidFill>
                <a:effectLst/>
              </a:rPr>
              <a:t>compte </a:t>
            </a:r>
            <a:r>
              <a:rPr lang="fr-CA" sz="1200" b="0" i="0" kern="1200" dirty="0" err="1" smtClean="0">
                <a:solidFill>
                  <a:schemeClr val="tx1"/>
                </a:solidFill>
                <a:effectLst/>
              </a:rPr>
              <a:t>clicSÉQUR</a:t>
            </a:r>
            <a:r>
              <a:rPr lang="fr-CA" sz="1200" b="0" i="0" kern="1200" dirty="0" smtClean="0">
                <a:solidFill>
                  <a:schemeClr val="tx1"/>
                </a:solidFill>
                <a:effectLst/>
              </a:rPr>
              <a:t>.</a:t>
            </a:r>
          </a:p>
          <a:p>
            <a:pPr marL="0" marR="0" lvl="1" indent="0" algn="l" defTabSz="465887" rtl="0" eaLnBrk="0" fontAlgn="base" latinLnBrk="0" hangingPunct="0">
              <a:lnSpc>
                <a:spcPct val="100000"/>
              </a:lnSpc>
              <a:spcBef>
                <a:spcPct val="30000"/>
              </a:spcBef>
              <a:spcAft>
                <a:spcPct val="0"/>
              </a:spcAft>
              <a:buClrTx/>
              <a:buSzTx/>
              <a:buFontTx/>
              <a:buNone/>
              <a:tabLst/>
              <a:defRPr/>
            </a:pPr>
            <a:endParaRPr lang="fr-CA" sz="1200" b="0" i="0" kern="1200" dirty="0" smtClean="0">
              <a:solidFill>
                <a:schemeClr val="tx1"/>
              </a:solidFill>
              <a:effectLst/>
            </a:endParaRPr>
          </a:p>
          <a:p>
            <a:pPr marL="0" marR="0" lvl="1" indent="0" algn="l" defTabSz="465887" rtl="0" eaLnBrk="0" fontAlgn="base" latinLnBrk="0" hangingPunct="0">
              <a:lnSpc>
                <a:spcPct val="100000"/>
              </a:lnSpc>
              <a:spcBef>
                <a:spcPct val="30000"/>
              </a:spcBef>
              <a:spcAft>
                <a:spcPct val="0"/>
              </a:spcAft>
              <a:buClrTx/>
              <a:buSzTx/>
              <a:buFontTx/>
              <a:buNone/>
              <a:tabLst/>
              <a:defRPr/>
            </a:pPr>
            <a:r>
              <a:rPr lang="fr-CA" sz="1200" b="0" i="0" kern="1200" dirty="0" smtClean="0">
                <a:solidFill>
                  <a:schemeClr val="tx1"/>
                </a:solidFill>
                <a:effectLst/>
              </a:rPr>
              <a:t>Le site de Retraite Québec offre également des outils en ligne, </a:t>
            </a:r>
            <a:r>
              <a:rPr lang="fr-CA" sz="1200" b="0" i="0" kern="1200" dirty="0" err="1" smtClean="0">
                <a:solidFill>
                  <a:schemeClr val="tx1"/>
                </a:solidFill>
                <a:effectLst/>
              </a:rPr>
              <a:t>SimulR</a:t>
            </a:r>
            <a:r>
              <a:rPr lang="fr-CA" sz="1200" b="0" i="0" kern="1200" dirty="0" smtClean="0">
                <a:solidFill>
                  <a:schemeClr val="tx1"/>
                </a:solidFill>
                <a:effectLst/>
              </a:rPr>
              <a:t> et </a:t>
            </a:r>
            <a:r>
              <a:rPr lang="fr-CA" sz="1200" b="0" i="0" kern="1200" dirty="0" err="1" smtClean="0">
                <a:solidFill>
                  <a:schemeClr val="tx1"/>
                </a:solidFill>
                <a:effectLst/>
              </a:rPr>
              <a:t>SimulRetraite</a:t>
            </a:r>
            <a:r>
              <a:rPr lang="fr-CA" sz="1200" b="0" i="0" kern="1200" dirty="0" smtClean="0">
                <a:solidFill>
                  <a:schemeClr val="tx1"/>
                </a:solidFill>
                <a:effectLst/>
              </a:rPr>
              <a:t>, qui vous permettent de simuler votre revenu de retraite. </a:t>
            </a:r>
          </a:p>
          <a:p>
            <a:pPr marL="0" marR="0" lvl="1" indent="0" algn="l" defTabSz="465887" rtl="0" eaLnBrk="0" fontAlgn="base" latinLnBrk="0" hangingPunct="0">
              <a:lnSpc>
                <a:spcPct val="100000"/>
              </a:lnSpc>
              <a:spcBef>
                <a:spcPct val="30000"/>
              </a:spcBef>
              <a:spcAft>
                <a:spcPct val="0"/>
              </a:spcAft>
              <a:buClrTx/>
              <a:buSzTx/>
              <a:buFontTx/>
              <a:buNone/>
              <a:tabLst/>
              <a:defRPr/>
            </a:pPr>
            <a:endParaRPr lang="fr-CA" sz="1200" b="0" i="0" kern="1200" baseline="0" dirty="0" smtClean="0">
              <a:solidFill>
                <a:schemeClr val="tx1"/>
              </a:solidFill>
              <a:effectLst/>
            </a:endParaRPr>
          </a:p>
          <a:p>
            <a:pPr marL="0" marR="0" lvl="1" indent="0" algn="l" defTabSz="465887" rtl="0" eaLnBrk="0" fontAlgn="base" latinLnBrk="0" hangingPunct="0">
              <a:lnSpc>
                <a:spcPct val="100000"/>
              </a:lnSpc>
              <a:spcBef>
                <a:spcPct val="30000"/>
              </a:spcBef>
              <a:spcAft>
                <a:spcPct val="0"/>
              </a:spcAft>
              <a:buClrTx/>
              <a:buSzTx/>
              <a:buFontTx/>
              <a:buNone/>
              <a:tabLst/>
              <a:defRPr/>
            </a:pPr>
            <a:r>
              <a:rPr lang="fr-CA" b="0" dirty="0" smtClean="0"/>
              <a:t>Je peux également vous aider à examiner la rente à laquelle vous pourriez avoir droit. N’hésitez pas à discuter de cette question avec moi.</a:t>
            </a:r>
          </a:p>
          <a:p>
            <a:pPr marL="0" lvl="1" defTabSz="465887">
              <a:defRPr/>
            </a:pPr>
            <a:endParaRPr lang="fr-CA" b="0" dirty="0" smtClean="0"/>
          </a:p>
          <a:p>
            <a:pPr marL="0" lvl="1" defTabSz="465887">
              <a:defRPr/>
            </a:pPr>
            <a:r>
              <a:rPr lang="fr-CA" b="0" dirty="0" smtClean="0"/>
              <a:t>Passons maintenant au revenu provenant de la Sécurité de la vieillesse.</a:t>
            </a:r>
          </a:p>
          <a:p>
            <a:pPr marL="0" lvl="1" defTabSz="465887">
              <a:defRPr/>
            </a:pPr>
            <a:endParaRPr lang="fr-CA" b="0" dirty="0" smtClean="0"/>
          </a:p>
          <a:p>
            <a:endParaRPr lang="fr-CA" b="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23</a:t>
            </a:fld>
            <a:endParaRPr lang="fr-CA" dirty="0"/>
          </a:p>
        </p:txBody>
      </p:sp>
    </p:spTree>
    <p:extLst>
      <p:ext uri="{BB962C8B-B14F-4D97-AF65-F5344CB8AC3E}">
        <p14:creationId xmlns:p14="http://schemas.microsoft.com/office/powerpoint/2010/main" val="4090273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CA" sz="1100" dirty="0" smtClean="0"/>
              <a:t>La prestation maximum est de 573,37 $ par mois.</a:t>
            </a:r>
          </a:p>
          <a:p>
            <a:endParaRPr lang="fr-CA" sz="1100" dirty="0" smtClean="0"/>
          </a:p>
          <a:p>
            <a:r>
              <a:rPr lang="fr-CA" sz="1100" dirty="0" smtClean="0"/>
              <a:t>La pension de la Sécurité de la vieillesse est offerte à tous les citoyens et résidents du Canada qui sont âgés d’au moins 65 ans.</a:t>
            </a:r>
          </a:p>
          <a:p>
            <a:endParaRPr lang="fr-CA" sz="1100" dirty="0" smtClean="0"/>
          </a:p>
          <a:p>
            <a:r>
              <a:rPr lang="fr-CA" sz="1100" dirty="0" smtClean="0"/>
              <a:t>Il est important de souligner que l’âge minimum pour recevoir la prestation devait être haussé à 67 ans en 2023. Le gouvernement fédéral actuel a cependant annoncé son intention de ramener l’âge à 65 ans.</a:t>
            </a:r>
          </a:p>
          <a:p>
            <a:endParaRPr lang="fr-CA" sz="1100" dirty="0" smtClean="0"/>
          </a:p>
          <a:p>
            <a:r>
              <a:rPr lang="fr-CA" sz="1100" dirty="0" smtClean="0"/>
              <a:t>La pension de la SV est financée par les recettes fiscales du gouvernement du Canada et, à l’instar de la rente du </a:t>
            </a:r>
            <a:r>
              <a:rPr lang="fr-CA" sz="1100" b="0" dirty="0" smtClean="0"/>
              <a:t>RRQ</a:t>
            </a:r>
            <a:r>
              <a:rPr lang="fr-CA" sz="1100" dirty="0" smtClean="0"/>
              <a:t>, elle est indexée à l’inflation.</a:t>
            </a:r>
          </a:p>
          <a:p>
            <a:endParaRPr lang="fr-CA" sz="1100" dirty="0" smtClean="0"/>
          </a:p>
          <a:p>
            <a:r>
              <a:rPr lang="fr-CA" sz="1100" dirty="0" smtClean="0"/>
              <a:t>Une caractéristique très importante à retenir est la disposition de récupération de la pension de la SV, qui touche les retraités à revenu élevé.</a:t>
            </a:r>
          </a:p>
          <a:p>
            <a:endParaRPr lang="fr-CA" sz="1100" dirty="0" smtClean="0"/>
          </a:p>
          <a:p>
            <a:r>
              <a:rPr lang="fr-CA" sz="1100" dirty="0" smtClean="0"/>
              <a:t>La disposition de récupération s’applique aux aînés à revenu élevé à partir d’un certain seuil de revenu.</a:t>
            </a:r>
          </a:p>
          <a:p>
            <a:endParaRPr lang="fr-CA" sz="1100" dirty="0" smtClean="0"/>
          </a:p>
          <a:p>
            <a:r>
              <a:rPr lang="fr-CA" sz="1100" dirty="0" smtClean="0"/>
              <a:t>Plus précisément, la récupération de la pension de la SV équivaut à 15 % du montant de votre revenu net (incluant la pension de la SV) qui excède 73 756 $.</a:t>
            </a:r>
          </a:p>
          <a:p>
            <a:endParaRPr lang="fr-CA" sz="1100" dirty="0" smtClean="0"/>
          </a:p>
          <a:p>
            <a:r>
              <a:rPr lang="fr-CA" sz="1100" dirty="0" smtClean="0"/>
              <a:t>Si votre revenu net dépasse 119 393 $, vous n’êtes plus admissible à la prestation et vous devez la rembourser en entier.</a:t>
            </a:r>
          </a:p>
          <a:p>
            <a:endParaRPr lang="fr-CA" sz="1100" dirty="0" smtClean="0"/>
          </a:p>
          <a:p>
            <a:r>
              <a:rPr lang="fr-CA" sz="1100" dirty="0" smtClean="0"/>
              <a:t>Tout comme la rente du </a:t>
            </a:r>
            <a:r>
              <a:rPr lang="fr-CA" sz="1100" b="0" dirty="0" smtClean="0"/>
              <a:t>RRQ</a:t>
            </a:r>
            <a:r>
              <a:rPr lang="fr-CA" sz="1100" dirty="0" smtClean="0"/>
              <a:t>, les prestations de la SV sont imposables.</a:t>
            </a:r>
          </a:p>
          <a:p>
            <a:endParaRPr lang="fr-CA" sz="1100" dirty="0" smtClean="0"/>
          </a:p>
          <a:p>
            <a:r>
              <a:rPr lang="fr-CA" sz="1100" dirty="0" smtClean="0"/>
              <a:t>Comme la rente du </a:t>
            </a:r>
            <a:r>
              <a:rPr lang="fr-CA" sz="1100" b="0" dirty="0" smtClean="0"/>
              <a:t>RRQ</a:t>
            </a:r>
            <a:r>
              <a:rPr lang="fr-CA" sz="1100" dirty="0" smtClean="0"/>
              <a:t> également, la pension de la SV est payable à l’étranger, sous réserve que vous remplissiez les critères d’admissibilité. Cela est notamment possible si vous avez résidé au Canada pendant au moins 20 ans depuis l’âge de 18 ans ou si vous répondez aux exigences de l’entente de sécurité sociale que le Canada a conclue avec le pays dans lequel vous travaillez ou vous vivez. Si vous ne remplissez pas ces conditions, vous pouvez seulement recevoir vos paiements pour le mois où vous avez quitté le pays et les six mois suivants; par la suite, les paiements seront interrompus jusqu’à votre retour au Canada.</a:t>
            </a:r>
          </a:p>
          <a:p>
            <a:endParaRPr lang="fr-CA" sz="1100" dirty="0" smtClean="0"/>
          </a:p>
          <a:p>
            <a:r>
              <a:rPr lang="fr-CA" sz="1100" dirty="0" smtClean="0">
                <a:latin typeface="Arial" charset="0"/>
              </a:rPr>
              <a:t>Source : site Web du gouvernement du Canada (esdc.gc.ca/fra) :</a:t>
            </a:r>
          </a:p>
          <a:p>
            <a:endParaRPr lang="fr-CA" sz="1100" dirty="0" smtClean="0"/>
          </a:p>
          <a:p>
            <a:endParaRPr lang="fr-CA" sz="110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24</a:t>
            </a:fld>
            <a:endParaRPr lang="fr-CA" dirty="0"/>
          </a:p>
        </p:txBody>
      </p:sp>
    </p:spTree>
    <p:extLst>
      <p:ext uri="{BB962C8B-B14F-4D97-AF65-F5344CB8AC3E}">
        <p14:creationId xmlns:p14="http://schemas.microsoft.com/office/powerpoint/2010/main" val="692327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Vous ne pouvez pas recevoir des prestations de la SV avant d’avoir 65 ans, mais le report de votre pension jusqu’à ce que vous ayez 70 ans comporte un avantage notable.</a:t>
            </a:r>
          </a:p>
          <a:p>
            <a:endParaRPr lang="fr-CA" dirty="0" smtClean="0"/>
          </a:p>
          <a:p>
            <a:r>
              <a:rPr lang="fr-CA" dirty="0" smtClean="0"/>
              <a:t>Vous pouvez recevoir la prestation intégrale de la SV à 65 ans, mais, si vous attendez jusqu’à 70 ans, votre prestation sera bonifiée de 36 %.</a:t>
            </a:r>
          </a:p>
          <a:p>
            <a:endParaRPr lang="fr-CA" dirty="0" smtClean="0"/>
          </a:p>
          <a:p>
            <a:r>
              <a:rPr lang="fr-CA" dirty="0" smtClean="0"/>
              <a:t>Encore une fois, vous devez tenir compte de votre situation personnelle et de votre revenu de retraite global projeté. </a:t>
            </a:r>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25</a:t>
            </a:fld>
            <a:endParaRPr lang="fr-CA" dirty="0"/>
          </a:p>
        </p:txBody>
      </p:sp>
    </p:spTree>
    <p:extLst>
      <p:ext uri="{BB962C8B-B14F-4D97-AF65-F5344CB8AC3E}">
        <p14:creationId xmlns:p14="http://schemas.microsoft.com/office/powerpoint/2010/main" val="579134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Voici comment les prestations du RRQ et de la SV se comparent du point de vue de leurs caractéristiques et des points à considérer :</a:t>
            </a:r>
          </a:p>
          <a:p>
            <a:endParaRPr lang="fr-CA" dirty="0" smtClean="0"/>
          </a:p>
          <a:p>
            <a:pPr marL="171450" indent="-171450">
              <a:buFont typeface="Arial" charset="0"/>
              <a:buChar char="•"/>
            </a:pPr>
            <a:r>
              <a:rPr lang="fr-CA" dirty="0" smtClean="0"/>
              <a:t>La prestation du </a:t>
            </a:r>
            <a:r>
              <a:rPr lang="fr-CA" b="0" dirty="0" smtClean="0"/>
              <a:t>RRQ</a:t>
            </a:r>
            <a:r>
              <a:rPr lang="fr-CA" dirty="0" smtClean="0"/>
              <a:t> est offerte à tous les employés et travailleurs autonomes </a:t>
            </a:r>
            <a:r>
              <a:rPr lang="fr-CA" b="0" dirty="0" smtClean="0"/>
              <a:t>du Québec</a:t>
            </a:r>
            <a:r>
              <a:rPr lang="fr-CA" dirty="0" smtClean="0"/>
              <a:t> qui ont effectué au moins une cotisation au régime. </a:t>
            </a:r>
          </a:p>
          <a:p>
            <a:pPr marL="171450" indent="-171450">
              <a:buFont typeface="Arial" charset="0"/>
              <a:buChar char="•"/>
            </a:pPr>
            <a:endParaRPr lang="fr-CA" dirty="0" smtClean="0"/>
          </a:p>
          <a:p>
            <a:pPr marL="171450" indent="-171450">
              <a:buFont typeface="Arial" charset="0"/>
              <a:buChar char="•"/>
            </a:pPr>
            <a:r>
              <a:rPr lang="fr-CA" dirty="0" smtClean="0"/>
              <a:t>La prestation de la SV est offerte à </a:t>
            </a:r>
            <a:r>
              <a:rPr lang="fr-CA" u="sng" dirty="0" smtClean="0"/>
              <a:t>tous</a:t>
            </a:r>
            <a:r>
              <a:rPr lang="fr-CA" dirty="0" smtClean="0"/>
              <a:t> les citoyens et résidents canadiens.</a:t>
            </a:r>
          </a:p>
          <a:p>
            <a:pPr marL="171450" indent="-171450">
              <a:buFont typeface="Arial" charset="0"/>
              <a:buChar char="•"/>
            </a:pPr>
            <a:endParaRPr lang="fr-CA" dirty="0" smtClean="0"/>
          </a:p>
          <a:p>
            <a:pPr marL="171450" indent="-171450">
              <a:buFont typeface="Arial" charset="0"/>
              <a:buChar char="•"/>
            </a:pPr>
            <a:r>
              <a:rPr lang="fr-CA" dirty="0" smtClean="0"/>
              <a:t>La rente maximum du </a:t>
            </a:r>
            <a:r>
              <a:rPr lang="fr-CA" b="0" dirty="0" smtClean="0"/>
              <a:t>RRQ</a:t>
            </a:r>
            <a:r>
              <a:rPr lang="fr-CA" dirty="0" smtClean="0"/>
              <a:t> est de 1 092,50 $ par mois et celle de la SV, de 573,37 $ par mois.</a:t>
            </a:r>
          </a:p>
          <a:p>
            <a:pPr marL="171450" indent="-171450">
              <a:buFont typeface="Arial" charset="0"/>
              <a:buChar char="•"/>
            </a:pPr>
            <a:endParaRPr lang="fr-CA" dirty="0" smtClean="0"/>
          </a:p>
          <a:p>
            <a:pPr marL="171450" indent="-171450">
              <a:buFont typeface="Arial" charset="0"/>
              <a:buChar char="•"/>
            </a:pPr>
            <a:r>
              <a:rPr lang="fr-CA" dirty="0" smtClean="0"/>
              <a:t>Le revenu versé par les deux régimes est imposable.</a:t>
            </a:r>
          </a:p>
          <a:p>
            <a:pPr marL="171450" indent="-171450">
              <a:buFont typeface="Arial" charset="0"/>
              <a:buChar char="•"/>
            </a:pPr>
            <a:endParaRPr lang="fr-CA" dirty="0" smtClean="0"/>
          </a:p>
          <a:p>
            <a:pPr marL="171450" indent="-171450">
              <a:buFont typeface="Arial" charset="0"/>
              <a:buChar char="•"/>
            </a:pPr>
            <a:r>
              <a:rPr lang="fr-CA" dirty="0" smtClean="0"/>
              <a:t>Les deux prestations sont indexées à l’inflation. </a:t>
            </a:r>
          </a:p>
          <a:p>
            <a:pPr marL="171450" indent="-171450">
              <a:buFont typeface="Arial" charset="0"/>
              <a:buChar char="•"/>
            </a:pPr>
            <a:endParaRPr lang="fr-CA" dirty="0" smtClean="0"/>
          </a:p>
          <a:p>
            <a:pPr marL="171450" indent="-171450">
              <a:buFont typeface="Arial" charset="0"/>
              <a:buChar char="•"/>
            </a:pPr>
            <a:r>
              <a:rPr lang="fr-CA" dirty="0" smtClean="0"/>
              <a:t>L’âge minimum d’admissibilité est de 60 ans pour la prestation du </a:t>
            </a:r>
            <a:r>
              <a:rPr lang="fr-CA" b="0" dirty="0" smtClean="0"/>
              <a:t>RRQ</a:t>
            </a:r>
            <a:r>
              <a:rPr lang="fr-CA" dirty="0" smtClean="0"/>
              <a:t> et de 65 ans pour la SV, mais il est possible de reporter la demande afin d’obtenir un montant de prestation plus élevé.</a:t>
            </a:r>
          </a:p>
          <a:p>
            <a:pPr marL="171450" indent="-171450">
              <a:buFont typeface="Arial" charset="0"/>
              <a:buChar char="•"/>
            </a:pPr>
            <a:endParaRPr lang="fr-CA" dirty="0" smtClean="0"/>
          </a:p>
          <a:p>
            <a:pPr marL="171450" indent="-171450">
              <a:buFont typeface="Arial" charset="0"/>
              <a:buChar char="•"/>
            </a:pPr>
            <a:r>
              <a:rPr lang="fr-CA" dirty="0" smtClean="0"/>
              <a:t>La SV comprend une disposition de récupération qui vise les retraités à revenu élevé.</a:t>
            </a:r>
          </a:p>
          <a:p>
            <a:pPr marL="171450" indent="-171450">
              <a:buFont typeface="Arial" charset="0"/>
              <a:buChar char="•"/>
            </a:pPr>
            <a:endParaRPr lang="fr-CA" dirty="0" smtClean="0"/>
          </a:p>
          <a:p>
            <a:pPr marL="171450" indent="-171450">
              <a:buFont typeface="Arial" charset="0"/>
              <a:buChar char="•"/>
            </a:pPr>
            <a:r>
              <a:rPr lang="fr-CA" dirty="0" smtClean="0"/>
              <a:t>Les deux pensions sont payables à l’extérieur du Canada. </a:t>
            </a:r>
          </a:p>
          <a:p>
            <a:endParaRPr lang="fr-CA" dirty="0" smtClean="0"/>
          </a:p>
          <a:p>
            <a:r>
              <a:rPr lang="fr-CA" dirty="0" smtClean="0"/>
              <a:t>Je peux moi-même vous aider à déterminer le meilleur parti à tirer du </a:t>
            </a:r>
            <a:r>
              <a:rPr lang="fr-CA" b="0" baseline="0" dirty="0" smtClean="0"/>
              <a:t>RRQ</a:t>
            </a:r>
            <a:r>
              <a:rPr lang="fr-CA" dirty="0" smtClean="0"/>
              <a:t> et de la SV pour votre revenu de retraite. Étant donné que ces régimes sont conçus pour fournir un complément de revenu plutôt qu’un revenu unique, il nous faut examiner les autres sources de revenus qui pourraient financer votre retraite. </a:t>
            </a:r>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26</a:t>
            </a:fld>
            <a:endParaRPr lang="fr-CA" dirty="0"/>
          </a:p>
        </p:txBody>
      </p:sp>
    </p:spTree>
    <p:extLst>
      <p:ext uri="{BB962C8B-B14F-4D97-AF65-F5344CB8AC3E}">
        <p14:creationId xmlns:p14="http://schemas.microsoft.com/office/powerpoint/2010/main" val="1646460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fr-CA" smtClean="0"/>
              <a:t>27</a:t>
            </a:fld>
            <a:endParaRPr lang="fr-CA" dirty="0"/>
          </a:p>
        </p:txBody>
      </p:sp>
    </p:spTree>
    <p:extLst>
      <p:ext uri="{BB962C8B-B14F-4D97-AF65-F5344CB8AC3E}">
        <p14:creationId xmlns:p14="http://schemas.microsoft.com/office/powerpoint/2010/main" val="20880426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198874"/>
          </a:xfrm>
        </p:spPr>
        <p:txBody>
          <a:bodyPr>
            <a:noAutofit/>
          </a:bodyPr>
          <a:lstStyle/>
          <a:p>
            <a:pPr>
              <a:defRPr/>
            </a:pPr>
            <a:r>
              <a:rPr lang="fr-CA" sz="1100" dirty="0" smtClean="0"/>
              <a:t>Les régimes de retraite d’employeur constituent une autre source de revenu de retraite sur laquelle un grand nombre de personnes comptent. </a:t>
            </a:r>
          </a:p>
          <a:p>
            <a:pPr>
              <a:defRPr/>
            </a:pPr>
            <a:r>
              <a:rPr lang="fr-CA" sz="1100" dirty="0" smtClean="0"/>
              <a:t>Il existe deux types de régimes d’entreprise : </a:t>
            </a:r>
          </a:p>
          <a:p>
            <a:pPr>
              <a:defRPr/>
            </a:pPr>
            <a:r>
              <a:rPr lang="fr-CA" sz="1100" dirty="0" smtClean="0"/>
              <a:t>1. Le régime à prestations déterminées, dans lequel votre employeur spécifie – et garantit – la prestation mensuelle que vous recevrez à vie, laquelle est calculée en fonction de vos années de service et du salaire que vous avez gagné avant la retraite. Si le régime subit un manque à gagner, c’est à l’employeur qu’il revient de le combler. </a:t>
            </a:r>
          </a:p>
          <a:p>
            <a:pPr defTabSz="465887">
              <a:defRPr/>
            </a:pPr>
            <a:r>
              <a:rPr lang="fr-CA" sz="1100" dirty="0" smtClean="0"/>
              <a:t>Certains régimes à prestations déterminées NE SONT PAS indexés à l’inflation. Cela signifie que la prestation mensuelle garantie que vous recevrez pourrait ne pas valoir autant à la fin de votre retraite, même si on vous verse le même montant absolu chaque mois. </a:t>
            </a:r>
          </a:p>
          <a:p>
            <a:pPr defTabSz="465887">
              <a:defRPr/>
            </a:pPr>
            <a:endParaRPr lang="fr-CA" sz="1100" dirty="0" smtClean="0"/>
          </a:p>
          <a:p>
            <a:pPr>
              <a:defRPr/>
            </a:pPr>
            <a:r>
              <a:rPr lang="fr-CA" sz="1100" dirty="0" smtClean="0"/>
              <a:t>2. Régime à cotisations déterminées : dans un tel régime, c’est le montant des cotisations qui est spécifié plutôt que celui des prestations. La prestation versée dépend du rendement des placements du régime et la responsabilité de l’employeur se limite à effectuer les cotisations préétablies. Autrement dit, si le régime n’obtient pas un bon rendement, l’employé n’a aucun moyen de récupérer ses pertes. </a:t>
            </a:r>
          </a:p>
          <a:p>
            <a:pPr defTabSz="966529">
              <a:defRPr/>
            </a:pPr>
            <a:endParaRPr lang="fr-CA" sz="1100" dirty="0" smtClean="0"/>
          </a:p>
          <a:p>
            <a:pPr defTabSz="966529">
              <a:defRPr/>
            </a:pPr>
            <a:r>
              <a:rPr lang="fr-CA" sz="1100" dirty="0" smtClean="0"/>
              <a:t>Si vous participez à un régime d’entreprise, il est utile de savoir si celui-ci est à prestations ou à cotisations déterminées afin de pouvoir prendre en compte les risques qui y sont associés. Je peux vous aider à réviser les prestations de votre régime d’entreprise afin de déterminer si l’inflation ou le risque de placement sont susceptibles de compromettre votre revenu de retraite global. Si votre revenu de retraite ne comprend pas de pension d’un régime d’entreprise, je peux également travailler avec vous pour découvrir des moyens de compenser le manque à gagner.</a:t>
            </a:r>
          </a:p>
          <a:p>
            <a:pPr>
              <a:defRPr/>
            </a:pPr>
            <a:endParaRPr lang="fr-CA" sz="1100" dirty="0" smtClean="0"/>
          </a:p>
          <a:p>
            <a:pPr>
              <a:defRPr/>
            </a:pPr>
            <a:r>
              <a:rPr lang="fr-CA" sz="1100" dirty="0" smtClean="0"/>
              <a:t>Il faut également souligner que les régimes à prestations déterminées sont de moins en moins fréquents, car les employeurs les remplacent par des régimes à cotisations déterminées. En outre, bon nombre d’entreprises n’offrent tout simplement pas de régime de retraite. </a:t>
            </a:r>
          </a:p>
          <a:p>
            <a:pPr>
              <a:defRPr/>
            </a:pPr>
            <a:endParaRPr lang="fr-CA" sz="1100" dirty="0" smtClean="0"/>
          </a:p>
          <a:p>
            <a:pPr>
              <a:defRPr/>
            </a:pPr>
            <a:r>
              <a:rPr lang="fr-CA" sz="1100" dirty="0" smtClean="0"/>
              <a:t>La diminution des prestations de retraite d’employeur est devenue un sujet de préoccupation si important que certains gouvernements se sont sentis obligés de combler le manque à gagner, et des gouvernements provinciaux envisagent la possibilité de contraindre les entreprises comptant un certain nombre d’employés à leur offrir un régime de retraite </a:t>
            </a:r>
            <a:endParaRPr lang="fr-CA" sz="1100" dirty="0" smtClean="0">
              <a:ea typeface="ヒラギノ角ゴ Pro W3" pitchFamily="1" charset="-128"/>
            </a:endParaRPr>
          </a:p>
          <a:p>
            <a:pPr defTabSz="966529">
              <a:defRPr/>
            </a:pPr>
            <a:endParaRPr lang="fr-CA" sz="900" dirty="0" smtClean="0"/>
          </a:p>
          <a:p>
            <a:pPr defTabSz="966529">
              <a:defRPr/>
            </a:pPr>
            <a:r>
              <a:rPr lang="fr-CA" sz="900" dirty="0" smtClean="0"/>
              <a:t>Source : présentation sur la planification de la retraite, L’Institut Info-Patrimoine BMO</a:t>
            </a:r>
            <a:endParaRPr lang="fr-CA" sz="90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28</a:t>
            </a:fld>
            <a:endParaRPr lang="fr-CA" dirty="0"/>
          </a:p>
        </p:txBody>
      </p:sp>
    </p:spTree>
    <p:extLst>
      <p:ext uri="{BB962C8B-B14F-4D97-AF65-F5344CB8AC3E}">
        <p14:creationId xmlns:p14="http://schemas.microsoft.com/office/powerpoint/2010/main" val="18156017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fr-CA" smtClean="0"/>
              <a:t>29</a:t>
            </a:fld>
            <a:endParaRPr lang="fr-CA" dirty="0"/>
          </a:p>
        </p:txBody>
      </p:sp>
    </p:spTree>
    <p:extLst>
      <p:ext uri="{BB962C8B-B14F-4D97-AF65-F5344CB8AC3E}">
        <p14:creationId xmlns:p14="http://schemas.microsoft.com/office/powerpoint/2010/main" val="7260710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9">
              <a:defRPr/>
            </a:pPr>
            <a:r>
              <a:rPr lang="fr-CA" altLang="en-US" dirty="0" smtClean="0"/>
              <a:t>Plusieurs facteurs de risque, personnels ou extérieurs, peuvent influer sur votre revenu de retraite. En étant conscient de ceux-ci, vous pourrez prendre les décisions qui conviennent à votre situation particulière. Nous commencerons par examiner des facteurs de risque personnels et extérieurs courants. </a:t>
            </a:r>
          </a:p>
          <a:p>
            <a:pPr marL="0" lvl="1" defTabSz="966529">
              <a:defRPr/>
            </a:pPr>
            <a:endParaRPr lang="fr-CA" altLang="en-US" dirty="0" smtClean="0">
              <a:ea typeface="ヒラギノ角ゴ Pro W3" pitchFamily="1" charset="-128"/>
            </a:endParaRPr>
          </a:p>
          <a:p>
            <a:pPr marL="0" lvl="1" defTabSz="966529">
              <a:defRPr/>
            </a:pPr>
            <a:r>
              <a:rPr lang="fr-CA" altLang="en-US" dirty="0" smtClean="0"/>
              <a:t>Nous aborderons ensuite les sources de revenus sur lesquelles on compte généralement à la retraite – des prestations gouvernementales jusqu’à l’épargne et aux placements personnels. Nous traiterons des principaux points dont il faut tenir compte pour chacune de ces sources.</a:t>
            </a:r>
          </a:p>
          <a:p>
            <a:pPr marL="0" lvl="1" defTabSz="966529">
              <a:defRPr/>
            </a:pPr>
            <a:endParaRPr lang="fr-CA" altLang="en-US" dirty="0" smtClean="0">
              <a:ea typeface="ヒラギノ角ゴ Pro W3" pitchFamily="1" charset="-128"/>
            </a:endParaRPr>
          </a:p>
          <a:p>
            <a:pPr marL="0" lvl="1" defTabSz="966529">
              <a:defRPr/>
            </a:pPr>
            <a:r>
              <a:rPr lang="fr-CA" altLang="en-US" dirty="0" smtClean="0"/>
              <a:t>Finalement, nous examinerons de nouvelles possibilités de générer un revenu à cette étape distincte de votre vie. </a:t>
            </a:r>
            <a:endParaRPr lang="fr-CA" altLang="en-US" dirty="0" smtClean="0">
              <a:ea typeface="ヒラギノ角ゴ Pro W3" pitchFamily="1" charset="-128"/>
            </a:endParaRPr>
          </a:p>
          <a:p>
            <a:pPr marL="0" lvl="1" defTabSz="966529">
              <a:defRPr/>
            </a:pPr>
            <a:endParaRPr lang="fr-CA" altLang="en-US" dirty="0" smtClean="0">
              <a:ea typeface="ヒラギノ角ゴ Pro W3" pitchFamily="1" charset="-128"/>
            </a:endParaRPr>
          </a:p>
          <a:p>
            <a:endParaRPr lang="fr-CA" altLang="en-US" dirty="0" smtClean="0">
              <a:ea typeface="ヒラギノ角ゴ Pro W3" pitchFamily="1" charset="-128"/>
            </a:endParaRPr>
          </a:p>
          <a:p>
            <a:pPr marL="0" lvl="1" defTabSz="966529">
              <a:defRPr/>
            </a:pPr>
            <a:endParaRPr lang="fr-CA" altLang="en-US" dirty="0" smtClean="0">
              <a:ea typeface="ヒラギノ角ゴ Pro W3" pitchFamily="1" charset="-128"/>
            </a:endParaRPr>
          </a:p>
          <a:p>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a:t>
            </a:fld>
            <a:endParaRPr lang="fr-CA" dirty="0"/>
          </a:p>
        </p:txBody>
      </p:sp>
    </p:spTree>
    <p:extLst>
      <p:ext uri="{BB962C8B-B14F-4D97-AF65-F5344CB8AC3E}">
        <p14:creationId xmlns:p14="http://schemas.microsoft.com/office/powerpoint/2010/main" val="1627497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L’épargne personnelle représente le troisième flux de revenu le plus important pour la retraite.</a:t>
            </a:r>
            <a:endParaRPr lang="fr-CA" baseline="0" dirty="0" smtClean="0"/>
          </a:p>
          <a:p>
            <a:endParaRPr lang="fr-CA" dirty="0" smtClean="0"/>
          </a:p>
          <a:p>
            <a:r>
              <a:rPr lang="fr-CA" dirty="0" smtClean="0"/>
              <a:t>Le revenu de retraite lié à l’épargne personnelle peut provenir d’un vaste éventail de placements. Cette source de revenu de retraite peut comprendre des placements détenus à l’intérieur ou à l’extérieur d’un régime enregistré. </a:t>
            </a:r>
          </a:p>
          <a:p>
            <a:endParaRPr lang="fr-CA" dirty="0" smtClean="0"/>
          </a:p>
          <a:p>
            <a:r>
              <a:rPr lang="fr-CA" dirty="0" smtClean="0"/>
              <a:t>Compte tenu de tous les facteurs de risque que nous avons examinés plus tôt, notamment l’inflation et la volatilité, il est important de comprendre le rôle que chacun de vos placements joue dans le cadre de votre revenu de retraite et de cerner les problèmes à résoudre ou les décisions à prendre pour tirer pleinement parti de ces sources de revenus.</a:t>
            </a:r>
          </a:p>
          <a:p>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30</a:t>
            </a:fld>
            <a:endParaRPr lang="fr-CA" dirty="0"/>
          </a:p>
        </p:txBody>
      </p:sp>
    </p:spTree>
    <p:extLst>
      <p:ext uri="{BB962C8B-B14F-4D97-AF65-F5344CB8AC3E}">
        <p14:creationId xmlns:p14="http://schemas.microsoft.com/office/powerpoint/2010/main" val="21260265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Si vous détenez un REER, vous devez le convertir avant la fin de l’année où vous atteignez l’âge de 71 ans. Le REER est habituellement converti en un fonds enregistré de revenu de retraite (FERR), mais d’autres solutions sont possibles. </a:t>
            </a:r>
          </a:p>
          <a:p>
            <a:endParaRPr lang="fr-CA" dirty="0" smtClean="0"/>
          </a:p>
          <a:p>
            <a:r>
              <a:rPr lang="fr-CA" dirty="0" smtClean="0"/>
              <a:t>Le FERR peut contenir différents placements qui vous procurent un revenu et de la croissance. Vous pouvez personnaliser la fréquence de vos retraits du FERR en fonction de vos besoins de trésorerie, mais vous êtes tenus de retirer chaque année un montant minimum fixé par le gouvernement. Les retraits du FERR constituent un revenu imposable l’année où ils ont lieu.</a:t>
            </a:r>
          </a:p>
          <a:p>
            <a:endParaRPr lang="fr-CA" dirty="0" smtClean="0"/>
          </a:p>
          <a:p>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31</a:t>
            </a:fld>
            <a:endParaRPr lang="fr-CA" dirty="0"/>
          </a:p>
        </p:txBody>
      </p:sp>
    </p:spTree>
    <p:extLst>
      <p:ext uri="{BB962C8B-B14F-4D97-AF65-F5344CB8AC3E}">
        <p14:creationId xmlns:p14="http://schemas.microsoft.com/office/powerpoint/2010/main" val="4430961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5639" y="4374473"/>
            <a:ext cx="5608320" cy="4183380"/>
          </a:xfrm>
        </p:spPr>
        <p:txBody>
          <a:bodyPr/>
          <a:lstStyle/>
          <a:p>
            <a:r>
              <a:rPr lang="fr-CA" dirty="0" smtClean="0"/>
              <a:t>Le montant de votre retrait annuel minimum dépend de votre âge et de la valeur de votre régime à un moment déterminé de l’année. </a:t>
            </a:r>
          </a:p>
          <a:p>
            <a:endParaRPr lang="fr-CA" baseline="0" dirty="0" smtClean="0"/>
          </a:p>
          <a:p>
            <a:r>
              <a:rPr lang="fr-CA" dirty="0" smtClean="0"/>
              <a:t>Le gouvernement fédéral fournit les taux à appliquer dans le calcul du montant des retraits.</a:t>
            </a:r>
          </a:p>
          <a:p>
            <a:endParaRPr lang="fr-CA" dirty="0" smtClean="0"/>
          </a:p>
          <a:p>
            <a:r>
              <a:rPr lang="fr-CA" dirty="0" smtClean="0"/>
              <a:t>Par exemple, le tableau à droite montre que, à 65 ans, le taux est de 4 %. </a:t>
            </a:r>
          </a:p>
          <a:p>
            <a:endParaRPr lang="fr-CA" dirty="0" smtClean="0"/>
          </a:p>
          <a:p>
            <a:r>
              <a:rPr lang="fr-CA" dirty="0" smtClean="0"/>
              <a:t>Supposons que la valeur de votre régime est de 250 000 $; si vous multipliez cette somme par 4 %, vous obtenez 10 000 $, ce qui est le montant de votre retrait annuel minimum. </a:t>
            </a:r>
          </a:p>
          <a:p>
            <a:endParaRPr lang="fr-CA" dirty="0" smtClean="0"/>
          </a:p>
          <a:p>
            <a:r>
              <a:rPr lang="fr-CA" dirty="0" smtClean="0"/>
              <a:t>L’un des facteurs très importants à considérer est le risque lié à la séquence des rendements et son incidence sur les retraits. L’essentiel est d’établir la bonne combinaison de placements dans votre FERR, ce qui vous évitera, pour effectuer votre retrait minimum ou obtenir le revenu dont vous avez besoin, d’encaisser des placements qui ont perdu de la valeur.</a:t>
            </a:r>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32</a:t>
            </a:fld>
            <a:endParaRPr lang="fr-CA" dirty="0"/>
          </a:p>
        </p:txBody>
      </p:sp>
    </p:spTree>
    <p:extLst>
      <p:ext uri="{BB962C8B-B14F-4D97-AF65-F5344CB8AC3E}">
        <p14:creationId xmlns:p14="http://schemas.microsoft.com/office/powerpoint/2010/main" val="4536632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1354" y="4415790"/>
            <a:ext cx="6529754" cy="4183380"/>
          </a:xfrm>
        </p:spPr>
        <p:txBody>
          <a:bodyPr/>
          <a:lstStyle/>
          <a:p>
            <a:r>
              <a:rPr lang="fr-CA" sz="1100" dirty="0" smtClean="0"/>
              <a:t>Le compte d’épargne libre d’impôt (CELI) est peut-être le produit de placement le plus méconnu, mais il offre de nombreux avantages comparativement au compte d’épargne traditionnel.</a:t>
            </a:r>
          </a:p>
          <a:p>
            <a:endParaRPr lang="fr-CA" sz="1100" baseline="0" dirty="0" smtClean="0"/>
          </a:p>
          <a:p>
            <a:r>
              <a:rPr lang="fr-CA" sz="1100" dirty="0" smtClean="0"/>
              <a:t>Étant donné qu’il est conçu pour générer un flux de trésorerie, il peut servir de source de revenu à la retraite. Bien que les cotisations ne soient pas déductibles, le revenu produit par un CELI n’est pas imposable. </a:t>
            </a:r>
          </a:p>
          <a:p>
            <a:endParaRPr lang="fr-CA" sz="1100" dirty="0" smtClean="0"/>
          </a:p>
          <a:p>
            <a:r>
              <a:rPr lang="fr-CA" sz="1100" dirty="0" smtClean="0"/>
              <a:t>Contrairement au REER, les fonds d’un CELI peuvent être retirés n’importe quand sans pénalité. Vous pouvez également déposer de l’argent dans le CELI, jusqu’à concurrence du plafond de cotisation annuel. Vous devez cependant attendre pendant un an avant de </a:t>
            </a:r>
            <a:r>
              <a:rPr lang="fr-CA" sz="1100" dirty="0" err="1" smtClean="0"/>
              <a:t>recotiser</a:t>
            </a:r>
            <a:r>
              <a:rPr lang="fr-CA" sz="1100" dirty="0" smtClean="0"/>
              <a:t> l’argent que vous avez retiré. </a:t>
            </a:r>
          </a:p>
          <a:p>
            <a:endParaRPr lang="fr-CA" sz="1100" dirty="0" smtClean="0"/>
          </a:p>
          <a:p>
            <a:r>
              <a:rPr lang="fr-CA" sz="1100" dirty="0" smtClean="0"/>
              <a:t>Il importe de souligner que le plafond de cotisation peut changer d’une année à l’autre. Le gouvernement fédéral actuel ayant annulé le taux de cotisation plus élevé que le gouvernement précédent avait établi, le plafond de cotisation est maintenant de 5 500 $ par année. À cet égard, je peux m’assurer que vous respectez les règles de cotisation en vigueur et faire des ajustements suivant les besoins en fonction des changements apportés à la politique du gouvernement.</a:t>
            </a:r>
          </a:p>
          <a:p>
            <a:endParaRPr lang="fr-CA" sz="1100" baseline="0" dirty="0" smtClean="0"/>
          </a:p>
          <a:p>
            <a:r>
              <a:rPr lang="fr-CA" sz="1100" dirty="0" smtClean="0"/>
              <a:t>Le CELI peut contenir un grand nombre de placements différents, notamment des parts de FNB ou de fonds commun de placement ou des actions, qui fournissent un potentiel de croissance.</a:t>
            </a:r>
          </a:p>
          <a:p>
            <a:endParaRPr lang="fr-CA" sz="1100" baseline="0" dirty="0" smtClean="0"/>
          </a:p>
          <a:p>
            <a:r>
              <a:rPr lang="fr-CA" sz="1100" dirty="0" smtClean="0"/>
              <a:t>Je peux vous aider à tirer pleinement parti du CELI en vous proposant une gamme complète d’options de placement admissibles au CELI de façon à bonifier votre revenu de retraite.</a:t>
            </a:r>
            <a:endParaRPr lang="fr-CA" sz="1100" baseline="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33</a:t>
            </a:fld>
            <a:endParaRPr lang="fr-CA" dirty="0"/>
          </a:p>
        </p:txBody>
      </p:sp>
    </p:spTree>
    <p:extLst>
      <p:ext uri="{BB962C8B-B14F-4D97-AF65-F5344CB8AC3E}">
        <p14:creationId xmlns:p14="http://schemas.microsoft.com/office/powerpoint/2010/main" val="6787132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87">
              <a:defRPr/>
            </a:pPr>
            <a:r>
              <a:rPr lang="fr-CA" dirty="0" smtClean="0"/>
              <a:t>Les incidences fiscales associées à l’encaissement des économies constituent un facteur important. Si vous avez effectué des placements enregistrés pour tirer avantage du report d’impôt, vous vous retrouverez dans la position inverse et devrez payer de l’impôt sur le revenu que ces placements ont généré lorsque vous effectuerez des retraits. Il est important de retenir que, en ce qui a trait à l’imposition du revenu de retraite, il n’existe pas de solution unique répondant à toutes les situations. Les différents types de revenu de placement sont imposés différemment et les taux d’imposition dépendent de votre revenu total et de plusieurs autres facteurs. </a:t>
            </a:r>
          </a:p>
          <a:p>
            <a:pPr defTabSz="465887">
              <a:defRPr/>
            </a:pPr>
            <a:endParaRPr lang="fr-CA" dirty="0" smtClean="0"/>
          </a:p>
          <a:p>
            <a:pPr defTabSz="465887">
              <a:defRPr/>
            </a:pPr>
            <a:r>
              <a:rPr lang="fr-CA" dirty="0" smtClean="0"/>
              <a:t>Quelques possibilités d’épargne fiscales méritent d’être soulignées : </a:t>
            </a:r>
          </a:p>
          <a:p>
            <a:pPr marL="174708" indent="-174708" defTabSz="465887">
              <a:buFontTx/>
              <a:buChar char="-"/>
              <a:defRPr/>
            </a:pPr>
            <a:r>
              <a:rPr lang="fr-CA" dirty="0" smtClean="0"/>
              <a:t>Le fractionnement du revenu de pension permet aux couples de partager les prestations de retraite et de réduire ainsi l’impôt à payer sur ce revenu. </a:t>
            </a:r>
          </a:p>
          <a:p>
            <a:pPr marL="174708" indent="-174708" defTabSz="465887">
              <a:buFontTx/>
              <a:buChar char="-"/>
              <a:defRPr/>
            </a:pPr>
            <a:r>
              <a:rPr lang="fr-CA" dirty="0" smtClean="0"/>
              <a:t>Si vous êtes résident canadien et que vous recevez un revenu de pension admissible au crédit d’impôt sur le revenu de 2 000 $, vous pouvez attribuer jusqu’à 50 % de ce revenu à votre conjoint ou conjoint de fait.</a:t>
            </a:r>
          </a:p>
          <a:p>
            <a:endParaRPr lang="fr-CA" dirty="0" smtClean="0"/>
          </a:p>
          <a:p>
            <a:r>
              <a:rPr lang="fr-CA" dirty="0" smtClean="0"/>
              <a:t>Si vous envisagez de recourir à ces stratégies, il est important de consulter un fiscaliste, qui pourra prendre en compte votre situation fiscale particulière.</a:t>
            </a:r>
          </a:p>
          <a:p>
            <a:endParaRPr lang="fr-CA" dirty="0" smtClean="0"/>
          </a:p>
          <a:p>
            <a:endParaRPr lang="fr-CA" dirty="0" smtClean="0"/>
          </a:p>
          <a:p>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34</a:t>
            </a:fld>
            <a:endParaRPr lang="fr-CA" dirty="0"/>
          </a:p>
        </p:txBody>
      </p:sp>
    </p:spTree>
    <p:extLst>
      <p:ext uri="{BB962C8B-B14F-4D97-AF65-F5344CB8AC3E}">
        <p14:creationId xmlns:p14="http://schemas.microsoft.com/office/powerpoint/2010/main" val="12894142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endParaRPr lang="en-CA" dirty="0"/>
          </a:p>
        </p:txBody>
      </p:sp>
      <p:sp>
        <p:nvSpPr>
          <p:cNvPr id="4" name="Slide Number Placeholder 3"/>
          <p:cNvSpPr>
            <a:spLocks noGrp="1"/>
          </p:cNvSpPr>
          <p:nvPr>
            <p:ph type="sldNum" sz="quarter" idx="10"/>
          </p:nvPr>
        </p:nvSpPr>
        <p:spPr/>
        <p:txBody>
          <a:bodyPr/>
          <a:lstStyle/>
          <a:p>
            <a:fld id="{B3603FF3-C7BE-49EC-B13C-566CB5744807}" type="slidenum">
              <a:rPr lang="fr-CA" smtClean="0"/>
              <a:t>35</a:t>
            </a:fld>
            <a:endParaRPr lang="fr-CA" dirty="0"/>
          </a:p>
        </p:txBody>
      </p:sp>
    </p:spTree>
    <p:extLst>
      <p:ext uri="{BB962C8B-B14F-4D97-AF65-F5344CB8AC3E}">
        <p14:creationId xmlns:p14="http://schemas.microsoft.com/office/powerpoint/2010/main" val="18971260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fr-CA" dirty="0" smtClean="0"/>
              <a:t>Nous avons examiné les principales sources de revenus et certains risques qui peuvent avoir des répercussions considérables sur les coûts et le revenu de retraite. </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baseline="0"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dirty="0" smtClean="0"/>
              <a:t>Beaucoup de retraités cherchent de nouveaux moyens de générer un revenu pour couvrir leurs dépenses plus élevées et financer une retraite qui pourrait être de longue durée.</a:t>
            </a:r>
          </a:p>
          <a:p>
            <a:pPr marL="0" marR="0" indent="0" algn="l" defTabSz="457200" rtl="0" eaLnBrk="0" fontAlgn="base" latinLnBrk="0" hangingPunct="0">
              <a:lnSpc>
                <a:spcPct val="100000"/>
              </a:lnSpc>
              <a:spcBef>
                <a:spcPct val="30000"/>
              </a:spcBef>
              <a:spcAft>
                <a:spcPct val="0"/>
              </a:spcAft>
              <a:buClrTx/>
              <a:buSzTx/>
              <a:buFontTx/>
              <a:buNone/>
              <a:tabLst/>
              <a:defRPr/>
            </a:pPr>
            <a:endParaRPr lang="fr-CA"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fr-CA" dirty="0" smtClean="0"/>
              <a:t>Ces défis ont conduit à la mise au point de solutions de placement intéressantes qui ont pour but de répondre aux besoins de revenu des personnes qui sont près de la retraite ou à la retraite. </a:t>
            </a:r>
          </a:p>
          <a:p>
            <a:endParaRPr lang="fr-CA" dirty="0" smtClean="0"/>
          </a:p>
          <a:p>
            <a:endParaRPr lang="fr-CA" dirty="0" smtClean="0"/>
          </a:p>
          <a:p>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36</a:t>
            </a:fld>
            <a:endParaRPr lang="fr-CA" dirty="0"/>
          </a:p>
        </p:txBody>
      </p:sp>
    </p:spTree>
    <p:extLst>
      <p:ext uri="{BB962C8B-B14F-4D97-AF65-F5344CB8AC3E}">
        <p14:creationId xmlns:p14="http://schemas.microsoft.com/office/powerpoint/2010/main" val="19259818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sz="1100" baseline="0" dirty="0" smtClean="0"/>
          </a:p>
          <a:p>
            <a:r>
              <a:rPr lang="fr-CA" sz="1100" dirty="0" smtClean="0"/>
              <a:t>Les portefeuilles de retraite de BMO font partie des solutions qui me plaisent et que je recommande à mes clients. </a:t>
            </a:r>
          </a:p>
          <a:p>
            <a:endParaRPr lang="fr-CA" sz="1100" baseline="0" dirty="0" smtClean="0"/>
          </a:p>
          <a:p>
            <a:r>
              <a:rPr lang="fr-CA" sz="1100" dirty="0" smtClean="0"/>
              <a:t>Offrant à la fois protection et croissance, les portefeuilles de retraite BMO sont conçus pour remédier à plusieurs des risques dont nous avons discuté aujourd’hui. </a:t>
            </a:r>
          </a:p>
          <a:p>
            <a:endParaRPr lang="fr-CA" sz="1100" dirty="0" smtClean="0"/>
          </a:p>
          <a:p>
            <a:r>
              <a:rPr lang="fr-CA" sz="1100" dirty="0" smtClean="0"/>
              <a:t>Étant donné que les investisseurs ont des objectifs, un horizon temporel et une tolérance au risque différents, trois portefeuilles de retraite BMO sont offerts, qui peuvent être choisis indépendamment ou combinés au sein d’un portefeuille. Les portefeuilles de retraite BMO ont tous comme objectif de protéger votre pécule, mais se distinguent selon l’accent qu’ils mettent sur la croissance.</a:t>
            </a:r>
          </a:p>
          <a:p>
            <a:endParaRPr lang="fr-CA" sz="1100" dirty="0" smtClean="0"/>
          </a:p>
          <a:p>
            <a:r>
              <a:rPr lang="fr-CA" sz="1100" dirty="0" smtClean="0"/>
              <a:t>Le BMO Portefeuille de retraite revenu vise la protection du capital et un certain potentiel de croissance. </a:t>
            </a:r>
          </a:p>
          <a:p>
            <a:endParaRPr lang="fr-CA" sz="1100" dirty="0" smtClean="0"/>
          </a:p>
          <a:p>
            <a:r>
              <a:rPr lang="fr-CA" sz="1100" dirty="0" smtClean="0"/>
              <a:t>Le BMO Portefeuille de retraite conservateur s’adresse aux investisseurs qui cherchent une protection du capital, mais accordent une importance accrue à la croissance.</a:t>
            </a:r>
          </a:p>
          <a:p>
            <a:endParaRPr lang="fr-CA" sz="1100" dirty="0" smtClean="0"/>
          </a:p>
          <a:p>
            <a:r>
              <a:rPr lang="fr-CA" sz="1100" dirty="0" smtClean="0"/>
              <a:t>Finalement, le BMO Portefeuille de retraite équilibré est conçu pour protéger le capital et mettre davantage l’accent sur la croissance que le BMO Portefeuille de retraite conservateur.</a:t>
            </a:r>
          </a:p>
          <a:p>
            <a:endParaRPr lang="fr-CA" sz="1100"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37</a:t>
            </a:fld>
            <a:endParaRPr lang="fr-CA" dirty="0"/>
          </a:p>
        </p:txBody>
      </p:sp>
    </p:spTree>
    <p:extLst>
      <p:ext uri="{BB962C8B-B14F-4D97-AF65-F5344CB8AC3E}">
        <p14:creationId xmlns:p14="http://schemas.microsoft.com/office/powerpoint/2010/main" val="20631963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39" y="4415790"/>
            <a:ext cx="6016283" cy="4779010"/>
          </a:xfrm>
        </p:spPr>
        <p:txBody>
          <a:bodyPr/>
          <a:lstStyle/>
          <a:p>
            <a:pPr marL="0" lvl="1" defTabSz="966529">
              <a:defRPr/>
            </a:pPr>
            <a:endParaRPr lang="fr-CA" altLang="en-US" dirty="0" smtClean="0">
              <a:ea typeface="ヒラギノ角ゴ Pro W3" pitchFamily="1" charset="-128"/>
            </a:endParaRPr>
          </a:p>
          <a:p>
            <a:pPr marL="0" lvl="1" defTabSz="966529">
              <a:defRPr/>
            </a:pPr>
            <a:r>
              <a:rPr lang="fr-CA" altLang="en-US" dirty="0" smtClean="0"/>
              <a:t>Les portefeuilles de retraite BMO aident à répondre aux besoins de revenu qui sont importants pour vous lorsque vous êtes près de la retraite. </a:t>
            </a:r>
          </a:p>
          <a:p>
            <a:pPr marL="0" lvl="1" defTabSz="966529">
              <a:defRPr/>
            </a:pPr>
            <a:endParaRPr lang="fr-CA" altLang="en-US" dirty="0" smtClean="0">
              <a:ea typeface="ヒラギノ角ゴ Pro W3" pitchFamily="1" charset="-128"/>
            </a:endParaRPr>
          </a:p>
          <a:p>
            <a:pPr marL="0" lvl="1" defTabSz="966529">
              <a:defRPr/>
            </a:pPr>
            <a:r>
              <a:rPr lang="fr-CA" altLang="en-US" dirty="0" smtClean="0"/>
              <a:t>Ils vous aident à protéger votre pécule en ne vous exposant pas à un risque excessif.</a:t>
            </a:r>
          </a:p>
          <a:p>
            <a:pPr marL="0" lvl="1" defTabSz="966529">
              <a:defRPr/>
            </a:pPr>
            <a:endParaRPr lang="fr-CA" altLang="en-US" dirty="0" smtClean="0">
              <a:ea typeface="ヒラギノ角ゴ Pro W3" pitchFamily="1" charset="-128"/>
            </a:endParaRPr>
          </a:p>
          <a:p>
            <a:pPr marL="0" lvl="1" defTabSz="966529">
              <a:defRPr/>
            </a:pPr>
            <a:r>
              <a:rPr lang="fr-CA" altLang="en-US" dirty="0" smtClean="0"/>
              <a:t>Ils vous protègent contre la volatilité en gérant la séquence des rendements.</a:t>
            </a:r>
          </a:p>
          <a:p>
            <a:pPr marL="0" lvl="1" defTabSz="966529">
              <a:defRPr/>
            </a:pPr>
            <a:endParaRPr lang="fr-CA" altLang="en-US" dirty="0" smtClean="0">
              <a:ea typeface="ヒラギノ角ゴ Pro W3" pitchFamily="1" charset="-128"/>
            </a:endParaRPr>
          </a:p>
          <a:p>
            <a:pPr marL="0" lvl="1" defTabSz="966529">
              <a:defRPr/>
            </a:pPr>
            <a:r>
              <a:rPr lang="fr-CA" altLang="en-US" dirty="0" smtClean="0"/>
              <a:t>En fournissant un potentiel de croissance, ils permettent de surpasser l’inflation et de combler le manque à gagner résultant des sources de placement plus traditionnelles.</a:t>
            </a:r>
          </a:p>
          <a:p>
            <a:pPr marL="0" lvl="1" defTabSz="966529">
              <a:defRPr/>
            </a:pPr>
            <a:endParaRPr lang="fr-CA" altLang="en-US" dirty="0" smtClean="0">
              <a:ea typeface="ヒラギノ角ゴ Pro W3" pitchFamily="1" charset="-128"/>
            </a:endParaRPr>
          </a:p>
          <a:p>
            <a:pPr marL="0" lvl="1" defTabSz="966529">
              <a:defRPr/>
            </a:pPr>
            <a:r>
              <a:rPr lang="fr-CA" altLang="en-US" dirty="0" smtClean="0"/>
              <a:t>Trois portefeuilles étant disponibles, vous pouvez choisir celui qui offre le niveau de risque et les possibilités de croissance souhaités.</a:t>
            </a:r>
          </a:p>
          <a:p>
            <a:pPr marL="0" lvl="1" defTabSz="966529">
              <a:defRPr/>
            </a:pPr>
            <a:endParaRPr lang="fr-CA" altLang="en-US" dirty="0" smtClean="0">
              <a:ea typeface="ヒラギノ角ゴ Pro W3" pitchFamily="1" charset="-128"/>
            </a:endParaRPr>
          </a:p>
          <a:p>
            <a:pPr marL="0" lvl="1" defTabSz="966529">
              <a:defRPr/>
            </a:pPr>
            <a:r>
              <a:rPr lang="fr-CA" altLang="en-US" dirty="0" smtClean="0"/>
              <a:t>Finalement, les portefeuilles de retraite BMO sont conçus pour générer un revenu durable tout au long de votre retraite. </a:t>
            </a:r>
          </a:p>
          <a:p>
            <a:pPr marL="0" lvl="1" defTabSz="966529">
              <a:defRPr/>
            </a:pPr>
            <a:endParaRPr lang="fr-CA" altLang="en-US" dirty="0" smtClean="0">
              <a:ea typeface="ヒラギノ角ゴ Pro W3" pitchFamily="1" charset="-128"/>
            </a:endParaRPr>
          </a:p>
          <a:p>
            <a:pPr marL="0" lvl="1" defTabSz="966529">
              <a:defRPr/>
            </a:pPr>
            <a:r>
              <a:rPr lang="fr-CA" altLang="en-US" dirty="0" smtClean="0"/>
              <a:t>Je peux certainement vous aider à intégrer ces produits dans votre plan de revenu de retraite afin que vous puissiez tenir compte de certains des facteurs de risque que nous avons examinés aujourd’hui. </a:t>
            </a:r>
            <a:endParaRPr lang="fr-CA" altLang="en-US"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38</a:t>
            </a:fld>
            <a:endParaRPr lang="fr-CA" dirty="0"/>
          </a:p>
        </p:txBody>
      </p:sp>
    </p:spTree>
    <p:extLst>
      <p:ext uri="{BB962C8B-B14F-4D97-AF65-F5344CB8AC3E}">
        <p14:creationId xmlns:p14="http://schemas.microsoft.com/office/powerpoint/2010/main" val="13621247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smtClean="0"/>
              <a:t>Aujourd’hui, nous avons abordé plusieurs facteurs qui pourraient avoir une incidence sur le revenu de retraite que vous espérez recevoir. Nous avons examiné les principales caractéristiques des prestations de retraite gouvernementales et des autres sources de revenus ainsi que les points dont il importe de tenir compte.</a:t>
            </a:r>
          </a:p>
          <a:p>
            <a:endParaRPr lang="fr-CA" dirty="0" smtClean="0"/>
          </a:p>
          <a:p>
            <a:r>
              <a:rPr lang="fr-CA" dirty="0" smtClean="0"/>
              <a:t>Nombreux sont les facteurs à analyser et les décisions à prendre et l’évaluation ainsi que la gestion de votre revenu de retraite ne sont pas des tâches simples. En procédant à une analyse minutieuse de vos besoins en matière de revenu de retraite et à un examen réfléchi de toutes les options à votre disposition à ce stade, vous découvrirez des possibilités de maximiser les sources de revenus à votre retraite.</a:t>
            </a:r>
          </a:p>
          <a:p>
            <a:endParaRPr lang="fr-CA" dirty="0" smtClean="0"/>
          </a:p>
          <a:p>
            <a:r>
              <a:rPr lang="fr-CA" dirty="0" smtClean="0"/>
              <a:t>Espérant avoir le plaisir de vous assister au cours de processus, je vous remercie de l’attention que vous m’avez accordée [ce matin/cet après-midi/ce soir].</a:t>
            </a:r>
          </a:p>
          <a:p>
            <a:endParaRPr lang="fr-CA" dirty="0" smtClean="0"/>
          </a:p>
          <a:p>
            <a:endParaRPr lang="fr-CA" dirty="0" smtClean="0"/>
          </a:p>
          <a:p>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39</a:t>
            </a:fld>
            <a:endParaRPr lang="fr-CA" dirty="0"/>
          </a:p>
        </p:txBody>
      </p:sp>
    </p:spTree>
    <p:extLst>
      <p:ext uri="{BB962C8B-B14F-4D97-AF65-F5344CB8AC3E}">
        <p14:creationId xmlns:p14="http://schemas.microsoft.com/office/powerpoint/2010/main" val="1485390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r>
              <a:rPr lang="fr-CA" dirty="0" smtClean="0"/>
              <a:t>Commençons par les facteurs de risque personnels et les éléments qui peuvent avoir une incidence sur votre revenu de retraite.</a:t>
            </a:r>
            <a:endParaRPr lang="fr-CA" dirty="0"/>
          </a:p>
        </p:txBody>
      </p:sp>
      <p:sp>
        <p:nvSpPr>
          <p:cNvPr id="4" name="Slide Number Placeholder 3"/>
          <p:cNvSpPr>
            <a:spLocks noGrp="1"/>
          </p:cNvSpPr>
          <p:nvPr>
            <p:ph type="sldNum" sz="quarter" idx="10"/>
          </p:nvPr>
        </p:nvSpPr>
        <p:spPr/>
        <p:txBody>
          <a:bodyPr/>
          <a:lstStyle/>
          <a:p>
            <a:fld id="{B3603FF3-C7BE-49EC-B13C-566CB5744807}" type="slidenum">
              <a:rPr lang="fr-CA" smtClean="0"/>
              <a:t>4</a:t>
            </a:fld>
            <a:endParaRPr lang="fr-CA" dirty="0"/>
          </a:p>
        </p:txBody>
      </p:sp>
    </p:spTree>
    <p:extLst>
      <p:ext uri="{BB962C8B-B14F-4D97-AF65-F5344CB8AC3E}">
        <p14:creationId xmlns:p14="http://schemas.microsoft.com/office/powerpoint/2010/main" val="19134592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40</a:t>
            </a:fld>
            <a:endParaRPr lang="fr-CA" dirty="0"/>
          </a:p>
        </p:txBody>
      </p:sp>
    </p:spTree>
    <p:extLst>
      <p:ext uri="{BB962C8B-B14F-4D97-AF65-F5344CB8AC3E}">
        <p14:creationId xmlns:p14="http://schemas.microsoft.com/office/powerpoint/2010/main" val="394191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6529">
              <a:defRPr/>
            </a:pPr>
            <a:r>
              <a:rPr lang="fr-CA" altLang="en-US" dirty="0" smtClean="0"/>
              <a:t>Quel âge a la personne la plus vieille que vous connaissez? 85 ans? 95 ans? </a:t>
            </a:r>
            <a:r>
              <a:rPr lang="fr-CA" dirty="0" smtClean="0"/>
              <a:t>L’espérance de vie </a:t>
            </a:r>
            <a:r>
              <a:rPr lang="fr-CA" altLang="en-US" dirty="0" smtClean="0"/>
              <a:t>des Canadiens</a:t>
            </a:r>
            <a:r>
              <a:rPr lang="fr-CA" dirty="0" smtClean="0"/>
              <a:t> est de 8 à 10 ans plus longue que dans les années 1970. Compte tenu d’une espérance de vie de 84 ans pour les hommes et de 87 ans pour les femmes environ, la retraite pourrait durer 20 ou 30 ans. Que se </a:t>
            </a:r>
            <a:r>
              <a:rPr lang="fr-CA" dirty="0" err="1" smtClean="0"/>
              <a:t>passerait-il</a:t>
            </a:r>
            <a:r>
              <a:rPr lang="fr-CA" dirty="0" smtClean="0"/>
              <a:t> si la vôtre était plus longue que prévu? </a:t>
            </a:r>
          </a:p>
          <a:p>
            <a:pPr marL="0" lvl="1" defTabSz="966529">
              <a:defRPr/>
            </a:pPr>
            <a:endParaRPr lang="fr-CA" dirty="0" smtClean="0"/>
          </a:p>
          <a:p>
            <a:pPr marL="0" lvl="1" defTabSz="966529">
              <a:defRPr/>
            </a:pPr>
            <a:r>
              <a:rPr lang="fr-CA" dirty="0" smtClean="0"/>
              <a:t>Le prolongement de l’espérance de vie engendre un risque de longévité, c’est-à-dire, le risque que votre épargne-retraite s’épuise avant le temps. </a:t>
            </a:r>
          </a:p>
          <a:p>
            <a:pPr marL="0" lvl="1" defTabSz="966529">
              <a:defRPr/>
            </a:pPr>
            <a:endParaRPr lang="fr-CA" dirty="0" smtClean="0"/>
          </a:p>
          <a:p>
            <a:pPr marL="0" lvl="1" defTabSz="966529">
              <a:defRPr/>
            </a:pPr>
            <a:r>
              <a:rPr lang="fr-CA" altLang="en-US" dirty="0" smtClean="0"/>
              <a:t>Il est donc important de vous assurer que vous disposez de fonds suffisants pour subvenir à une longue retraite.</a:t>
            </a:r>
            <a:endParaRPr lang="fr-CA" altLang="en-US" dirty="0">
              <a:ea typeface="ヒラギノ角ゴ Pro W3" pitchFamily="1" charset="-128"/>
            </a:endParaRPr>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5</a:t>
            </a:fld>
            <a:endParaRPr lang="fr-CA" dirty="0"/>
          </a:p>
        </p:txBody>
      </p:sp>
    </p:spTree>
    <p:extLst>
      <p:ext uri="{BB962C8B-B14F-4D97-AF65-F5344CB8AC3E}">
        <p14:creationId xmlns:p14="http://schemas.microsoft.com/office/powerpoint/2010/main" val="338801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29">
              <a:defRPr/>
            </a:pPr>
            <a:r>
              <a:rPr lang="fr-CA" dirty="0" smtClean="0"/>
              <a:t>Bonne ou mauvaise, votre santé influera sur le montant du revenu dont vous aurez besoin. </a:t>
            </a:r>
          </a:p>
          <a:p>
            <a:pPr defTabSz="966529">
              <a:defRPr/>
            </a:pPr>
            <a:endParaRPr lang="fr-CA" dirty="0" smtClean="0"/>
          </a:p>
          <a:p>
            <a:pPr defTabSz="966529">
              <a:defRPr/>
            </a:pPr>
            <a:r>
              <a:rPr lang="fr-CA" dirty="0" smtClean="0"/>
              <a:t>Si vous êtes en bonne santé, vous vivrez plus longtemps, mais, comme nous venons de le voir, vous aurez besoin d’un revenu pendant une plus longue période.</a:t>
            </a:r>
          </a:p>
          <a:p>
            <a:pPr defTabSz="966529">
              <a:defRPr/>
            </a:pPr>
            <a:endParaRPr lang="fr-CA" baseline="0" dirty="0" smtClean="0"/>
          </a:p>
          <a:p>
            <a:pPr defTabSz="966529">
              <a:defRPr/>
            </a:pPr>
            <a:r>
              <a:rPr lang="fr-CA" dirty="0" smtClean="0"/>
              <a:t>Si votre santé est mauvaise, vous pourriez avoir à payer des traitements ou des soins de longue durée qui ne seront pas couverts entièrement par le système de soins de santé publique. Les Canadiens interrogés dans le cadre d’un sondage de L’Institut Info-Patrimoine BMO en juillet 2014 ont déclaré s’attendre à payer de leur poche en moyenne plus de 5 000 $ en frais médicaux par année après l’âge de 65 ans. Compte tenu de l’inflation, cette somme sera certainement plus élevée dans le futur. </a:t>
            </a:r>
          </a:p>
          <a:p>
            <a:pPr defTabSz="966529">
              <a:defRPr/>
            </a:pPr>
            <a:endParaRPr lang="fr-CA" dirty="0" smtClean="0"/>
          </a:p>
          <a:p>
            <a:pPr defTabSz="966529">
              <a:defRPr/>
            </a:pPr>
            <a:r>
              <a:rPr lang="fr-CA" dirty="0" smtClean="0"/>
              <a:t>Selon Statistique Canada, la probabilité qu’une personne ait besoin de soins de longue durée est environ de 30 % d’ici à l’âge de 65 ans et de 50 % d’ici à l’âge de 75 ans. </a:t>
            </a:r>
          </a:p>
          <a:p>
            <a:pPr defTabSz="966529">
              <a:defRPr/>
            </a:pPr>
            <a:endParaRPr lang="fr-CA" dirty="0" smtClean="0">
              <a:latin typeface="Arial" charset="0"/>
              <a:ea typeface="Arial" charset="0"/>
              <a:cs typeface="Arial" charset="0"/>
            </a:endParaRPr>
          </a:p>
          <a:p>
            <a:pPr defTabSz="966529">
              <a:defRPr/>
            </a:pPr>
            <a:r>
              <a:rPr lang="fr-CA" sz="1000" dirty="0" smtClean="0"/>
              <a:t>Source : présentation sur la planification de la retraite, L’Institut Info-Patrimoine BMO</a:t>
            </a:r>
          </a:p>
          <a:p>
            <a:pPr defTabSz="966529">
              <a:defRPr/>
            </a:pPr>
            <a:r>
              <a:rPr lang="fr-CA" sz="1000" dirty="0" smtClean="0">
                <a:latin typeface="Arial" charset="0"/>
              </a:rPr>
              <a:t>Source : « </a:t>
            </a:r>
            <a:r>
              <a:rPr lang="fr-CA" sz="1000" dirty="0" err="1" smtClean="0">
                <a:latin typeface="Arial" charset="0"/>
              </a:rPr>
              <a:t>Canadians</a:t>
            </a:r>
            <a:r>
              <a:rPr lang="fr-CA" sz="1000" dirty="0" smtClean="0">
                <a:latin typeface="Arial" charset="0"/>
              </a:rPr>
              <a:t> Ill-</a:t>
            </a:r>
            <a:r>
              <a:rPr lang="fr-CA" sz="1000" dirty="0" err="1" smtClean="0">
                <a:latin typeface="Arial" charset="0"/>
              </a:rPr>
              <a:t>Prepared</a:t>
            </a:r>
            <a:r>
              <a:rPr lang="fr-CA" sz="1000" dirty="0" smtClean="0">
                <a:latin typeface="Arial" charset="0"/>
              </a:rPr>
              <a:t> For Long-</a:t>
            </a:r>
            <a:r>
              <a:rPr lang="fr-CA" sz="1000" dirty="0" err="1" smtClean="0">
                <a:latin typeface="Arial" charset="0"/>
              </a:rPr>
              <a:t>Term</a:t>
            </a:r>
            <a:r>
              <a:rPr lang="fr-CA" sz="1000" dirty="0" smtClean="0">
                <a:latin typeface="Arial" charset="0"/>
              </a:rPr>
              <a:t> Care </a:t>
            </a:r>
            <a:r>
              <a:rPr lang="fr-CA" sz="1000" dirty="0" err="1" smtClean="0">
                <a:latin typeface="Arial" charset="0"/>
              </a:rPr>
              <a:t>Costs</a:t>
            </a:r>
            <a:r>
              <a:rPr lang="fr-CA" sz="1000" dirty="0" smtClean="0">
                <a:latin typeface="Arial" charset="0"/>
              </a:rPr>
              <a:t>. » Site Web de </a:t>
            </a:r>
            <a:r>
              <a:rPr lang="fr-CA" sz="1000" dirty="0" err="1" smtClean="0">
                <a:latin typeface="Arial" charset="0"/>
              </a:rPr>
              <a:t>Benefits</a:t>
            </a:r>
            <a:r>
              <a:rPr lang="fr-CA" sz="1000" dirty="0" smtClean="0">
                <a:latin typeface="Arial" charset="0"/>
              </a:rPr>
              <a:t> Canada, 22 juin 2012. http://www.prestationscanada.com/prestations/health-wellness/canadians-ill-prepared-for-long-term-care-costs-29917 [consulté en juin 2014]).</a:t>
            </a:r>
            <a:endParaRPr lang="fr-CA" dirty="0" smtClean="0"/>
          </a:p>
          <a:p>
            <a:pPr defTabSz="966529">
              <a:defRPr/>
            </a:pPr>
            <a:endParaRPr lang="fr-CA" dirty="0" smtClean="0"/>
          </a:p>
          <a:p>
            <a:pPr defTabSz="966529">
              <a:defRPr/>
            </a:pPr>
            <a:endParaRPr lang="fr-CA" dirty="0" smtClean="0"/>
          </a:p>
          <a:p>
            <a:endParaRPr lang="fr-CA" dirty="0"/>
          </a:p>
        </p:txBody>
      </p:sp>
    </p:spTree>
    <p:extLst>
      <p:ext uri="{BB962C8B-B14F-4D97-AF65-F5344CB8AC3E}">
        <p14:creationId xmlns:p14="http://schemas.microsoft.com/office/powerpoint/2010/main" val="758747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89"/>
            <a:ext cx="5608320" cy="4878997"/>
          </a:xfrm>
        </p:spPr>
        <p:txBody>
          <a:bodyPr/>
          <a:lstStyle/>
          <a:p>
            <a:pPr defTabSz="966529">
              <a:defRPr/>
            </a:pPr>
            <a:r>
              <a:rPr lang="fr-CA" dirty="0" smtClean="0"/>
              <a:t>Certains d’entre vous se reconnaîtront dans le scénario suivant :</a:t>
            </a:r>
          </a:p>
          <a:p>
            <a:pPr defTabSz="966529">
              <a:defRPr/>
            </a:pPr>
            <a:r>
              <a:rPr lang="fr-CA" dirty="0" smtClean="0"/>
              <a:t>J’ai une cliente qui subvient aux besoins de sa fille, étudiante à la maîtrise. La mère de ma cliente, qui a éprouvé des problèmes de santé récemment, a besoin de soins quotidiens, et, même si le gouvernement fournit certains soins, ceux-ci ne sont pas suffisants. Ma cliente cherche donc à obtenir pour sa mère des services additionnels qu’elle paiera elle-même. Cet événement survient alors qu’elle doit prendre sa retraite dans moins de cinq ans. </a:t>
            </a:r>
          </a:p>
          <a:p>
            <a:pPr defTabSz="966529">
              <a:defRPr/>
            </a:pPr>
            <a:endParaRPr lang="fr-CA" dirty="0" smtClean="0"/>
          </a:p>
          <a:p>
            <a:pPr defTabSz="966529">
              <a:defRPr/>
            </a:pPr>
            <a:r>
              <a:rPr lang="fr-CA" dirty="0" smtClean="0"/>
              <a:t>Vous avez probablement tous entendu l’expression « génération sandwich », qui décrit ces personnes coincées entre les exigences des soins à donner à la fois à leurs parents vieillissants et à leurs propres enfants. </a:t>
            </a:r>
          </a:p>
          <a:p>
            <a:pPr defTabSz="966529">
              <a:defRPr/>
            </a:pPr>
            <a:endParaRPr lang="fr-CA" dirty="0" smtClean="0"/>
          </a:p>
          <a:p>
            <a:pPr defTabSz="966529">
              <a:defRPr/>
            </a:pPr>
            <a:r>
              <a:rPr lang="fr-CA" dirty="0" smtClean="0"/>
              <a:t>Si vous vous trouvez vous-mêmes dans cette situation actuellement ou que vous pensez que ce sera votre cas dans un proche avenir, il est important d’examiner quel en sera l’effet sur le revenu de retraite dont vous aurez besoin.</a:t>
            </a:r>
          </a:p>
          <a:p>
            <a:pPr defTabSz="966529">
              <a:defRPr/>
            </a:pPr>
            <a:endParaRPr lang="fr-CA" dirty="0" smtClean="0"/>
          </a:p>
          <a:p>
            <a:pPr defTabSz="966529">
              <a:defRPr/>
            </a:pPr>
            <a:endParaRPr lang="fr-CA" dirty="0" smtClean="0"/>
          </a:p>
          <a:p>
            <a:pPr defTabSz="966529">
              <a:defRPr/>
            </a:pPr>
            <a:r>
              <a:rPr lang="fr-CA" sz="1000" dirty="0" smtClean="0"/>
              <a:t>Source : présentation sur la planification de la retraite, L’Institut Info-Patrimoine BMO</a:t>
            </a:r>
          </a:p>
          <a:p>
            <a:endParaRPr lang="fr-CA" dirty="0"/>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7</a:t>
            </a:fld>
            <a:endParaRPr lang="fr-CA" dirty="0"/>
          </a:p>
        </p:txBody>
      </p:sp>
    </p:spTree>
    <p:extLst>
      <p:ext uri="{BB962C8B-B14F-4D97-AF65-F5344CB8AC3E}">
        <p14:creationId xmlns:p14="http://schemas.microsoft.com/office/powerpoint/2010/main" val="4946167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472601"/>
          </a:xfrm>
        </p:spPr>
        <p:txBody>
          <a:bodyPr/>
          <a:lstStyle/>
          <a:p>
            <a:r>
              <a:rPr lang="fr-CA" dirty="0" smtClean="0"/>
              <a:t>En plus des facteurs de risque personnels ainsi que vos intérêts particuliers, vos objectifs et votre mode de vie doivent également être pris en compte. J’ai eu le plaisir de discuter de plans de retraite avec un grand nombre d’entre vous. J’aime vous entendre décrire vos projets et travailler avec vous afin de déterminer le revenu de retraite dont vous aurez besoin.</a:t>
            </a:r>
          </a:p>
          <a:p>
            <a:endParaRPr lang="fr-CA" dirty="0" smtClean="0"/>
          </a:p>
          <a:p>
            <a:r>
              <a:rPr lang="fr-CA" dirty="0" smtClean="0"/>
              <a:t>Dans le cadre de la planification du revenu de retraite, il faut également envisager la possibilité que des événements malheureux surviennent, comme un divorce ou un décès, et se répercutent sur le revenu disponible. </a:t>
            </a:r>
          </a:p>
          <a:p>
            <a:endParaRPr lang="fr-CA" dirty="0" smtClean="0"/>
          </a:p>
          <a:p>
            <a:r>
              <a:rPr lang="fr-CA" dirty="0" smtClean="0"/>
              <a:t>En exprimant vos objectifs et en analysant les facteurs de risque, vous commencerez à avoir une idée plus claire de votre revenu de retraite.</a:t>
            </a:r>
          </a:p>
        </p:txBody>
      </p:sp>
      <p:sp>
        <p:nvSpPr>
          <p:cNvPr id="4" name="Slide Number Placeholder 3"/>
          <p:cNvSpPr>
            <a:spLocks noGrp="1"/>
          </p:cNvSpPr>
          <p:nvPr>
            <p:ph type="sldNum" sz="quarter" idx="10"/>
          </p:nvPr>
        </p:nvSpPr>
        <p:spPr/>
        <p:txBody>
          <a:bodyPr/>
          <a:lstStyle/>
          <a:p>
            <a:pPr>
              <a:defRPr/>
            </a:pPr>
            <a:fld id="{5E70EAD9-D589-7545-B350-04E61EA7E3D5}" type="slidenum">
              <a:rPr lang="fr-CA" smtClean="0"/>
              <a:pPr>
                <a:defRPr/>
              </a:pPr>
              <a:t>8</a:t>
            </a:fld>
            <a:endParaRPr lang="fr-CA" dirty="0"/>
          </a:p>
        </p:txBody>
      </p:sp>
    </p:spTree>
    <p:extLst>
      <p:ext uri="{BB962C8B-B14F-4D97-AF65-F5344CB8AC3E}">
        <p14:creationId xmlns:p14="http://schemas.microsoft.com/office/powerpoint/2010/main" val="16793907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47776" y="4636580"/>
            <a:ext cx="5982208" cy="4392549"/>
          </a:xfrm>
          <a:prstGeom prst="rect">
            <a:avLst/>
          </a:prstGeom>
        </p:spPr>
        <p:txBody>
          <a:bodyPr/>
          <a:lstStyle/>
          <a:p>
            <a:r>
              <a:rPr lang="fr-CA" dirty="0" smtClean="0"/>
              <a:t>Abordons maintenant les facteurs de risque extérieurs qui peuvent influer sur votre revenu de retraite.</a:t>
            </a:r>
          </a:p>
          <a:p>
            <a:endParaRPr lang="fr-CA" baseline="0" dirty="0" smtClean="0"/>
          </a:p>
          <a:p>
            <a:r>
              <a:rPr lang="fr-CA" dirty="0" smtClean="0"/>
              <a:t>Parmi les facteurs de risque extérieurs les plus importants, mentionnons la volatilité, la séquence des rendements et l’inflation. </a:t>
            </a:r>
          </a:p>
        </p:txBody>
      </p:sp>
      <p:sp>
        <p:nvSpPr>
          <p:cNvPr id="4" name="Slide Number Placeholder 3"/>
          <p:cNvSpPr>
            <a:spLocks noGrp="1"/>
          </p:cNvSpPr>
          <p:nvPr>
            <p:ph type="sldNum" sz="quarter" idx="10"/>
          </p:nvPr>
        </p:nvSpPr>
        <p:spPr/>
        <p:txBody>
          <a:bodyPr/>
          <a:lstStyle/>
          <a:p>
            <a:fld id="{B3603FF3-C7BE-49EC-B13C-566CB5744807}" type="slidenum">
              <a:rPr lang="fr-CA" smtClean="0"/>
              <a:t>9</a:t>
            </a:fld>
            <a:endParaRPr lang="fr-CA" dirty="0"/>
          </a:p>
        </p:txBody>
      </p:sp>
    </p:spTree>
    <p:extLst>
      <p:ext uri="{BB962C8B-B14F-4D97-AF65-F5344CB8AC3E}">
        <p14:creationId xmlns:p14="http://schemas.microsoft.com/office/powerpoint/2010/main" val="71962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fr-CA" dirty="0"/>
          </a:p>
        </p:txBody>
      </p:sp>
      <p:sp>
        <p:nvSpPr>
          <p:cNvPr id="4" name="Date Placeholder 3"/>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13521604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Vertical Text Placeholder 2"/>
          <p:cNvSpPr>
            <a:spLocks noGrp="1"/>
          </p:cNvSpPr>
          <p:nvPr>
            <p:ph type="body" orient="vert" idx="1"/>
          </p:nvPr>
        </p:nvSpPr>
        <p:spPr/>
        <p:txBody>
          <a:bodyPr vert="eaVert"/>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2085791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375527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 Large 1-col">
    <p:spTree>
      <p:nvGrpSpPr>
        <p:cNvPr id="1" name=""/>
        <p:cNvGrpSpPr/>
        <p:nvPr/>
      </p:nvGrpSpPr>
      <p:grpSpPr>
        <a:xfrm>
          <a:off x="0" y="0"/>
          <a:ext cx="0" cy="0"/>
          <a:chOff x="0" y="0"/>
          <a:chExt cx="0" cy="0"/>
        </a:xfrm>
      </p:grpSpPr>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pic>
        <p:nvPicPr>
          <p:cNvPr id="6"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68267" y="0"/>
            <a:ext cx="8229600" cy="914400"/>
          </a:xfrm>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8" name="Slide Number Placeholder 5"/>
          <p:cNvSpPr>
            <a:spLocks noGrp="1"/>
          </p:cNvSpPr>
          <p:nvPr>
            <p:ph type="sldNum" sz="quarter" idx="11"/>
          </p:nvPr>
        </p:nvSpPr>
        <p:spPr/>
        <p:txBody>
          <a:bodyPr/>
          <a:lstStyle>
            <a:lvl1pPr>
              <a:defRPr>
                <a:solidFill>
                  <a:schemeClr val="tx1"/>
                </a:solidFill>
                <a:latin typeface="Arial" panose="020B0604020202020204" pitchFamily="34" charset="0"/>
                <a:cs typeface="Arial" panose="020B0604020202020204" pitchFamily="34" charset="0"/>
              </a:defRPr>
            </a:lvl1pPr>
          </a:lstStyle>
          <a:p>
            <a:pPr>
              <a:defRPr/>
            </a:pPr>
            <a:fld id="{A8C2AA5B-A104-014F-B9FD-226CAFC3787C}" type="slidenum">
              <a:rPr lang="fr-CA" smtClean="0"/>
              <a:pPr>
                <a:defRPr/>
              </a:pPr>
              <a:t>‹#›</a:t>
            </a:fld>
            <a:endParaRPr lang="fr-CA" dirty="0"/>
          </a:p>
        </p:txBody>
      </p:sp>
      <p:sp>
        <p:nvSpPr>
          <p:cNvPr id="10" name="Content Placeholder 2"/>
          <p:cNvSpPr>
            <a:spLocks noGrp="1"/>
          </p:cNvSpPr>
          <p:nvPr>
            <p:ph idx="12"/>
          </p:nvPr>
        </p:nvSpPr>
        <p:spPr>
          <a:xfrm>
            <a:off x="457200" y="1143000"/>
            <a:ext cx="8229600" cy="4983163"/>
          </a:xfrm>
        </p:spPr>
        <p:txBody>
          <a:bodyPr/>
          <a:lstStyle>
            <a:lvl1pPr>
              <a:spcAft>
                <a:spcPts val="0"/>
              </a:spcAft>
              <a:defRPr/>
            </a:lvl1pPr>
            <a:lvl5pPr marL="1143000" indent="-225425">
              <a:buFont typeface="Lucida Grande"/>
              <a:buChar char="–"/>
              <a:defRPr/>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Tree>
    <p:extLst>
      <p:ext uri="{BB962C8B-B14F-4D97-AF65-F5344CB8AC3E}">
        <p14:creationId xmlns:p14="http://schemas.microsoft.com/office/powerpoint/2010/main" val="647554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7833711" y="5877272"/>
            <a:ext cx="589150" cy="576000"/>
          </a:xfrm>
          <a:prstGeom prst="rect">
            <a:avLst/>
          </a:prstGeom>
          <a:effectLst/>
        </p:spPr>
      </p:pic>
      <p:pic>
        <p:nvPicPr>
          <p:cNvPr id="2050" name="Picture 2"/>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5185171"/>
            <a:ext cx="9144000" cy="1700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userDrawn="1"/>
        </p:nvPicPr>
        <p:blipFill>
          <a:blip r:embed="rId2" cstate="print">
            <a:biLevel thresh="25000"/>
            <a:extLst>
              <a:ext uri="{28A0092B-C50C-407E-A947-70E740481C1C}">
                <a14:useLocalDpi xmlns:a14="http://schemas.microsoft.com/office/drawing/2010/main"/>
              </a:ext>
            </a:extLst>
          </a:blip>
          <a:stretch>
            <a:fillRect/>
          </a:stretch>
        </p:blipFill>
        <p:spPr>
          <a:xfrm>
            <a:off x="7986111" y="5949344"/>
            <a:ext cx="589150" cy="576000"/>
          </a:xfrm>
          <a:prstGeom prst="rect">
            <a:avLst/>
          </a:prstGeom>
          <a:effectLst/>
        </p:spPr>
      </p:pic>
    </p:spTree>
    <p:extLst>
      <p:ext uri="{BB962C8B-B14F-4D97-AF65-F5344CB8AC3E}">
        <p14:creationId xmlns:p14="http://schemas.microsoft.com/office/powerpoint/2010/main" val="214521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osure">
    <p:spTree>
      <p:nvGrpSpPr>
        <p:cNvPr id="1" name=""/>
        <p:cNvGrpSpPr/>
        <p:nvPr/>
      </p:nvGrpSpPr>
      <p:grpSpPr>
        <a:xfrm>
          <a:off x="0" y="0"/>
          <a:ext cx="0" cy="0"/>
          <a:chOff x="0" y="0"/>
          <a:chExt cx="0" cy="0"/>
        </a:xfrm>
      </p:grpSpPr>
      <p:sp>
        <p:nvSpPr>
          <p:cNvPr id="9" name="Content Placeholder 2"/>
          <p:cNvSpPr>
            <a:spLocks noGrp="1"/>
          </p:cNvSpPr>
          <p:nvPr>
            <p:ph idx="12"/>
          </p:nvPr>
        </p:nvSpPr>
        <p:spPr>
          <a:xfrm>
            <a:off x="457200" y="1143000"/>
            <a:ext cx="8229600" cy="4983163"/>
          </a:xfrm>
        </p:spPr>
        <p:txBody>
          <a:bodyPr numCol="2" spcCol="274320"/>
          <a:lstStyle>
            <a:lvl1pPr>
              <a:spcBef>
                <a:spcPts val="400"/>
              </a:spcBef>
              <a:spcAft>
                <a:spcPts val="0"/>
              </a:spcAft>
              <a:defRPr sz="1000">
                <a:solidFill>
                  <a:srgbClr val="0D0D0D"/>
                </a:solidFill>
              </a:defRPr>
            </a:lvl1pPr>
            <a:lvl2pPr marL="3175" indent="0">
              <a:spcBef>
                <a:spcPts val="400"/>
              </a:spcBef>
              <a:spcAft>
                <a:spcPts val="0"/>
              </a:spcAft>
              <a:buNone/>
              <a:defRPr sz="1000"/>
            </a:lvl2pPr>
            <a:lvl3pPr marL="3175" indent="0">
              <a:spcBef>
                <a:spcPts val="400"/>
              </a:spcBef>
              <a:spcAft>
                <a:spcPts val="0"/>
              </a:spcAft>
              <a:buNone/>
              <a:defRPr sz="800" b="1"/>
            </a:lvl3pPr>
            <a:lvl4pPr marL="3175" indent="0">
              <a:spcBef>
                <a:spcPts val="400"/>
              </a:spcBef>
              <a:spcAft>
                <a:spcPts val="0"/>
              </a:spcAft>
              <a:buNone/>
              <a:defRPr sz="800"/>
            </a:lvl4pPr>
            <a:lvl5pPr marL="3175" indent="0">
              <a:spcBef>
                <a:spcPts val="400"/>
              </a:spcBef>
              <a:spcAft>
                <a:spcPts val="0"/>
              </a:spcAft>
              <a:buNone/>
              <a:defRPr sz="8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a:p>
        </p:txBody>
      </p:sp>
      <p:sp>
        <p:nvSpPr>
          <p:cNvPr id="4"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7" name="Footer Placeholder 4"/>
          <p:cNvSpPr>
            <a:spLocks noGrp="1"/>
          </p:cNvSpPr>
          <p:nvPr>
            <p:ph type="ftr" sz="quarter" idx="10"/>
          </p:nvPr>
        </p:nvSpPr>
        <p:spPr/>
        <p:txBody>
          <a:bodyPr/>
          <a:lstStyle>
            <a:lvl1pPr>
              <a:defRPr/>
            </a:lvl1pPr>
          </a:lstStyle>
          <a:p>
            <a:pPr>
              <a:defRPr/>
            </a:pPr>
            <a:r>
              <a:rPr lang="fr-CA" dirty="0" err="1" smtClean="0"/>
              <a:t>Footer</a:t>
            </a:r>
            <a:r>
              <a:rPr lang="fr-CA" dirty="0" smtClean="0"/>
              <a:t> </a:t>
            </a:r>
            <a:r>
              <a:rPr lang="fr-CA" dirty="0" err="1" smtClean="0"/>
              <a:t>goes</a:t>
            </a:r>
            <a:r>
              <a:rPr lang="fr-CA" dirty="0" smtClean="0"/>
              <a:t> </a:t>
            </a:r>
            <a:r>
              <a:rPr lang="fr-CA" dirty="0" err="1" smtClean="0"/>
              <a:t>here</a:t>
            </a:r>
            <a:endParaRPr lang="fr-CA" dirty="0"/>
          </a:p>
        </p:txBody>
      </p:sp>
      <p:sp>
        <p:nvSpPr>
          <p:cNvPr id="8" name="Slide Number Placeholder 5"/>
          <p:cNvSpPr>
            <a:spLocks noGrp="1"/>
          </p:cNvSpPr>
          <p:nvPr>
            <p:ph type="sldNum" sz="quarter" idx="11"/>
          </p:nvPr>
        </p:nvSpPr>
        <p:spPr/>
        <p:txBody>
          <a:bodyPr/>
          <a:lstStyle>
            <a:lvl1pPr>
              <a:defRPr/>
            </a:lvl1pPr>
          </a:lstStyle>
          <a:p>
            <a:pPr>
              <a:defRPr/>
            </a:pPr>
            <a:fld id="{B33F4CB0-60E8-9248-A762-F798FF438B63}" type="slidenum">
              <a:rPr lang="fr-CA" smtClean="0"/>
              <a:pPr>
                <a:defRPr/>
              </a:pPr>
              <a:t>‹#›</a:t>
            </a:fld>
            <a:endParaRPr lang="fr-CA" dirty="0"/>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24285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Master 2 Red">
    <p:spTree>
      <p:nvGrpSpPr>
        <p:cNvPr id="1" name=""/>
        <p:cNvGrpSpPr/>
        <p:nvPr/>
      </p:nvGrpSpPr>
      <p:grpSpPr>
        <a:xfrm>
          <a:off x="0" y="0"/>
          <a:ext cx="0" cy="0"/>
          <a:chOff x="0" y="0"/>
          <a:chExt cx="0" cy="0"/>
        </a:xfrm>
      </p:grpSpPr>
      <p:pic>
        <p:nvPicPr>
          <p:cNvPr id="10" name="Picture 7"/>
          <p:cNvPicPr>
            <a:picLocks noChangeAspect="1"/>
          </p:cNvPicPr>
          <p:nvPr userDrawn="1"/>
        </p:nvPicPr>
        <p:blipFill rotWithShape="1">
          <a:blip r:embed="rId2">
            <a:extLst>
              <a:ext uri="{28A0092B-C50C-407E-A947-70E740481C1C}">
                <a14:useLocalDpi xmlns:a14="http://schemas.microsoft.com/office/drawing/2010/main"/>
              </a:ext>
            </a:extLst>
          </a:blip>
          <a:srcRect l="50000"/>
          <a:stretch/>
        </p:blipFill>
        <p:spPr bwMode="auto">
          <a:xfrm>
            <a:off x="0" y="5157788"/>
            <a:ext cx="9144000" cy="170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457200" y="1219201"/>
            <a:ext cx="3124199" cy="1981200"/>
          </a:xfrm>
        </p:spPr>
        <p:txBody>
          <a:bodyPr/>
          <a:lstStyle>
            <a:lvl1pPr>
              <a:defRPr sz="3200" b="0">
                <a:solidFill>
                  <a:srgbClr val="FFFFFF"/>
                </a:solidFill>
                <a:latin typeface="Arial"/>
                <a:cs typeface="Aria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15" name="Subtitle 2"/>
          <p:cNvSpPr>
            <a:spLocks noGrp="1"/>
          </p:cNvSpPr>
          <p:nvPr>
            <p:ph type="subTitle" idx="1"/>
          </p:nvPr>
        </p:nvSpPr>
        <p:spPr>
          <a:xfrm>
            <a:off x="457200" y="3352799"/>
            <a:ext cx="3124200" cy="609599"/>
          </a:xfrm>
        </p:spPr>
        <p:txBody>
          <a:bodyPr/>
          <a:lstStyle>
            <a:lvl1pPr marL="0" indent="0" algn="l">
              <a:spcBef>
                <a:spcPts val="0"/>
              </a:spcBef>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fr-CA" dirty="0"/>
          </a:p>
        </p:txBody>
      </p:sp>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57200" y="5860420"/>
            <a:ext cx="3700271" cy="397410"/>
          </a:xfrm>
          <a:prstGeom prst="rect">
            <a:avLst/>
          </a:prstGeom>
        </p:spPr>
      </p:pic>
    </p:spTree>
    <p:extLst>
      <p:ext uri="{BB962C8B-B14F-4D97-AF65-F5344CB8AC3E}">
        <p14:creationId xmlns:p14="http://schemas.microsoft.com/office/powerpoint/2010/main" val="984358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Large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457200" y="1143000"/>
            <a:ext cx="3962400" cy="4983163"/>
          </a:xfrm>
        </p:spPr>
        <p:txBody>
          <a:bodyPr/>
          <a:lstStyle>
            <a:lvl1pPr>
              <a:spcAft>
                <a:spcPts val="0"/>
              </a:spcAft>
              <a:defRPr/>
            </a:lvl1pPr>
            <a:lvl5pPr marL="1143000" indent="-225425">
              <a:buFont typeface="Lucida Grande"/>
              <a:buChar char="–"/>
              <a:defRPr/>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11" name="Content Placeholder 2"/>
          <p:cNvSpPr>
            <a:spLocks noGrp="1"/>
          </p:cNvSpPr>
          <p:nvPr>
            <p:ph idx="13"/>
          </p:nvPr>
        </p:nvSpPr>
        <p:spPr>
          <a:xfrm>
            <a:off x="4724400" y="1144710"/>
            <a:ext cx="3962400" cy="4983163"/>
          </a:xfrm>
        </p:spPr>
        <p:txBody>
          <a:bodyPr/>
          <a:lstStyle>
            <a:lvl1pPr>
              <a:spcAft>
                <a:spcPts val="0"/>
              </a:spcAft>
              <a:defRPr/>
            </a:lvl1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8" name="Footer Placeholder 4"/>
          <p:cNvSpPr>
            <a:spLocks noGrp="1"/>
          </p:cNvSpPr>
          <p:nvPr>
            <p:ph type="ftr" sz="quarter" idx="14"/>
          </p:nvPr>
        </p:nvSpPr>
        <p:spPr/>
        <p:txBody>
          <a:bodyPr/>
          <a:lstStyle>
            <a:lvl1pPr>
              <a:defRPr/>
            </a:lvl1pPr>
          </a:lstStyle>
          <a:p>
            <a:pPr>
              <a:defRPr/>
            </a:pPr>
            <a:r>
              <a:rPr lang="fr-CA" dirty="0" err="1" smtClean="0"/>
              <a:t>Footer</a:t>
            </a:r>
            <a:r>
              <a:rPr lang="fr-CA" dirty="0" smtClean="0"/>
              <a:t> </a:t>
            </a:r>
            <a:r>
              <a:rPr lang="fr-CA" dirty="0" err="1" smtClean="0"/>
              <a:t>goes</a:t>
            </a:r>
            <a:r>
              <a:rPr lang="fr-CA" dirty="0" smtClean="0"/>
              <a:t> </a:t>
            </a:r>
            <a:r>
              <a:rPr lang="fr-CA" dirty="0" err="1" smtClean="0"/>
              <a:t>here</a:t>
            </a:r>
            <a:endParaRPr lang="fr-CA" dirty="0"/>
          </a:p>
        </p:txBody>
      </p:sp>
      <p:sp>
        <p:nvSpPr>
          <p:cNvPr id="9" name="Slide Number Placeholder 5"/>
          <p:cNvSpPr>
            <a:spLocks noGrp="1"/>
          </p:cNvSpPr>
          <p:nvPr>
            <p:ph type="sldNum" sz="quarter" idx="15"/>
          </p:nvPr>
        </p:nvSpPr>
        <p:spPr/>
        <p:txBody>
          <a:bodyPr/>
          <a:lstStyle>
            <a:lvl1pPr>
              <a:defRPr/>
            </a:lvl1pPr>
          </a:lstStyle>
          <a:p>
            <a:pPr>
              <a:defRPr/>
            </a:pPr>
            <a:fld id="{320EE510-2E62-1E45-9630-6AC99934625F}" type="slidenum">
              <a:rPr lang="fr-CA" smtClean="0"/>
              <a:pPr>
                <a:defRPr/>
              </a:pPr>
              <a:t>‹#›</a:t>
            </a:fld>
            <a:endParaRPr lang="fr-CA" dirty="0"/>
          </a:p>
        </p:txBody>
      </p:sp>
      <p:pic>
        <p:nvPicPr>
          <p:cNvPr id="10"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9988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mall 2-col">
    <p:spTree>
      <p:nvGrpSpPr>
        <p:cNvPr id="1" name=""/>
        <p:cNvGrpSpPr/>
        <p:nvPr/>
      </p:nvGrpSpPr>
      <p:grpSpPr>
        <a:xfrm>
          <a:off x="0" y="0"/>
          <a:ext cx="0" cy="0"/>
          <a:chOff x="0" y="0"/>
          <a:chExt cx="0" cy="0"/>
        </a:xfrm>
      </p:grpSpPr>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457200"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9" name="Content Placeholder 2"/>
          <p:cNvSpPr>
            <a:spLocks noGrp="1"/>
          </p:cNvSpPr>
          <p:nvPr>
            <p:ph idx="13"/>
          </p:nvPr>
        </p:nvSpPr>
        <p:spPr>
          <a:xfrm>
            <a:off x="4713944" y="1143000"/>
            <a:ext cx="3962400" cy="4983163"/>
          </a:xfrm>
        </p:spPr>
        <p:txBody>
          <a:bodyPr/>
          <a:lstStyle>
            <a:lvl1pPr>
              <a:spcBef>
                <a:spcPts val="700"/>
              </a:spcBef>
              <a:spcAft>
                <a:spcPts val="400"/>
              </a:spcAft>
              <a:defRPr sz="1400"/>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8" name="Footer Placeholder 4"/>
          <p:cNvSpPr>
            <a:spLocks noGrp="1"/>
          </p:cNvSpPr>
          <p:nvPr>
            <p:ph type="ftr" sz="quarter" idx="14"/>
          </p:nvPr>
        </p:nvSpPr>
        <p:spPr/>
        <p:txBody>
          <a:bodyPr/>
          <a:lstStyle>
            <a:lvl1pPr>
              <a:defRPr/>
            </a:lvl1pPr>
          </a:lstStyle>
          <a:p>
            <a:pPr>
              <a:defRPr/>
            </a:pPr>
            <a:r>
              <a:rPr lang="fr-CA" dirty="0" err="1" smtClean="0"/>
              <a:t>Footer</a:t>
            </a:r>
            <a:r>
              <a:rPr lang="fr-CA" dirty="0" smtClean="0"/>
              <a:t> </a:t>
            </a:r>
            <a:r>
              <a:rPr lang="fr-CA" dirty="0" err="1" smtClean="0"/>
              <a:t>goes</a:t>
            </a:r>
            <a:r>
              <a:rPr lang="fr-CA" dirty="0" smtClean="0"/>
              <a:t> </a:t>
            </a:r>
            <a:r>
              <a:rPr lang="fr-CA" dirty="0" err="1" smtClean="0"/>
              <a:t>here</a:t>
            </a:r>
            <a:endParaRPr lang="fr-CA"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fr-CA" smtClean="0"/>
              <a:pPr>
                <a:defRPr/>
              </a:pPr>
              <a:t>‹#›</a:t>
            </a:fld>
            <a:endParaRPr lang="fr-CA"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3217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os 2 per slide">
    <p:spTree>
      <p:nvGrpSpPr>
        <p:cNvPr id="1" name=""/>
        <p:cNvGrpSpPr/>
        <p:nvPr/>
      </p:nvGrpSpPr>
      <p:grpSpPr>
        <a:xfrm>
          <a:off x="0" y="0"/>
          <a:ext cx="0" cy="0"/>
          <a:chOff x="0" y="0"/>
          <a:chExt cx="0" cy="0"/>
        </a:xfrm>
      </p:grpSpPr>
      <p:sp>
        <p:nvSpPr>
          <p:cNvPr id="21" name="Content Placeholder 2"/>
          <p:cNvSpPr>
            <a:spLocks noGrp="1"/>
          </p:cNvSpPr>
          <p:nvPr>
            <p:ph idx="19" hasCustomPrompt="1"/>
          </p:nvPr>
        </p:nvSpPr>
        <p:spPr>
          <a:xfrm>
            <a:off x="457200" y="5096520"/>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fr-CA" dirty="0" smtClean="0"/>
              <a:t>Name</a:t>
            </a:r>
          </a:p>
          <a:p>
            <a:pPr lvl="4"/>
            <a:r>
              <a:rPr lang="fr-CA" dirty="0" err="1" smtClean="0"/>
              <a:t>Title</a:t>
            </a:r>
            <a:endParaRPr lang="fr-CA" dirty="0" smtClean="0"/>
          </a:p>
          <a:p>
            <a:pPr lvl="5"/>
            <a:r>
              <a:rPr lang="fr-CA" dirty="0" smtClean="0"/>
              <a:t>Direct: XXX-XXX-XXXX</a:t>
            </a:r>
          </a:p>
          <a:p>
            <a:pPr lvl="5"/>
            <a:r>
              <a:rPr lang="fr-CA" dirty="0" smtClean="0"/>
              <a:t>first.last@bmo.com</a:t>
            </a:r>
            <a:endParaRPr lang="fr-CA" dirty="0"/>
          </a:p>
        </p:txBody>
      </p:sp>
      <p:sp>
        <p:nvSpPr>
          <p:cNvPr id="22" name="Picture Placeholder 16"/>
          <p:cNvSpPr>
            <a:spLocks noGrp="1"/>
          </p:cNvSpPr>
          <p:nvPr>
            <p:ph type="pic" sz="quarter" idx="20"/>
          </p:nvPr>
        </p:nvSpPr>
        <p:spPr>
          <a:xfrm>
            <a:off x="457200" y="3572519"/>
            <a:ext cx="965200" cy="1447800"/>
          </a:xfrm>
        </p:spPr>
        <p:txBody>
          <a:bodyPr anchor="ctr"/>
          <a:lstStyle>
            <a:lvl1pPr algn="ctr">
              <a:defRPr sz="1100" b="0"/>
            </a:lvl1pPr>
          </a:lstStyle>
          <a:p>
            <a:endParaRPr lang="en-US" dirty="0"/>
          </a:p>
        </p:txBody>
      </p:sp>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fr-CA" dirty="0" smtClean="0"/>
              <a:t>Name</a:t>
            </a:r>
          </a:p>
          <a:p>
            <a:pPr lvl="4"/>
            <a:r>
              <a:rPr lang="fr-CA" dirty="0" err="1" smtClean="0"/>
              <a:t>Title</a:t>
            </a:r>
            <a:endParaRPr lang="fr-CA" dirty="0" smtClean="0"/>
          </a:p>
          <a:p>
            <a:pPr lvl="5"/>
            <a:r>
              <a:rPr lang="fr-CA" dirty="0" smtClean="0"/>
              <a:t>Direct: XXX-XXX-XXXX</a:t>
            </a:r>
          </a:p>
          <a:p>
            <a:pPr lvl="5"/>
            <a:r>
              <a:rPr lang="fr-CA" dirty="0" smtClean="0"/>
              <a:t>first.last@bmo.com</a:t>
            </a:r>
            <a:endParaRPr lang="fr-CA" dirty="0"/>
          </a:p>
        </p:txBody>
      </p:sp>
      <p:sp>
        <p:nvSpPr>
          <p:cNvPr id="19" name="Content Placeholder 2"/>
          <p:cNvSpPr>
            <a:spLocks noGrp="1"/>
          </p:cNvSpPr>
          <p:nvPr>
            <p:ph idx="17"/>
          </p:nvPr>
        </p:nvSpPr>
        <p:spPr>
          <a:xfrm>
            <a:off x="2281393" y="3572519"/>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2281393" y="1066800"/>
            <a:ext cx="6405408" cy="2362201"/>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a:p>
        </p:txBody>
      </p:sp>
      <p:sp>
        <p:nvSpPr>
          <p:cNvPr id="8" name="Footer Placeholder 4"/>
          <p:cNvSpPr>
            <a:spLocks noGrp="1"/>
          </p:cNvSpPr>
          <p:nvPr>
            <p:ph type="ftr" sz="quarter" idx="14"/>
          </p:nvPr>
        </p:nvSpPr>
        <p:spPr/>
        <p:txBody>
          <a:bodyPr/>
          <a:lstStyle>
            <a:lvl1pPr>
              <a:defRPr/>
            </a:lvl1pPr>
          </a:lstStyle>
          <a:p>
            <a:pPr>
              <a:defRPr/>
            </a:pPr>
            <a:r>
              <a:rPr lang="fr-CA" dirty="0" err="1" smtClean="0"/>
              <a:t>Footer</a:t>
            </a:r>
            <a:r>
              <a:rPr lang="fr-CA" dirty="0" smtClean="0"/>
              <a:t> </a:t>
            </a:r>
            <a:r>
              <a:rPr lang="fr-CA" dirty="0" err="1" smtClean="0"/>
              <a:t>goes</a:t>
            </a:r>
            <a:r>
              <a:rPr lang="fr-CA" dirty="0" smtClean="0"/>
              <a:t> </a:t>
            </a:r>
            <a:r>
              <a:rPr lang="fr-CA" dirty="0" err="1" smtClean="0"/>
              <a:t>here</a:t>
            </a:r>
            <a:endParaRPr lang="fr-CA"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fr-CA" smtClean="0"/>
              <a:pPr>
                <a:defRPr/>
              </a:pPr>
              <a:t>‹#›</a:t>
            </a:fld>
            <a:endParaRPr lang="fr-CA" dirty="0"/>
          </a:p>
        </p:txBody>
      </p:sp>
      <p:pic>
        <p:nvPicPr>
          <p:cNvPr id="14"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702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ios 1 per slide">
    <p:spTree>
      <p:nvGrpSpPr>
        <p:cNvPr id="1" name=""/>
        <p:cNvGrpSpPr/>
        <p:nvPr/>
      </p:nvGrpSpPr>
      <p:grpSpPr>
        <a:xfrm>
          <a:off x="0" y="0"/>
          <a:ext cx="0" cy="0"/>
          <a:chOff x="0" y="0"/>
          <a:chExt cx="0" cy="0"/>
        </a:xfrm>
      </p:grpSpPr>
      <p:sp>
        <p:nvSpPr>
          <p:cNvPr id="20" name="Content Placeholder 2"/>
          <p:cNvSpPr>
            <a:spLocks noGrp="1"/>
          </p:cNvSpPr>
          <p:nvPr>
            <p:ph idx="18" hasCustomPrompt="1"/>
          </p:nvPr>
        </p:nvSpPr>
        <p:spPr>
          <a:xfrm>
            <a:off x="457200" y="2590801"/>
            <a:ext cx="1691979" cy="83820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marL="0" indent="0">
              <a:spcBef>
                <a:spcPts val="0"/>
              </a:spcBef>
              <a:spcAft>
                <a:spcPts val="0"/>
              </a:spcAft>
              <a:buNone/>
              <a:defRPr sz="900" b="1">
                <a:solidFill>
                  <a:schemeClr val="accent1"/>
                </a:solidFill>
              </a:defRPr>
            </a:lvl4pPr>
            <a:lvl5pPr marL="3175" indent="0">
              <a:spcBef>
                <a:spcPts val="0"/>
              </a:spcBef>
              <a:spcAft>
                <a:spcPts val="600"/>
              </a:spcAft>
              <a:buNone/>
              <a:defRPr sz="900" baseline="0">
                <a:solidFill>
                  <a:schemeClr val="accent1"/>
                </a:solidFill>
              </a:defRPr>
            </a:lvl5pPr>
            <a:lvl6pPr marL="3175" indent="0">
              <a:spcBef>
                <a:spcPts val="0"/>
              </a:spcBef>
              <a:spcAft>
                <a:spcPts val="0"/>
              </a:spcAft>
              <a:buNone/>
              <a:defRPr sz="900"/>
            </a:lvl6pPr>
          </a:lstStyle>
          <a:p>
            <a:pPr lvl="3"/>
            <a:r>
              <a:rPr lang="fr-CA" dirty="0" smtClean="0"/>
              <a:t>Name</a:t>
            </a:r>
          </a:p>
          <a:p>
            <a:pPr lvl="4"/>
            <a:r>
              <a:rPr lang="fr-CA" dirty="0" err="1" smtClean="0"/>
              <a:t>Title</a:t>
            </a:r>
            <a:endParaRPr lang="fr-CA" dirty="0" smtClean="0"/>
          </a:p>
          <a:p>
            <a:pPr lvl="5"/>
            <a:r>
              <a:rPr lang="fr-CA" dirty="0" smtClean="0"/>
              <a:t>Direct: XXX-XXX-XXXX</a:t>
            </a:r>
          </a:p>
          <a:p>
            <a:pPr lvl="5"/>
            <a:r>
              <a:rPr lang="fr-CA" dirty="0" smtClean="0"/>
              <a:t>first.last@bmo.com</a:t>
            </a:r>
            <a:endParaRPr lang="fr-CA" dirty="0"/>
          </a:p>
        </p:txBody>
      </p:sp>
      <p:sp>
        <p:nvSpPr>
          <p:cNvPr id="17" name="Picture Placeholder 16"/>
          <p:cNvSpPr>
            <a:spLocks noGrp="1"/>
          </p:cNvSpPr>
          <p:nvPr>
            <p:ph type="pic" sz="quarter" idx="16"/>
          </p:nvPr>
        </p:nvSpPr>
        <p:spPr>
          <a:xfrm>
            <a:off x="457200" y="1066800"/>
            <a:ext cx="965200" cy="1447800"/>
          </a:xfrm>
        </p:spPr>
        <p:txBody>
          <a:bodyPr anchor="ctr"/>
          <a:lstStyle>
            <a:lvl1pPr algn="ctr">
              <a:defRPr sz="1100" b="0"/>
            </a:lvl1pPr>
          </a:lstStyle>
          <a:p>
            <a:endParaRPr lang="en-US"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2281393" y="1066800"/>
            <a:ext cx="6405408" cy="4971970"/>
          </a:xfrm>
        </p:spPr>
        <p:txBody>
          <a:bodyPr/>
          <a:lstStyle>
            <a:lvl1pPr>
              <a:spcBef>
                <a:spcPts val="0"/>
              </a:spcBef>
              <a:spcAft>
                <a:spcPts val="0"/>
              </a:spcAft>
              <a:defRPr sz="1400"/>
            </a:lvl1pPr>
            <a:lvl2pPr marL="3175" indent="0">
              <a:spcBef>
                <a:spcPts val="0"/>
              </a:spcBef>
              <a:spcAft>
                <a:spcPts val="0"/>
              </a:spcAft>
              <a:buNone/>
              <a:defRPr sz="1400" b="0">
                <a:solidFill>
                  <a:schemeClr val="accent1"/>
                </a:solidFill>
              </a:defRPr>
            </a:lvl2pPr>
            <a:lvl3pPr marL="0" indent="0">
              <a:spcBef>
                <a:spcPts val="600"/>
              </a:spcBef>
              <a:buNone/>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a:p>
        </p:txBody>
      </p:sp>
      <p:sp>
        <p:nvSpPr>
          <p:cNvPr id="8" name="Footer Placeholder 4"/>
          <p:cNvSpPr>
            <a:spLocks noGrp="1"/>
          </p:cNvSpPr>
          <p:nvPr>
            <p:ph type="ftr" sz="quarter" idx="14"/>
          </p:nvPr>
        </p:nvSpPr>
        <p:spPr/>
        <p:txBody>
          <a:bodyPr/>
          <a:lstStyle>
            <a:lvl1pPr>
              <a:defRPr/>
            </a:lvl1pPr>
          </a:lstStyle>
          <a:p>
            <a:pPr>
              <a:defRPr/>
            </a:pPr>
            <a:r>
              <a:rPr lang="fr-CA" dirty="0" err="1" smtClean="0"/>
              <a:t>Footer</a:t>
            </a:r>
            <a:r>
              <a:rPr lang="fr-CA" dirty="0" smtClean="0"/>
              <a:t> </a:t>
            </a:r>
            <a:r>
              <a:rPr lang="fr-CA" dirty="0" err="1" smtClean="0"/>
              <a:t>goes</a:t>
            </a:r>
            <a:r>
              <a:rPr lang="fr-CA" dirty="0" smtClean="0"/>
              <a:t> </a:t>
            </a:r>
            <a:r>
              <a:rPr lang="fr-CA" dirty="0" err="1" smtClean="0"/>
              <a:t>here</a:t>
            </a:r>
            <a:endParaRPr lang="fr-CA"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fr-CA" smtClean="0"/>
              <a:pPr>
                <a:defRPr/>
              </a:pPr>
              <a:t>‹#›</a:t>
            </a:fld>
            <a:endParaRPr lang="fr-CA" dirty="0"/>
          </a:p>
        </p:txBody>
      </p:sp>
      <p:pic>
        <p:nvPicPr>
          <p:cNvPr id="11"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7845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10894028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category text w strapline">
    <p:spTree>
      <p:nvGrpSpPr>
        <p:cNvPr id="1" name=""/>
        <p:cNvGrpSpPr/>
        <p:nvPr/>
      </p:nvGrpSpPr>
      <p:grpSpPr>
        <a:xfrm>
          <a:off x="0" y="0"/>
          <a:ext cx="0" cy="0"/>
          <a:chOff x="0" y="0"/>
          <a:chExt cx="0" cy="0"/>
        </a:xfrm>
      </p:grpSpPr>
      <p:sp>
        <p:nvSpPr>
          <p:cNvPr id="27" name="Content Placeholder 2"/>
          <p:cNvSpPr>
            <a:spLocks noGrp="1"/>
          </p:cNvSpPr>
          <p:nvPr>
            <p:ph idx="23" hasCustomPrompt="1"/>
          </p:nvPr>
        </p:nvSpPr>
        <p:spPr>
          <a:xfrm>
            <a:off x="457200" y="5562600"/>
            <a:ext cx="8229600" cy="501650"/>
          </a:xfrm>
        </p:spPr>
        <p:txBody>
          <a:bodyPr/>
          <a:lstStyle>
            <a:lvl1pPr>
              <a:spcBef>
                <a:spcPts val="700"/>
              </a:spcBef>
              <a:spcAft>
                <a:spcPts val="400"/>
              </a:spcAft>
              <a:defRPr sz="1400">
                <a:solidFill>
                  <a:schemeClr val="bg1"/>
                </a:solidFill>
              </a:defRPr>
            </a:lvl1pPr>
            <a:lvl2pPr marL="63500" indent="0" algn="ctr">
              <a:spcBef>
                <a:spcPts val="500"/>
              </a:spcBef>
              <a:spcAft>
                <a:spcPts val="0"/>
              </a:spcAft>
              <a:buNone/>
              <a:defRPr sz="1400" b="0">
                <a:solidFill>
                  <a:schemeClr val="accent1"/>
                </a:solidFill>
              </a:defRPr>
            </a:lvl2pPr>
            <a:lvl3pPr marL="230188" indent="-115888" algn="ctr">
              <a:spcBef>
                <a:spcPts val="500"/>
              </a:spcBef>
              <a:spcAft>
                <a:spcPts val="0"/>
              </a:spcAft>
              <a:buFont typeface="Arial"/>
              <a:buChar char="•"/>
              <a:defRPr sz="1400" b="0">
                <a:solidFill>
                  <a:schemeClr val="accent1"/>
                </a:solidFill>
              </a:defRPr>
            </a:lvl3pPr>
            <a:lvl4pPr marL="455613" indent="-119063" algn="ctr">
              <a:spcBef>
                <a:spcPts val="500"/>
              </a:spcBef>
              <a:spcAft>
                <a:spcPts val="0"/>
              </a:spcAft>
              <a:buFont typeface="Lucida Grande"/>
              <a:buChar char="–"/>
              <a:defRPr sz="1400" b="0">
                <a:solidFill>
                  <a:schemeClr val="accent1"/>
                </a:solidFill>
              </a:defRPr>
            </a:lvl4pPr>
            <a:lvl5pPr marL="568325" indent="0" algn="ctr" defTabSz="514350">
              <a:spcBef>
                <a:spcPts val="500"/>
              </a:spcBef>
              <a:spcAft>
                <a:spcPts val="0"/>
              </a:spcAft>
              <a:buFont typeface="Arial"/>
              <a:buNone/>
              <a:defRPr sz="1400" b="0">
                <a:solidFill>
                  <a:schemeClr val="accent1"/>
                </a:solidFill>
              </a:defRPr>
            </a:lvl5pPr>
            <a:lvl6pPr marL="915988" indent="-117475" algn="ctr">
              <a:spcBef>
                <a:spcPts val="500"/>
              </a:spcBef>
              <a:spcAft>
                <a:spcPts val="0"/>
              </a:spcAft>
              <a:buFont typeface="Lucida Grande"/>
              <a:buChar char="–"/>
              <a:defRPr sz="1400" b="0">
                <a:solidFill>
                  <a:schemeClr val="accent1"/>
                </a:solidFill>
              </a:defRPr>
            </a:lvl6pPr>
            <a:lvl7pPr marL="1201737" indent="-171450" algn="ctr">
              <a:spcBef>
                <a:spcPts val="500"/>
              </a:spcBef>
              <a:spcAft>
                <a:spcPts val="0"/>
              </a:spcAft>
              <a:buFont typeface="Lucida Grande"/>
              <a:buChar char="»"/>
              <a:defRPr sz="1400" b="0">
                <a:solidFill>
                  <a:schemeClr val="accent1"/>
                </a:solidFill>
              </a:defRPr>
            </a:lvl7pPr>
          </a:lstStyle>
          <a:p>
            <a:pPr lvl="1"/>
            <a:r>
              <a:rPr lang="fr-CA" dirty="0" err="1" smtClean="0"/>
              <a:t>Subhead</a:t>
            </a:r>
            <a:endParaRPr lang="fr-CA" dirty="0"/>
          </a:p>
        </p:txBody>
      </p:sp>
      <p:sp>
        <p:nvSpPr>
          <p:cNvPr id="5"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 name="Title 1"/>
          <p:cNvSpPr>
            <a:spLocks noGrp="1"/>
          </p:cNvSpPr>
          <p:nvPr>
            <p:ph type="title"/>
          </p:nvPr>
        </p:nvSpPr>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457200" y="1069848"/>
            <a:ext cx="3962400" cy="251244"/>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8" name="Footer Placeholder 4"/>
          <p:cNvSpPr>
            <a:spLocks noGrp="1"/>
          </p:cNvSpPr>
          <p:nvPr>
            <p:ph type="ftr" sz="quarter" idx="14"/>
          </p:nvPr>
        </p:nvSpPr>
        <p:spPr/>
        <p:txBody>
          <a:bodyPr/>
          <a:lstStyle>
            <a:lvl1pPr>
              <a:defRPr/>
            </a:lvl1pPr>
          </a:lstStyle>
          <a:p>
            <a:pPr>
              <a:defRPr/>
            </a:pPr>
            <a:r>
              <a:rPr lang="fr-CA" dirty="0" err="1" smtClean="0"/>
              <a:t>Footer</a:t>
            </a:r>
            <a:r>
              <a:rPr lang="fr-CA" dirty="0" smtClean="0"/>
              <a:t> </a:t>
            </a:r>
            <a:r>
              <a:rPr lang="fr-CA" dirty="0" err="1" smtClean="0"/>
              <a:t>goes</a:t>
            </a:r>
            <a:r>
              <a:rPr lang="fr-CA" dirty="0" smtClean="0"/>
              <a:t> </a:t>
            </a:r>
            <a:r>
              <a:rPr lang="fr-CA" dirty="0" err="1" smtClean="0"/>
              <a:t>here</a:t>
            </a:r>
            <a:endParaRPr lang="fr-CA" dirty="0"/>
          </a:p>
        </p:txBody>
      </p:sp>
      <p:sp>
        <p:nvSpPr>
          <p:cNvPr id="10" name="Slide Number Placeholder 5"/>
          <p:cNvSpPr>
            <a:spLocks noGrp="1"/>
          </p:cNvSpPr>
          <p:nvPr>
            <p:ph type="sldNum" sz="quarter" idx="15"/>
          </p:nvPr>
        </p:nvSpPr>
        <p:spPr/>
        <p:txBody>
          <a:bodyPr/>
          <a:lstStyle>
            <a:lvl1pPr>
              <a:defRPr/>
            </a:lvl1pPr>
          </a:lstStyle>
          <a:p>
            <a:pPr>
              <a:defRPr/>
            </a:pPr>
            <a:fld id="{FEBD4474-97ED-9748-B1F6-1C360C23116A}" type="slidenum">
              <a:rPr lang="fr-CA" smtClean="0"/>
              <a:pPr>
                <a:defRPr/>
              </a:pPr>
              <a:t>‹#›</a:t>
            </a:fld>
            <a:endParaRPr lang="fr-CA" dirty="0"/>
          </a:p>
        </p:txBody>
      </p:sp>
      <p:sp>
        <p:nvSpPr>
          <p:cNvPr id="11" name="Content Placeholder 2"/>
          <p:cNvSpPr>
            <a:spLocks noGrp="1"/>
          </p:cNvSpPr>
          <p:nvPr>
            <p:ph idx="16" hasCustomPrompt="1"/>
          </p:nvPr>
        </p:nvSpPr>
        <p:spPr>
          <a:xfrm>
            <a:off x="4572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chemeClr val="tx1">
                    <a:lumMod val="95000"/>
                    <a:lumOff val="5000"/>
                  </a:schemeClr>
                </a:solidFill>
              </a:defRPr>
            </a:lvl3pPr>
            <a:lvl4pPr marL="455613" indent="-119063">
              <a:spcBef>
                <a:spcPts val="500"/>
              </a:spcBef>
              <a:spcAft>
                <a:spcPts val="0"/>
              </a:spcAft>
              <a:buFont typeface="Lucida Grande"/>
              <a:buChar char="–"/>
              <a:defRPr sz="1000">
                <a:solidFill>
                  <a:schemeClr val="tx1">
                    <a:lumMod val="95000"/>
                    <a:lumOff val="5000"/>
                  </a:schemeClr>
                </a:solidFill>
              </a:defRPr>
            </a:lvl4pPr>
            <a:lvl5pPr marL="568325" indent="0" defTabSz="514350">
              <a:spcBef>
                <a:spcPts val="500"/>
              </a:spcBef>
              <a:spcAft>
                <a:spcPts val="0"/>
              </a:spcAft>
              <a:buFont typeface="Arial"/>
              <a:buNone/>
              <a:defRPr sz="1000">
                <a:solidFill>
                  <a:schemeClr val="tx1">
                    <a:lumMod val="95000"/>
                    <a:lumOff val="5000"/>
                  </a:schemeClr>
                </a:solidFill>
              </a:defRPr>
            </a:lvl5pPr>
            <a:lvl6pPr marL="915988" indent="-117475">
              <a:spcBef>
                <a:spcPts val="500"/>
              </a:spcBef>
              <a:spcAft>
                <a:spcPts val="0"/>
              </a:spcAft>
              <a:buFont typeface="Lucida Grande"/>
              <a:buChar char="–"/>
              <a:defRPr sz="1000">
                <a:solidFill>
                  <a:schemeClr val="tx1">
                    <a:lumMod val="95000"/>
                    <a:lumOff val="5000"/>
                  </a:schemeClr>
                </a:solidFill>
              </a:defRPr>
            </a:lvl6pPr>
            <a:lvl7pPr marL="1201737" indent="-171450">
              <a:spcBef>
                <a:spcPts val="500"/>
              </a:spcBef>
              <a:spcAft>
                <a:spcPts val="0"/>
              </a:spcAft>
              <a:buFont typeface="Lucida Grande"/>
              <a:buChar char="»"/>
              <a:defRPr sz="1000">
                <a:solidFill>
                  <a:schemeClr val="tx1">
                    <a:lumMod val="95000"/>
                    <a:lumOff val="5000"/>
                  </a:schemeClr>
                </a:solidFill>
              </a:defRPr>
            </a:lvl7pPr>
          </a:lstStyle>
          <a:p>
            <a:pPr lvl="1"/>
            <a:r>
              <a:rPr lang="fr-CA" dirty="0" err="1" smtClean="0"/>
              <a:t>Subhead</a:t>
            </a:r>
            <a:endParaRPr lang="fr-CA" dirty="0" smtClean="0"/>
          </a:p>
          <a:p>
            <a:pPr lvl="2"/>
            <a:r>
              <a:rPr lang="fr-CA" dirty="0" smtClean="0"/>
              <a:t>First </a:t>
            </a:r>
            <a:r>
              <a:rPr lang="fr-CA" dirty="0" err="1" smtClean="0"/>
              <a:t>level</a:t>
            </a:r>
            <a:endParaRPr lang="fr-CA" dirty="0" smtClean="0"/>
          </a:p>
          <a:p>
            <a:pPr lvl="3"/>
            <a:r>
              <a:rPr lang="fr-CA" dirty="0" smtClean="0"/>
              <a:t>Second </a:t>
            </a:r>
            <a:r>
              <a:rPr lang="fr-CA" dirty="0" err="1" smtClean="0"/>
              <a:t>level</a:t>
            </a:r>
            <a:endParaRPr lang="fr-CA" dirty="0" smtClean="0"/>
          </a:p>
          <a:p>
            <a:pPr lvl="4"/>
            <a:r>
              <a:rPr lang="fr-CA" dirty="0" err="1" smtClean="0"/>
              <a:t>Third</a:t>
            </a:r>
            <a:r>
              <a:rPr lang="fr-CA" dirty="0" smtClean="0"/>
              <a:t> </a:t>
            </a:r>
            <a:r>
              <a:rPr lang="fr-CA" dirty="0" err="1" smtClean="0"/>
              <a:t>level</a:t>
            </a:r>
            <a:endParaRPr lang="fr-CA" dirty="0" smtClean="0"/>
          </a:p>
          <a:p>
            <a:pPr lvl="5"/>
            <a:r>
              <a:rPr lang="fr-CA" dirty="0" err="1" smtClean="0"/>
              <a:t>Fourth</a:t>
            </a:r>
            <a:r>
              <a:rPr lang="fr-CA" dirty="0" smtClean="0"/>
              <a:t> </a:t>
            </a:r>
            <a:r>
              <a:rPr lang="fr-CA" dirty="0" err="1" smtClean="0"/>
              <a:t>level</a:t>
            </a:r>
            <a:endParaRPr lang="fr-CA" dirty="0" smtClean="0"/>
          </a:p>
          <a:p>
            <a:pPr lvl="6"/>
            <a:r>
              <a:rPr lang="fr-CA" dirty="0" err="1" smtClean="0"/>
              <a:t>Fifth</a:t>
            </a:r>
            <a:r>
              <a:rPr lang="fr-CA" dirty="0" smtClean="0"/>
              <a:t> </a:t>
            </a:r>
            <a:r>
              <a:rPr lang="fr-CA" dirty="0" err="1" smtClean="0"/>
              <a:t>level</a:t>
            </a:r>
            <a:endParaRPr lang="fr-CA" dirty="0"/>
          </a:p>
        </p:txBody>
      </p:sp>
      <p:pic>
        <p:nvPicPr>
          <p:cNvPr id="20" name="Picture 5"/>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457200" y="5453063"/>
            <a:ext cx="8229600" cy="6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Content Placeholder 2"/>
          <p:cNvSpPr>
            <a:spLocks noGrp="1"/>
          </p:cNvSpPr>
          <p:nvPr>
            <p:ph idx="19"/>
          </p:nvPr>
        </p:nvSpPr>
        <p:spPr>
          <a:xfrm>
            <a:off x="4572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24" name="Content Placeholder 2"/>
          <p:cNvSpPr>
            <a:spLocks noGrp="1"/>
          </p:cNvSpPr>
          <p:nvPr>
            <p:ph idx="20" hasCustomPrompt="1"/>
          </p:nvPr>
        </p:nvSpPr>
        <p:spPr>
          <a:xfrm>
            <a:off x="4572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rgbClr val="004A7C"/>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fr-CA" dirty="0" err="1" smtClean="0"/>
              <a:t>Subhead</a:t>
            </a:r>
            <a:endParaRPr lang="fr-CA" dirty="0" smtClean="0"/>
          </a:p>
          <a:p>
            <a:pPr lvl="2"/>
            <a:r>
              <a:rPr lang="fr-CA" dirty="0" smtClean="0"/>
              <a:t>First </a:t>
            </a:r>
            <a:r>
              <a:rPr lang="fr-CA" dirty="0" err="1" smtClean="0"/>
              <a:t>level</a:t>
            </a:r>
            <a:endParaRPr lang="fr-CA" dirty="0" smtClean="0"/>
          </a:p>
          <a:p>
            <a:pPr lvl="3"/>
            <a:r>
              <a:rPr lang="fr-CA" dirty="0" smtClean="0"/>
              <a:t>Second </a:t>
            </a:r>
            <a:r>
              <a:rPr lang="fr-CA" dirty="0" err="1" smtClean="0"/>
              <a:t>level</a:t>
            </a:r>
            <a:endParaRPr lang="fr-CA" dirty="0" smtClean="0"/>
          </a:p>
          <a:p>
            <a:pPr lvl="4"/>
            <a:r>
              <a:rPr lang="fr-CA" dirty="0" err="1" smtClean="0"/>
              <a:t>Third</a:t>
            </a:r>
            <a:r>
              <a:rPr lang="fr-CA" dirty="0" smtClean="0"/>
              <a:t> </a:t>
            </a:r>
            <a:r>
              <a:rPr lang="fr-CA" dirty="0" err="1" smtClean="0"/>
              <a:t>level</a:t>
            </a:r>
            <a:endParaRPr lang="fr-CA" dirty="0" smtClean="0"/>
          </a:p>
          <a:p>
            <a:pPr lvl="5"/>
            <a:r>
              <a:rPr lang="fr-CA" dirty="0" err="1" smtClean="0"/>
              <a:t>Fourth</a:t>
            </a:r>
            <a:r>
              <a:rPr lang="fr-CA" dirty="0" smtClean="0"/>
              <a:t> </a:t>
            </a:r>
            <a:r>
              <a:rPr lang="fr-CA" dirty="0" err="1" smtClean="0"/>
              <a:t>level</a:t>
            </a:r>
            <a:endParaRPr lang="fr-CA" dirty="0" smtClean="0"/>
          </a:p>
          <a:p>
            <a:pPr lvl="6"/>
            <a:r>
              <a:rPr lang="fr-CA" dirty="0" err="1" smtClean="0"/>
              <a:t>Fifth</a:t>
            </a:r>
            <a:r>
              <a:rPr lang="fr-CA" dirty="0" smtClean="0"/>
              <a:t> </a:t>
            </a:r>
            <a:r>
              <a:rPr lang="fr-CA" dirty="0" err="1" smtClean="0"/>
              <a:t>level</a:t>
            </a:r>
            <a:endParaRPr lang="fr-CA" dirty="0"/>
          </a:p>
        </p:txBody>
      </p:sp>
      <p:sp>
        <p:nvSpPr>
          <p:cNvPr id="25" name="Content Placeholder 2"/>
          <p:cNvSpPr>
            <a:spLocks noGrp="1"/>
          </p:cNvSpPr>
          <p:nvPr>
            <p:ph idx="21"/>
          </p:nvPr>
        </p:nvSpPr>
        <p:spPr>
          <a:xfrm>
            <a:off x="4724400" y="3267719"/>
            <a:ext cx="3962400" cy="256032"/>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26" name="Content Placeholder 2"/>
          <p:cNvSpPr>
            <a:spLocks noGrp="1"/>
          </p:cNvSpPr>
          <p:nvPr>
            <p:ph idx="22" hasCustomPrompt="1"/>
          </p:nvPr>
        </p:nvSpPr>
        <p:spPr>
          <a:xfrm>
            <a:off x="4724400" y="3576427"/>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fr-CA" dirty="0" err="1" smtClean="0"/>
              <a:t>Subhead</a:t>
            </a:r>
            <a:endParaRPr lang="fr-CA" dirty="0" smtClean="0"/>
          </a:p>
          <a:p>
            <a:pPr lvl="2"/>
            <a:r>
              <a:rPr lang="fr-CA" dirty="0" smtClean="0"/>
              <a:t>First </a:t>
            </a:r>
            <a:r>
              <a:rPr lang="fr-CA" dirty="0" err="1" smtClean="0"/>
              <a:t>level</a:t>
            </a:r>
            <a:endParaRPr lang="fr-CA" dirty="0" smtClean="0"/>
          </a:p>
          <a:p>
            <a:pPr lvl="3"/>
            <a:r>
              <a:rPr lang="fr-CA" dirty="0" smtClean="0"/>
              <a:t>Second </a:t>
            </a:r>
            <a:r>
              <a:rPr lang="fr-CA" dirty="0" err="1" smtClean="0"/>
              <a:t>level</a:t>
            </a:r>
            <a:endParaRPr lang="fr-CA" dirty="0" smtClean="0"/>
          </a:p>
          <a:p>
            <a:pPr lvl="4"/>
            <a:r>
              <a:rPr lang="fr-CA" dirty="0" err="1" smtClean="0"/>
              <a:t>Third</a:t>
            </a:r>
            <a:r>
              <a:rPr lang="fr-CA" dirty="0" smtClean="0"/>
              <a:t> </a:t>
            </a:r>
            <a:r>
              <a:rPr lang="fr-CA" dirty="0" err="1" smtClean="0"/>
              <a:t>level</a:t>
            </a:r>
            <a:endParaRPr lang="fr-CA" dirty="0" smtClean="0"/>
          </a:p>
          <a:p>
            <a:pPr lvl="5"/>
            <a:r>
              <a:rPr lang="fr-CA" dirty="0" err="1" smtClean="0"/>
              <a:t>Fourth</a:t>
            </a:r>
            <a:r>
              <a:rPr lang="fr-CA" dirty="0" smtClean="0"/>
              <a:t> </a:t>
            </a:r>
            <a:r>
              <a:rPr lang="fr-CA" dirty="0" err="1" smtClean="0"/>
              <a:t>level</a:t>
            </a:r>
            <a:endParaRPr lang="fr-CA" dirty="0" smtClean="0"/>
          </a:p>
          <a:p>
            <a:pPr lvl="6"/>
            <a:r>
              <a:rPr lang="fr-CA" dirty="0" err="1" smtClean="0"/>
              <a:t>Fifth</a:t>
            </a:r>
            <a:r>
              <a:rPr lang="fr-CA" dirty="0" smtClean="0"/>
              <a:t> </a:t>
            </a:r>
            <a:r>
              <a:rPr lang="fr-CA" dirty="0" err="1" smtClean="0"/>
              <a:t>level</a:t>
            </a:r>
            <a:endParaRPr lang="fr-CA" dirty="0"/>
          </a:p>
        </p:txBody>
      </p:sp>
      <p:sp>
        <p:nvSpPr>
          <p:cNvPr id="28" name="Content Placeholder 2"/>
          <p:cNvSpPr>
            <a:spLocks noGrp="1"/>
          </p:cNvSpPr>
          <p:nvPr>
            <p:ph idx="24"/>
          </p:nvPr>
        </p:nvSpPr>
        <p:spPr>
          <a:xfrm>
            <a:off x="4724400" y="1069848"/>
            <a:ext cx="3962400" cy="251245"/>
          </a:xfrm>
          <a:solidFill>
            <a:schemeClr val="accent1"/>
          </a:solidFill>
          <a:ln w="0">
            <a:noFill/>
          </a:ln>
        </p:spPr>
        <p:txBody>
          <a:bodyPr lIns="91440" rIns="91440" anchor="ctr" anchorCtr="0"/>
          <a:lstStyle>
            <a:lvl1pPr>
              <a:spcBef>
                <a:spcPts val="700"/>
              </a:spcBef>
              <a:spcAft>
                <a:spcPts val="400"/>
              </a:spcAft>
              <a:defRPr sz="1200">
                <a:ln>
                  <a:noFill/>
                </a:ln>
                <a:solidFill>
                  <a:schemeClr val="bg1"/>
                </a:solidFill>
              </a:defRPr>
            </a:lvl1pPr>
            <a:lvl2pPr>
              <a:spcBef>
                <a:spcPts val="700"/>
              </a:spcBef>
              <a:defRPr sz="1400"/>
            </a:lvl2pPr>
            <a:lvl3pPr>
              <a:spcBef>
                <a:spcPts val="600"/>
              </a:spcBef>
              <a:defRPr sz="1200"/>
            </a:lvl3pPr>
            <a:lvl4pPr>
              <a:spcBef>
                <a:spcPts val="600"/>
              </a:spcBef>
              <a:defRPr sz="1200"/>
            </a:lvl4pPr>
            <a:lvl5pPr>
              <a:spcBef>
                <a:spcPts val="600"/>
              </a:spcBef>
              <a:defRPr sz="1200"/>
            </a:lvl5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29" name="Content Placeholder 2"/>
          <p:cNvSpPr>
            <a:spLocks noGrp="1"/>
          </p:cNvSpPr>
          <p:nvPr>
            <p:ph idx="25" hasCustomPrompt="1"/>
          </p:nvPr>
        </p:nvSpPr>
        <p:spPr>
          <a:xfrm>
            <a:off x="4724400" y="1371780"/>
            <a:ext cx="3962400" cy="1665357"/>
          </a:xfrm>
        </p:spPr>
        <p:txBody>
          <a:bodyPr lIns="91440"/>
          <a:lstStyle>
            <a:lvl1pPr>
              <a:spcBef>
                <a:spcPts val="700"/>
              </a:spcBef>
              <a:spcAft>
                <a:spcPts val="400"/>
              </a:spcAft>
              <a:defRPr sz="1400">
                <a:solidFill>
                  <a:schemeClr val="bg1"/>
                </a:solidFill>
              </a:defRPr>
            </a:lvl1pPr>
            <a:lvl2pPr marL="63500" indent="0">
              <a:spcBef>
                <a:spcPts val="500"/>
              </a:spcBef>
              <a:spcAft>
                <a:spcPts val="0"/>
              </a:spcAft>
              <a:buNone/>
              <a:defRPr sz="1000" b="1">
                <a:solidFill>
                  <a:schemeClr val="accent5"/>
                </a:solidFill>
              </a:defRPr>
            </a:lvl2pPr>
            <a:lvl3pPr marL="230188" indent="-115888">
              <a:spcBef>
                <a:spcPts val="500"/>
              </a:spcBef>
              <a:spcAft>
                <a:spcPts val="0"/>
              </a:spcAft>
              <a:buFont typeface="Arial"/>
              <a:buChar char="•"/>
              <a:defRPr sz="1000">
                <a:solidFill>
                  <a:srgbClr val="0D0D0D"/>
                </a:solidFill>
              </a:defRPr>
            </a:lvl3pPr>
            <a:lvl4pPr marL="455613" indent="-119063">
              <a:spcBef>
                <a:spcPts val="500"/>
              </a:spcBef>
              <a:spcAft>
                <a:spcPts val="0"/>
              </a:spcAft>
              <a:buFont typeface="Lucida Grande"/>
              <a:buChar char="–"/>
              <a:defRPr sz="1000">
                <a:solidFill>
                  <a:srgbClr val="0D0D0D"/>
                </a:solidFill>
              </a:defRPr>
            </a:lvl4pPr>
            <a:lvl5pPr marL="568325" indent="0" defTabSz="514350">
              <a:spcBef>
                <a:spcPts val="500"/>
              </a:spcBef>
              <a:spcAft>
                <a:spcPts val="0"/>
              </a:spcAft>
              <a:buFont typeface="Arial"/>
              <a:buNone/>
              <a:defRPr sz="1000">
                <a:solidFill>
                  <a:srgbClr val="0D0D0D"/>
                </a:solidFill>
              </a:defRPr>
            </a:lvl5pPr>
            <a:lvl6pPr marL="915988" indent="-117475">
              <a:spcBef>
                <a:spcPts val="500"/>
              </a:spcBef>
              <a:spcAft>
                <a:spcPts val="0"/>
              </a:spcAft>
              <a:buFont typeface="Lucida Grande"/>
              <a:buChar char="–"/>
              <a:defRPr sz="1000">
                <a:solidFill>
                  <a:srgbClr val="0D0D0D"/>
                </a:solidFill>
              </a:defRPr>
            </a:lvl6pPr>
            <a:lvl7pPr marL="1201737" indent="-171450">
              <a:spcBef>
                <a:spcPts val="500"/>
              </a:spcBef>
              <a:spcAft>
                <a:spcPts val="0"/>
              </a:spcAft>
              <a:buFont typeface="Lucida Grande"/>
              <a:buChar char="»"/>
              <a:defRPr sz="1000">
                <a:solidFill>
                  <a:srgbClr val="0D0D0D"/>
                </a:solidFill>
              </a:defRPr>
            </a:lvl7pPr>
          </a:lstStyle>
          <a:p>
            <a:pPr lvl="1"/>
            <a:r>
              <a:rPr lang="fr-CA" dirty="0" err="1" smtClean="0"/>
              <a:t>Subhead</a:t>
            </a:r>
            <a:endParaRPr lang="fr-CA" dirty="0" smtClean="0"/>
          </a:p>
          <a:p>
            <a:pPr lvl="2"/>
            <a:r>
              <a:rPr lang="fr-CA" dirty="0" smtClean="0"/>
              <a:t>First </a:t>
            </a:r>
            <a:r>
              <a:rPr lang="fr-CA" dirty="0" err="1" smtClean="0"/>
              <a:t>level</a:t>
            </a:r>
            <a:endParaRPr lang="fr-CA" dirty="0" smtClean="0"/>
          </a:p>
          <a:p>
            <a:pPr lvl="3"/>
            <a:r>
              <a:rPr lang="fr-CA" dirty="0" smtClean="0"/>
              <a:t>Second </a:t>
            </a:r>
            <a:r>
              <a:rPr lang="fr-CA" dirty="0" err="1" smtClean="0"/>
              <a:t>level</a:t>
            </a:r>
            <a:endParaRPr lang="fr-CA" dirty="0" smtClean="0"/>
          </a:p>
          <a:p>
            <a:pPr lvl="4"/>
            <a:r>
              <a:rPr lang="fr-CA" dirty="0" err="1" smtClean="0"/>
              <a:t>Third</a:t>
            </a:r>
            <a:r>
              <a:rPr lang="fr-CA" dirty="0" smtClean="0"/>
              <a:t> </a:t>
            </a:r>
            <a:r>
              <a:rPr lang="fr-CA" dirty="0" err="1" smtClean="0"/>
              <a:t>level</a:t>
            </a:r>
            <a:endParaRPr lang="fr-CA" dirty="0" smtClean="0"/>
          </a:p>
          <a:p>
            <a:pPr lvl="5"/>
            <a:r>
              <a:rPr lang="fr-CA" dirty="0" err="1" smtClean="0"/>
              <a:t>Fourth</a:t>
            </a:r>
            <a:r>
              <a:rPr lang="fr-CA" dirty="0" smtClean="0"/>
              <a:t> </a:t>
            </a:r>
            <a:r>
              <a:rPr lang="fr-CA" dirty="0" err="1" smtClean="0"/>
              <a:t>level</a:t>
            </a:r>
            <a:endParaRPr lang="fr-CA" dirty="0" smtClean="0"/>
          </a:p>
          <a:p>
            <a:pPr lvl="6"/>
            <a:r>
              <a:rPr lang="fr-CA" dirty="0" err="1" smtClean="0"/>
              <a:t>Fifth</a:t>
            </a:r>
            <a:r>
              <a:rPr lang="fr-CA" dirty="0" smtClean="0"/>
              <a:t> </a:t>
            </a:r>
            <a:r>
              <a:rPr lang="fr-CA" dirty="0" err="1" smtClean="0"/>
              <a:t>level</a:t>
            </a:r>
            <a:endParaRPr lang="fr-CA" dirty="0"/>
          </a:p>
        </p:txBody>
      </p:sp>
      <p:pic>
        <p:nvPicPr>
          <p:cNvPr id="18"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2653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Line 19"/>
          <p:cNvSpPr>
            <a:spLocks noChangeShapeType="1"/>
          </p:cNvSpPr>
          <p:nvPr userDrawn="1"/>
        </p:nvSpPr>
        <p:spPr bwMode="auto">
          <a:xfrm>
            <a:off x="457200" y="6248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 name="Line 19"/>
          <p:cNvSpPr>
            <a:spLocks noChangeShapeType="1"/>
          </p:cNvSpPr>
          <p:nvPr userDrawn="1"/>
        </p:nvSpPr>
        <p:spPr bwMode="auto">
          <a:xfrm>
            <a:off x="457200" y="914400"/>
            <a:ext cx="8229600" cy="0"/>
          </a:xfrm>
          <a:prstGeom prst="line">
            <a:avLst/>
          </a:prstGeom>
          <a:noFill/>
          <a:ln w="9525">
            <a:solidFill>
              <a:srgbClr val="C8C8C8"/>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 name="Title 1"/>
          <p:cNvSpPr>
            <a:spLocks noGrp="1"/>
          </p:cNvSpPr>
          <p:nvPr>
            <p:ph type="title"/>
          </p:nvPr>
        </p:nvSpPr>
        <p:spPr>
          <a:xfrm>
            <a:off x="457200" y="0"/>
            <a:ext cx="8229600" cy="914400"/>
          </a:xfrm>
        </p:spPr>
        <p:txBody>
          <a:bodyPr/>
          <a:lstStyle>
            <a:lvl1pPr>
              <a:defRPr>
                <a:solidFill>
                  <a:srgbClr val="0079C1"/>
                </a:solidFill>
              </a:defRPr>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6" name="Slide Number Placeholder 2"/>
          <p:cNvSpPr>
            <a:spLocks noGrp="1"/>
          </p:cNvSpPr>
          <p:nvPr>
            <p:ph type="sldNum" sz="quarter" idx="10"/>
          </p:nvPr>
        </p:nvSpPr>
        <p:spPr/>
        <p:txBody>
          <a:bodyPr/>
          <a:lstStyle>
            <a:lvl1pPr>
              <a:defRPr/>
            </a:lvl1pPr>
          </a:lstStyle>
          <a:p>
            <a:pPr>
              <a:defRPr/>
            </a:pPr>
            <a:fld id="{412CB698-4264-D748-872F-B571D35E21A3}" type="slidenum">
              <a:rPr lang="fr-CA" smtClean="0"/>
              <a:pPr>
                <a:defRPr/>
              </a:pPr>
              <a:t>‹#›</a:t>
            </a:fld>
            <a:endParaRPr lang="fr-CA" dirty="0"/>
          </a:p>
        </p:txBody>
      </p:sp>
      <p:sp>
        <p:nvSpPr>
          <p:cNvPr id="7" name="Footer Placeholder 3"/>
          <p:cNvSpPr>
            <a:spLocks noGrp="1"/>
          </p:cNvSpPr>
          <p:nvPr>
            <p:ph type="ftr" sz="quarter" idx="11"/>
          </p:nvPr>
        </p:nvSpPr>
        <p:spPr/>
        <p:txBody>
          <a:bodyPr/>
          <a:lstStyle>
            <a:lvl1pPr>
              <a:defRPr/>
            </a:lvl1pPr>
          </a:lstStyle>
          <a:p>
            <a:pPr>
              <a:defRPr/>
            </a:pPr>
            <a:r>
              <a:rPr lang="fr-CA" dirty="0" err="1" smtClean="0"/>
              <a:t>Footer</a:t>
            </a:r>
            <a:r>
              <a:rPr lang="fr-CA" dirty="0" smtClean="0"/>
              <a:t> </a:t>
            </a:r>
            <a:r>
              <a:rPr lang="fr-CA" dirty="0" err="1" smtClean="0"/>
              <a:t>goes</a:t>
            </a:r>
            <a:r>
              <a:rPr lang="fr-CA" dirty="0" smtClean="0"/>
              <a:t> </a:t>
            </a:r>
            <a:r>
              <a:rPr lang="fr-CA" dirty="0" err="1" smtClean="0"/>
              <a:t>here</a:t>
            </a:r>
            <a:endParaRPr lang="fr-CA"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auto">
          <a:xfrm>
            <a:off x="487414" y="6400800"/>
            <a:ext cx="246846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05504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fr-CA" dirty="0"/>
          </a:p>
        </p:txBody>
      </p:sp>
      <p:sp>
        <p:nvSpPr>
          <p:cNvPr id="4" name="Date Placeholder 3"/>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9955069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2329917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4" name="Date Placeholder 3"/>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8229180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sz="half" idx="1"/>
          </p:nvPr>
        </p:nvSpPr>
        <p:spPr>
          <a:xfrm>
            <a:off x="628650" y="1825625"/>
            <a:ext cx="3867150" cy="435133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Content Placeholder 3"/>
          <p:cNvSpPr>
            <a:spLocks noGrp="1"/>
          </p:cNvSpPr>
          <p:nvPr>
            <p:ph sz="half" idx="2"/>
          </p:nvPr>
        </p:nvSpPr>
        <p:spPr>
          <a:xfrm>
            <a:off x="4648200" y="1825625"/>
            <a:ext cx="3867150" cy="435133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5" name="Date Placeholder 4"/>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782227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4" name="Content Placeholder 3"/>
          <p:cNvSpPr>
            <a:spLocks noGrp="1"/>
          </p:cNvSpPr>
          <p:nvPr>
            <p:ph sz="half" idx="2"/>
          </p:nvPr>
        </p:nvSpPr>
        <p:spPr>
          <a:xfrm>
            <a:off x="630238" y="2505075"/>
            <a:ext cx="3868737" cy="368458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6" name="Content Placeholder 5"/>
          <p:cNvSpPr>
            <a:spLocks noGrp="1"/>
          </p:cNvSpPr>
          <p:nvPr>
            <p:ph sz="quarter" idx="4"/>
          </p:nvPr>
        </p:nvSpPr>
        <p:spPr>
          <a:xfrm>
            <a:off x="4629150" y="2505075"/>
            <a:ext cx="3887788" cy="368458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7" name="Date Placeholder 6"/>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789969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Date Placeholder 2"/>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2779177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9804101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5" name="Date Placeholder 4"/>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107121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4" name="Date Placeholder 3"/>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148562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5" name="Date Placeholder 4"/>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0181995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Vertical Text Placeholder 2"/>
          <p:cNvSpPr>
            <a:spLocks noGrp="1"/>
          </p:cNvSpPr>
          <p:nvPr>
            <p:ph type="body" orient="vert" idx="1"/>
          </p:nvPr>
        </p:nvSpPr>
        <p:spPr/>
        <p:txBody>
          <a:bodyPr vert="eaVert"/>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7296333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180705B7-C03D-E147-9D4E-1600D28BF0AC}"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637D14-E255-F843-9F8B-5866F82C928E}" type="slidenum">
              <a:rPr lang="fr-CA" smtClean="0"/>
              <a:t>‹#›</a:t>
            </a:fld>
            <a:endParaRPr lang="fr-CA" dirty="0"/>
          </a:p>
        </p:txBody>
      </p:sp>
    </p:spTree>
    <p:extLst>
      <p:ext uri="{BB962C8B-B14F-4D97-AF65-F5344CB8AC3E}">
        <p14:creationId xmlns:p14="http://schemas.microsoft.com/office/powerpoint/2010/main" val="160896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smtClean="0"/>
              <a:t>Click to </a:t>
            </a:r>
            <a:r>
              <a:rPr lang="fr-CA" dirty="0" err="1" smtClean="0"/>
              <a:t>edit</a:t>
            </a:r>
            <a:r>
              <a:rPr lang="fr-CA" dirty="0" smtClean="0"/>
              <a:t> Master </a:t>
            </a:r>
            <a:r>
              <a:rPr lang="fr-CA" dirty="0" err="1" smtClean="0"/>
              <a:t>subtitle</a:t>
            </a:r>
            <a:r>
              <a:rPr lang="fr-CA" dirty="0" smtClean="0"/>
              <a:t> style</a:t>
            </a:r>
            <a:endParaRPr lang="fr-CA" dirty="0"/>
          </a:p>
        </p:txBody>
      </p:sp>
      <p:sp>
        <p:nvSpPr>
          <p:cNvPr id="4" name="Date Placeholder 3"/>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17282842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4102190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4" name="Date Placeholder 3"/>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11298059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sz="half" idx="1"/>
          </p:nvPr>
        </p:nvSpPr>
        <p:spPr>
          <a:xfrm>
            <a:off x="628650" y="1825625"/>
            <a:ext cx="3867150" cy="435133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Content Placeholder 3"/>
          <p:cNvSpPr>
            <a:spLocks noGrp="1"/>
          </p:cNvSpPr>
          <p:nvPr>
            <p:ph sz="half" idx="2"/>
          </p:nvPr>
        </p:nvSpPr>
        <p:spPr>
          <a:xfrm>
            <a:off x="4648200" y="1825625"/>
            <a:ext cx="3867150" cy="435133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5" name="Date Placeholder 4"/>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5988335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4" name="Content Placeholder 3"/>
          <p:cNvSpPr>
            <a:spLocks noGrp="1"/>
          </p:cNvSpPr>
          <p:nvPr>
            <p:ph sz="half" idx="2"/>
          </p:nvPr>
        </p:nvSpPr>
        <p:spPr>
          <a:xfrm>
            <a:off x="630238" y="2505075"/>
            <a:ext cx="3868737" cy="368458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6" name="Content Placeholder 5"/>
          <p:cNvSpPr>
            <a:spLocks noGrp="1"/>
          </p:cNvSpPr>
          <p:nvPr>
            <p:ph sz="quarter" idx="4"/>
          </p:nvPr>
        </p:nvSpPr>
        <p:spPr>
          <a:xfrm>
            <a:off x="4629150" y="2505075"/>
            <a:ext cx="3887788" cy="368458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7" name="Date Placeholder 6"/>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14869705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Date Placeholder 2"/>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1246867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953703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sz="half" idx="1"/>
          </p:nvPr>
        </p:nvSpPr>
        <p:spPr>
          <a:xfrm>
            <a:off x="628650" y="1825625"/>
            <a:ext cx="3867150" cy="435133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Content Placeholder 3"/>
          <p:cNvSpPr>
            <a:spLocks noGrp="1"/>
          </p:cNvSpPr>
          <p:nvPr>
            <p:ph sz="half" idx="2"/>
          </p:nvPr>
        </p:nvSpPr>
        <p:spPr>
          <a:xfrm>
            <a:off x="4648200" y="1825625"/>
            <a:ext cx="3867150" cy="435133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5" name="Date Placeholder 4"/>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151578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5" name="Date Placeholder 4"/>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826489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5" name="Date Placeholder 4"/>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18062145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Vertical Text Placeholder 2"/>
          <p:cNvSpPr>
            <a:spLocks noGrp="1"/>
          </p:cNvSpPr>
          <p:nvPr>
            <p:ph type="body" orient="vert" idx="1"/>
          </p:nvPr>
        </p:nvSpPr>
        <p:spPr/>
        <p:txBody>
          <a:bodyPr vert="eaVert"/>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2196624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10"/>
          </p:nvPr>
        </p:nvSpPr>
        <p:spPr/>
        <p:txBody>
          <a:bodyPr/>
          <a:lstStyle/>
          <a:p>
            <a:fld id="{E4CBD0D2-4F39-F047-8473-55A698793E27}" type="datetimeFigureOut">
              <a:rPr lang="fr-CA" smtClean="0"/>
              <a:t>2016-09-29</a:t>
            </a:fld>
            <a:endParaRPr lang="fr-CA"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598D7B-EFC6-1748-A06D-2AED0B6C1C68}" type="slidenum">
              <a:rPr lang="fr-CA" smtClean="0"/>
              <a:t>‹#›</a:t>
            </a:fld>
            <a:endParaRPr lang="fr-CA" dirty="0"/>
          </a:p>
        </p:txBody>
      </p:sp>
    </p:spTree>
    <p:extLst>
      <p:ext uri="{BB962C8B-B14F-4D97-AF65-F5344CB8AC3E}">
        <p14:creationId xmlns:p14="http://schemas.microsoft.com/office/powerpoint/2010/main" val="343063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4" name="Content Placeholder 3"/>
          <p:cNvSpPr>
            <a:spLocks noGrp="1"/>
          </p:cNvSpPr>
          <p:nvPr>
            <p:ph sz="half" idx="2"/>
          </p:nvPr>
        </p:nvSpPr>
        <p:spPr>
          <a:xfrm>
            <a:off x="630238" y="2505075"/>
            <a:ext cx="3868737" cy="368458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6" name="Content Placeholder 5"/>
          <p:cNvSpPr>
            <a:spLocks noGrp="1"/>
          </p:cNvSpPr>
          <p:nvPr>
            <p:ph sz="quarter" idx="4"/>
          </p:nvPr>
        </p:nvSpPr>
        <p:spPr>
          <a:xfrm>
            <a:off x="4629150" y="2505075"/>
            <a:ext cx="3887788" cy="3684588"/>
          </a:xfrm>
        </p:spPr>
        <p:txBody>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7" name="Date Placeholder 6"/>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2580756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Date Placeholder 2"/>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1707646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1450393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5" name="Date Placeholder 4"/>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670963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dirty="0" smtClean="0"/>
              <a:t>Click to </a:t>
            </a:r>
            <a:r>
              <a:rPr lang="fr-CA" dirty="0" err="1" smtClean="0"/>
              <a:t>edit</a:t>
            </a:r>
            <a:r>
              <a:rPr lang="fr-CA" dirty="0" smtClean="0"/>
              <a:t> Master </a:t>
            </a:r>
            <a:r>
              <a:rPr lang="fr-CA" dirty="0" err="1" smtClean="0"/>
              <a:t>text</a:t>
            </a:r>
            <a:r>
              <a:rPr lang="fr-CA" dirty="0" smtClean="0"/>
              <a:t> styles</a:t>
            </a:r>
            <a:endParaRPr lang="fr-CA" dirty="0"/>
          </a:p>
        </p:txBody>
      </p:sp>
      <p:sp>
        <p:nvSpPr>
          <p:cNvPr id="5" name="Date Placeholder 4"/>
          <p:cNvSpPr>
            <a:spLocks noGrp="1"/>
          </p:cNvSpPr>
          <p:nvPr>
            <p:ph type="dt" sz="half" idx="10"/>
          </p:nvPr>
        </p:nvSpPr>
        <p:spPr/>
        <p:txBody>
          <a:bodyPr/>
          <a:lstStyle/>
          <a:p>
            <a:fld id="{9FC06EC4-F8F6-CE4A-BEC6-1C6F9D366B3E}" type="datetimeFigureOut">
              <a:rPr lang="fr-CA" smtClean="0"/>
              <a:t>2016-09-29</a:t>
            </a:fld>
            <a:endParaRPr lang="fr-CA"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5CED51-057B-B047-9D39-808025F9A36B}" type="slidenum">
              <a:rPr lang="fr-CA" smtClean="0"/>
              <a:t>‹#›</a:t>
            </a:fld>
            <a:endParaRPr lang="fr-CA" dirty="0"/>
          </a:p>
        </p:txBody>
      </p:sp>
    </p:spTree>
    <p:extLst>
      <p:ext uri="{BB962C8B-B14F-4D97-AF65-F5344CB8AC3E}">
        <p14:creationId xmlns:p14="http://schemas.microsoft.com/office/powerpoint/2010/main" val="438897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C06EC4-F8F6-CE4A-BEC6-1C6F9D366B3E}" type="datetimeFigureOut">
              <a:rPr lang="fr-CA" smtClean="0"/>
              <a:t>2016-09-29</a:t>
            </a:fld>
            <a:endParaRPr lang="fr-C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solidFill>
                <a:latin typeface="Arial" panose="020B0604020202020204" pitchFamily="34" charset="0"/>
                <a:cs typeface="Arial" panose="020B0604020202020204" pitchFamily="34" charset="0"/>
              </a:defRPr>
            </a:lvl1pPr>
          </a:lstStyle>
          <a:p>
            <a:fld id="{375CED51-057B-B047-9D39-808025F9A36B}" type="slidenum">
              <a:rPr lang="fr-CA" smtClean="0"/>
              <a:pPr/>
              <a:t>‹#›</a:t>
            </a:fld>
            <a:endParaRPr lang="fr-CA" dirty="0"/>
          </a:p>
        </p:txBody>
      </p:sp>
    </p:spTree>
    <p:extLst>
      <p:ext uri="{BB962C8B-B14F-4D97-AF65-F5344CB8AC3E}">
        <p14:creationId xmlns:p14="http://schemas.microsoft.com/office/powerpoint/2010/main" val="849516478"/>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 id="2147483849" r:id="rId12"/>
    <p:sldLayoutId id="2147483850" r:id="rId13"/>
    <p:sldLayoutId id="2147483851" r:id="rId14"/>
    <p:sldLayoutId id="2147483806" r:id="rId15"/>
    <p:sldLayoutId id="2147483811" r:id="rId16"/>
    <p:sldLayoutId id="2147483813" r:id="rId17"/>
    <p:sldLayoutId id="2147483822" r:id="rId18"/>
    <p:sldLayoutId id="2147483823" r:id="rId19"/>
    <p:sldLayoutId id="2147483821" r:id="rId20"/>
    <p:sldLayoutId id="2147483815"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0705B7-C03D-E147-9D4E-1600D28BF0AC}" type="datetimeFigureOut">
              <a:rPr lang="fr-CA" smtClean="0"/>
              <a:t>2016-09-29</a:t>
            </a:fld>
            <a:endParaRPr lang="fr-C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637D14-E255-F843-9F8B-5866F82C928E}" type="slidenum">
              <a:rPr lang="fr-CA" smtClean="0"/>
              <a:t>‹#›</a:t>
            </a:fld>
            <a:endParaRPr lang="fr-CA" dirty="0"/>
          </a:p>
        </p:txBody>
      </p:sp>
    </p:spTree>
    <p:extLst>
      <p:ext uri="{BB962C8B-B14F-4D97-AF65-F5344CB8AC3E}">
        <p14:creationId xmlns:p14="http://schemas.microsoft.com/office/powerpoint/2010/main" val="56295953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fr-CA" dirty="0" smtClean="0"/>
              <a:t>Click to </a:t>
            </a:r>
            <a:r>
              <a:rPr lang="fr-CA" dirty="0" err="1" smtClean="0"/>
              <a:t>edit</a:t>
            </a:r>
            <a:r>
              <a:rPr lang="fr-CA" dirty="0" smtClean="0"/>
              <a:t> Master </a:t>
            </a:r>
            <a:r>
              <a:rPr lang="fr-CA" dirty="0" err="1" smtClean="0"/>
              <a:t>title</a:t>
            </a:r>
            <a:r>
              <a:rPr lang="fr-CA" dirty="0" smtClean="0"/>
              <a:t> style</a:t>
            </a:r>
            <a:endParaRPr lang="fr-CA"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CA" dirty="0" smtClean="0"/>
              <a:t>Click to </a:t>
            </a:r>
            <a:r>
              <a:rPr lang="fr-CA" dirty="0" err="1" smtClean="0"/>
              <a:t>edit</a:t>
            </a:r>
            <a:r>
              <a:rPr lang="fr-CA" dirty="0" smtClean="0"/>
              <a:t> Master </a:t>
            </a:r>
            <a:r>
              <a:rPr lang="fr-CA" dirty="0" err="1" smtClean="0"/>
              <a:t>text</a:t>
            </a:r>
            <a:r>
              <a:rPr lang="fr-CA" dirty="0" smtClean="0"/>
              <a:t> styles</a:t>
            </a:r>
          </a:p>
          <a:p>
            <a:pPr lvl="1"/>
            <a:r>
              <a:rPr lang="fr-CA" dirty="0" smtClean="0"/>
              <a:t>Second </a:t>
            </a:r>
            <a:r>
              <a:rPr lang="fr-CA" dirty="0" err="1" smtClean="0"/>
              <a:t>level</a:t>
            </a:r>
            <a:endParaRPr lang="fr-CA" dirty="0" smtClean="0"/>
          </a:p>
          <a:p>
            <a:pPr lvl="2"/>
            <a:r>
              <a:rPr lang="fr-CA" dirty="0" err="1" smtClean="0"/>
              <a:t>Third</a:t>
            </a:r>
            <a:r>
              <a:rPr lang="fr-CA" dirty="0" smtClean="0"/>
              <a:t> </a:t>
            </a:r>
            <a:r>
              <a:rPr lang="fr-CA" dirty="0" err="1" smtClean="0"/>
              <a:t>level</a:t>
            </a:r>
            <a:endParaRPr lang="fr-CA" dirty="0" smtClean="0"/>
          </a:p>
          <a:p>
            <a:pPr lvl="3"/>
            <a:r>
              <a:rPr lang="fr-CA" dirty="0" err="1" smtClean="0"/>
              <a:t>Fourth</a:t>
            </a:r>
            <a:r>
              <a:rPr lang="fr-CA" dirty="0" smtClean="0"/>
              <a:t> </a:t>
            </a:r>
            <a:r>
              <a:rPr lang="fr-CA" dirty="0" err="1" smtClean="0"/>
              <a:t>level</a:t>
            </a:r>
            <a:endParaRPr lang="fr-CA" dirty="0" smtClean="0"/>
          </a:p>
          <a:p>
            <a:pPr lvl="4"/>
            <a:r>
              <a:rPr lang="fr-CA" dirty="0" err="1" smtClean="0"/>
              <a:t>Fifth</a:t>
            </a:r>
            <a:r>
              <a:rPr lang="fr-CA" dirty="0" smtClean="0"/>
              <a:t> </a:t>
            </a:r>
            <a:r>
              <a:rPr lang="fr-CA" dirty="0" err="1" smtClean="0"/>
              <a:t>level</a:t>
            </a:r>
            <a:endParaRPr lang="fr-CA"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CBD0D2-4F39-F047-8473-55A698793E27}" type="datetimeFigureOut">
              <a:rPr lang="fr-CA" smtClean="0"/>
              <a:t>2016-09-29</a:t>
            </a:fld>
            <a:endParaRPr lang="fr-CA" dirty="0"/>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598D7B-EFC6-1748-A06D-2AED0B6C1C68}" type="slidenum">
              <a:rPr lang="fr-CA" smtClean="0"/>
              <a:t>‹#›</a:t>
            </a:fld>
            <a:endParaRPr lang="fr-CA" dirty="0"/>
          </a:p>
        </p:txBody>
      </p:sp>
    </p:spTree>
    <p:extLst>
      <p:ext uri="{BB962C8B-B14F-4D97-AF65-F5344CB8AC3E}">
        <p14:creationId xmlns:p14="http://schemas.microsoft.com/office/powerpoint/2010/main" val="736715149"/>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5.jpe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www.edsc.gc.ca/fr/rpc/sv/index.page?&amp;_ga=1.33665185.1891650223.1456832357"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5" Type="http://schemas.openxmlformats.org/officeDocument/2006/relationships/image" Target="../media/image11.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923"/>
            <a:ext cx="9144000" cy="5146277"/>
          </a:xfrm>
          <a:prstGeom prst="rect">
            <a:avLst/>
          </a:prstGeom>
        </p:spPr>
      </p:pic>
      <p:grpSp>
        <p:nvGrpSpPr>
          <p:cNvPr id="15" name="Group 8"/>
          <p:cNvGrpSpPr>
            <a:grpSpLocks/>
          </p:cNvGrpSpPr>
          <p:nvPr/>
        </p:nvGrpSpPr>
        <p:grpSpPr bwMode="auto">
          <a:xfrm>
            <a:off x="219965" y="799852"/>
            <a:ext cx="3835648" cy="3835648"/>
            <a:chOff x="-304800" y="288832"/>
            <a:chExt cx="4587968" cy="4587968"/>
          </a:xfrm>
        </p:grpSpPr>
        <p:sp>
          <p:nvSpPr>
            <p:cNvPr id="17" name="Oval 16"/>
            <p:cNvSpPr/>
            <p:nvPr userDrawn="1"/>
          </p:nvSpPr>
          <p:spPr>
            <a:xfrm>
              <a:off x="-215337"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18" name="Oval 17"/>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grpSp>
      <p:sp>
        <p:nvSpPr>
          <p:cNvPr id="3" name="Title 2"/>
          <p:cNvSpPr>
            <a:spLocks noGrp="1"/>
          </p:cNvSpPr>
          <p:nvPr>
            <p:ph type="ctrTitle"/>
          </p:nvPr>
        </p:nvSpPr>
        <p:spPr>
          <a:xfrm>
            <a:off x="624397" y="1418232"/>
            <a:ext cx="3431216" cy="2172270"/>
          </a:xfrm>
        </p:spPr>
        <p:txBody>
          <a:bodyPr lIns="0" tIns="0" rIns="0" bIns="0" anchor="t">
            <a:noAutofit/>
          </a:bodyPr>
          <a:lstStyle/>
          <a:p>
            <a:pPr marL="361950">
              <a:lnSpc>
                <a:spcPct val="100000"/>
              </a:lnSpc>
              <a:spcBef>
                <a:spcPts val="0"/>
              </a:spcBef>
              <a:spcAft>
                <a:spcPts val="1200"/>
              </a:spcAft>
            </a:pPr>
            <a:r>
              <a:rPr lang="fr-CA" sz="2800" dirty="0" smtClean="0">
                <a:solidFill>
                  <a:schemeClr val="bg1"/>
                </a:solidFill>
              </a:rPr>
              <a:t>Que se </a:t>
            </a:r>
            <a:br>
              <a:rPr lang="fr-CA" sz="2800" dirty="0" smtClean="0">
                <a:solidFill>
                  <a:schemeClr val="bg1"/>
                </a:solidFill>
              </a:rPr>
            </a:br>
            <a:r>
              <a:rPr lang="fr-CA" sz="2800" dirty="0" smtClean="0">
                <a:solidFill>
                  <a:schemeClr val="bg1"/>
                </a:solidFill>
              </a:rPr>
              <a:t>cache-t-il dans votre bas de laine?</a:t>
            </a:r>
            <a:br>
              <a:rPr lang="fr-CA" sz="2800" dirty="0" smtClean="0">
                <a:solidFill>
                  <a:schemeClr val="bg1"/>
                </a:solidFill>
              </a:rPr>
            </a:br>
            <a:r>
              <a:rPr lang="fr-CA" sz="2800" dirty="0" smtClean="0">
                <a:solidFill>
                  <a:schemeClr val="bg1"/>
                </a:solidFill>
              </a:rPr>
              <a:t/>
            </a:r>
            <a:br>
              <a:rPr lang="fr-CA" sz="2800" dirty="0" smtClean="0">
                <a:solidFill>
                  <a:schemeClr val="bg1"/>
                </a:solidFill>
              </a:rPr>
            </a:br>
            <a:r>
              <a:rPr lang="fr-CA" sz="1800" dirty="0" smtClean="0">
                <a:solidFill>
                  <a:schemeClr val="bg1"/>
                </a:solidFill>
              </a:rPr>
              <a:t>Maximisez votre revenu </a:t>
            </a:r>
            <a:br>
              <a:rPr lang="fr-CA" sz="1800" dirty="0" smtClean="0">
                <a:solidFill>
                  <a:schemeClr val="bg1"/>
                </a:solidFill>
              </a:rPr>
            </a:br>
            <a:r>
              <a:rPr lang="fr-CA" sz="1800" dirty="0" smtClean="0">
                <a:solidFill>
                  <a:schemeClr val="bg1"/>
                </a:solidFill>
              </a:rPr>
              <a:t>pour la prochaine étape </a:t>
            </a:r>
            <a:br>
              <a:rPr lang="fr-CA" sz="1800" dirty="0" smtClean="0">
                <a:solidFill>
                  <a:schemeClr val="bg1"/>
                </a:solidFill>
              </a:rPr>
            </a:br>
            <a:r>
              <a:rPr lang="fr-CA" sz="1800" dirty="0" smtClean="0">
                <a:solidFill>
                  <a:schemeClr val="bg1"/>
                </a:solidFill>
              </a:rPr>
              <a:t>de votre vie</a:t>
            </a:r>
            <a:r>
              <a:rPr lang="fr-CA" sz="1800" b="1" dirty="0" smtClean="0">
                <a:solidFill>
                  <a:schemeClr val="bg1"/>
                </a:solidFill>
              </a:rPr>
              <a:t>.</a:t>
            </a:r>
            <a:endParaRPr lang="fr-CA" sz="1800" dirty="0"/>
          </a:p>
        </p:txBody>
      </p:sp>
    </p:spTree>
    <p:extLst>
      <p:ext uri="{BB962C8B-B14F-4D97-AF65-F5344CB8AC3E}">
        <p14:creationId xmlns:p14="http://schemas.microsoft.com/office/powerpoint/2010/main" val="8986630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14374" y="1966506"/>
            <a:ext cx="3258235" cy="2176001"/>
          </a:xfrm>
          <a:prstGeom prst="rect">
            <a:avLst/>
          </a:prstGeom>
        </p:spPr>
      </p:pic>
      <p:sp>
        <p:nvSpPr>
          <p:cNvPr id="21505" name="Title 1"/>
          <p:cNvSpPr>
            <a:spLocks noGrp="1"/>
          </p:cNvSpPr>
          <p:nvPr>
            <p:ph type="title"/>
          </p:nvPr>
        </p:nvSpPr>
        <p:spPr>
          <a:xfrm>
            <a:off x="395632" y="36072"/>
            <a:ext cx="8229600" cy="914400"/>
          </a:xfrm>
        </p:spPr>
        <p:txBody>
          <a:bodyPr>
            <a:normAutofit/>
          </a:bodyPr>
          <a:lstStyle/>
          <a:p>
            <a:pPr eaLnBrk="1" hangingPunct="1"/>
            <a:r>
              <a:rPr lang="fr-CA" sz="2400" dirty="0" smtClean="0">
                <a:latin typeface="Arial" charset="0"/>
              </a:rPr>
              <a:t>La volatilité et son incidence sur les placements</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10</a:t>
            </a:fld>
            <a:endParaRPr lang="fr-CA" sz="1000" dirty="0">
              <a:latin typeface="Arial" charset="0"/>
              <a:cs typeface="Arial" charset="0"/>
            </a:endParaRPr>
          </a:p>
        </p:txBody>
      </p:sp>
      <p:sp>
        <p:nvSpPr>
          <p:cNvPr id="26" name="Content Placeholder 2"/>
          <p:cNvSpPr>
            <a:spLocks noGrp="1"/>
          </p:cNvSpPr>
          <p:nvPr>
            <p:ph idx="12"/>
          </p:nvPr>
        </p:nvSpPr>
        <p:spPr>
          <a:xfrm>
            <a:off x="395632" y="4298092"/>
            <a:ext cx="3795136" cy="375994"/>
          </a:xfrm>
        </p:spPr>
        <p:txBody>
          <a:bodyPr rtlCol="0">
            <a:noAutofit/>
          </a:bodyPr>
          <a:lstStyle/>
          <a:p>
            <a:pPr marL="225425" lvl="1" indent="0" algn="ctr" fontAlgn="auto">
              <a:spcAft>
                <a:spcPts val="0"/>
              </a:spcAft>
              <a:buNone/>
              <a:defRPr/>
            </a:pPr>
            <a:r>
              <a:rPr lang="fr-CA" sz="1800" dirty="0" smtClean="0">
                <a:latin typeface="Arial" charset="0"/>
              </a:rPr>
              <a:t>30 ans et plus pour </a:t>
            </a:r>
            <a:br>
              <a:rPr lang="fr-CA" sz="1800" dirty="0" smtClean="0">
                <a:latin typeface="Arial" charset="0"/>
              </a:rPr>
            </a:br>
            <a:r>
              <a:rPr lang="fr-CA" sz="1800" dirty="0" smtClean="0">
                <a:latin typeface="Arial" charset="0"/>
              </a:rPr>
              <a:t>récupérer les pertes</a:t>
            </a:r>
            <a:endParaRPr lang="fr-CA" sz="1800" dirty="0">
              <a:latin typeface="Arial" charset="0"/>
              <a:ea typeface="Arial" charset="0"/>
              <a:cs typeface="Arial" charset="0"/>
            </a:endParaRPr>
          </a:p>
        </p:txBody>
      </p:sp>
      <p:sp>
        <p:nvSpPr>
          <p:cNvPr id="27" name="Content Placeholder 2"/>
          <p:cNvSpPr>
            <a:spLocks noGrp="1"/>
          </p:cNvSpPr>
          <p:nvPr>
            <p:ph idx="4294967295"/>
          </p:nvPr>
        </p:nvSpPr>
        <p:spPr>
          <a:xfrm>
            <a:off x="4339721" y="4321293"/>
            <a:ext cx="4339121" cy="352792"/>
          </a:xfrm>
        </p:spPr>
        <p:txBody>
          <a:bodyPr rtlCol="0">
            <a:noAutofit/>
          </a:bodyPr>
          <a:lstStyle/>
          <a:p>
            <a:pPr marL="225425" lvl="1" indent="0" algn="ctr" fontAlgn="auto">
              <a:spcAft>
                <a:spcPts val="0"/>
              </a:spcAft>
              <a:buNone/>
              <a:defRPr/>
            </a:pPr>
            <a:r>
              <a:rPr lang="fr-CA" sz="1800" dirty="0" smtClean="0">
                <a:latin typeface="Arial" charset="0"/>
              </a:rPr>
              <a:t>Retraits à même les économies </a:t>
            </a:r>
            <a:br>
              <a:rPr lang="fr-CA" sz="1800" dirty="0" smtClean="0">
                <a:latin typeface="Arial" charset="0"/>
              </a:rPr>
            </a:br>
            <a:r>
              <a:rPr lang="fr-CA" sz="1800" dirty="0" smtClean="0">
                <a:latin typeface="Arial" charset="0"/>
              </a:rPr>
              <a:t>d’ici à deux ans</a:t>
            </a:r>
            <a:endParaRPr lang="fr-CA" sz="1800" dirty="0">
              <a:latin typeface="Arial" charset="0"/>
            </a:endParaRPr>
          </a:p>
        </p:txBody>
      </p:sp>
      <p:sp>
        <p:nvSpPr>
          <p:cNvPr id="8" name="Freeform 7"/>
          <p:cNvSpPr/>
          <p:nvPr/>
        </p:nvSpPr>
        <p:spPr>
          <a:xfrm>
            <a:off x="1986742" y="1940792"/>
            <a:ext cx="2523690" cy="811875"/>
          </a:xfrm>
          <a:custGeom>
            <a:avLst/>
            <a:gdLst>
              <a:gd name="connsiteX0" fmla="*/ 0 w 2523690"/>
              <a:gd name="connsiteY0" fmla="*/ 811875 h 811875"/>
              <a:gd name="connsiteX1" fmla="*/ 748145 w 2523690"/>
              <a:gd name="connsiteY1" fmla="*/ 678872 h 811875"/>
              <a:gd name="connsiteX2" fmla="*/ 773083 w 2523690"/>
              <a:gd name="connsiteY2" fmla="*/ 678872 h 811875"/>
              <a:gd name="connsiteX3" fmla="*/ 980902 w 2523690"/>
              <a:gd name="connsiteY3" fmla="*/ 745373 h 811875"/>
              <a:gd name="connsiteX4" fmla="*/ 997527 w 2523690"/>
              <a:gd name="connsiteY4" fmla="*/ 737061 h 811875"/>
              <a:gd name="connsiteX5" fmla="*/ 1413163 w 2523690"/>
              <a:gd name="connsiteY5" fmla="*/ 479366 h 811875"/>
              <a:gd name="connsiteX6" fmla="*/ 1612669 w 2523690"/>
              <a:gd name="connsiteY6" fmla="*/ 595744 h 811875"/>
              <a:gd name="connsiteX7" fmla="*/ 2053243 w 2523690"/>
              <a:gd name="connsiteY7" fmla="*/ 80355 h 811875"/>
              <a:gd name="connsiteX8" fmla="*/ 2485505 w 2523690"/>
              <a:gd name="connsiteY8" fmla="*/ 5541 h 811875"/>
              <a:gd name="connsiteX9" fmla="*/ 2502131 w 2523690"/>
              <a:gd name="connsiteY9" fmla="*/ 5541 h 81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3690" h="811875">
                <a:moveTo>
                  <a:pt x="0" y="811875"/>
                </a:moveTo>
                <a:lnTo>
                  <a:pt x="748145" y="678872"/>
                </a:lnTo>
                <a:cubicBezTo>
                  <a:pt x="876992" y="656705"/>
                  <a:pt x="734290" y="667789"/>
                  <a:pt x="773083" y="678872"/>
                </a:cubicBezTo>
                <a:cubicBezTo>
                  <a:pt x="811876" y="689955"/>
                  <a:pt x="943495" y="735675"/>
                  <a:pt x="980902" y="745373"/>
                </a:cubicBezTo>
                <a:cubicBezTo>
                  <a:pt x="1018309" y="755071"/>
                  <a:pt x="997527" y="737061"/>
                  <a:pt x="997527" y="737061"/>
                </a:cubicBezTo>
                <a:cubicBezTo>
                  <a:pt x="1069571" y="692726"/>
                  <a:pt x="1310639" y="502919"/>
                  <a:pt x="1413163" y="479366"/>
                </a:cubicBezTo>
                <a:cubicBezTo>
                  <a:pt x="1515687" y="455813"/>
                  <a:pt x="1505989" y="662246"/>
                  <a:pt x="1612669" y="595744"/>
                </a:cubicBezTo>
                <a:cubicBezTo>
                  <a:pt x="1719349" y="529242"/>
                  <a:pt x="1907770" y="178722"/>
                  <a:pt x="2053243" y="80355"/>
                </a:cubicBezTo>
                <a:cubicBezTo>
                  <a:pt x="2198716" y="-18012"/>
                  <a:pt x="2410690" y="18010"/>
                  <a:pt x="2485505" y="5541"/>
                </a:cubicBezTo>
                <a:cubicBezTo>
                  <a:pt x="2560320" y="-6928"/>
                  <a:pt x="2502131" y="5541"/>
                  <a:pt x="2502131" y="5541"/>
                </a:cubicBezTo>
              </a:path>
            </a:pathLst>
          </a:cu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933953" y="1966506"/>
            <a:ext cx="3255264" cy="2169537"/>
          </a:xfrm>
          <a:prstGeom prst="rect">
            <a:avLst/>
          </a:prstGeom>
        </p:spPr>
      </p:pic>
    </p:spTree>
    <p:extLst>
      <p:ext uri="{BB962C8B-B14F-4D97-AF65-F5344CB8AC3E}">
        <p14:creationId xmlns:p14="http://schemas.microsoft.com/office/powerpoint/2010/main" val="1377823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Séquence des rendements – incidence </a:t>
            </a:r>
            <a:br>
              <a:rPr lang="fr-CA" sz="2400" dirty="0" smtClean="0">
                <a:latin typeface="Arial" charset="0"/>
              </a:rPr>
            </a:br>
            <a:r>
              <a:rPr lang="fr-CA" sz="2400" dirty="0" smtClean="0">
                <a:latin typeface="Arial" charset="0"/>
              </a:rPr>
              <a:t>sur le flux de trésorerie </a:t>
            </a:r>
            <a:endParaRPr lang="fr-CA" sz="2400" dirty="0">
              <a:latin typeface="Arial" charset="0"/>
              <a:cs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11</a:t>
            </a:fld>
            <a:endParaRPr lang="fr-CA" sz="1000" dirty="0">
              <a:latin typeface="Arial" charset="0"/>
              <a:cs typeface="Arial" charset="0"/>
            </a:endParaRPr>
          </a:p>
        </p:txBody>
      </p:sp>
      <p:sp>
        <p:nvSpPr>
          <p:cNvPr id="8" name="TextBox 7"/>
          <p:cNvSpPr txBox="1"/>
          <p:nvPr/>
        </p:nvSpPr>
        <p:spPr>
          <a:xfrm>
            <a:off x="547989" y="994047"/>
            <a:ext cx="3509661" cy="338554"/>
          </a:xfrm>
          <a:prstGeom prst="rect">
            <a:avLst/>
          </a:prstGeom>
          <a:noFill/>
        </p:spPr>
        <p:txBody>
          <a:bodyPr wrap="square" rtlCol="0">
            <a:spAutoFit/>
          </a:bodyPr>
          <a:lstStyle/>
          <a:p>
            <a:r>
              <a:rPr lang="fr-CA" sz="1600" b="1" dirty="0" smtClean="0">
                <a:latin typeface="Arial" panose="020B0604020202020204" pitchFamily="34" charset="0"/>
              </a:rPr>
              <a:t>Exemple hypothétique</a:t>
            </a:r>
            <a:endParaRPr lang="fr-CA" sz="1600" b="1" dirty="0">
              <a:latin typeface="Arial" panose="020B0604020202020204" pitchFamily="34" charset="0"/>
            </a:endParaRPr>
          </a:p>
        </p:txBody>
      </p:sp>
      <p:sp>
        <p:nvSpPr>
          <p:cNvPr id="10" name="Text Box 4"/>
          <p:cNvSpPr txBox="1">
            <a:spLocks noChangeArrowheads="1"/>
          </p:cNvSpPr>
          <p:nvPr/>
        </p:nvSpPr>
        <p:spPr bwMode="auto">
          <a:xfrm>
            <a:off x="609600" y="5613322"/>
            <a:ext cx="8224838" cy="6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r>
              <a:rPr lang="fr-CA" sz="1000" dirty="0" smtClean="0">
                <a:latin typeface="Arial" charset="0"/>
              </a:rPr>
              <a:t>Source : BMO Gestion mondiale d’actifs. Rendements fondés sur l’hypothèse d’un taux de rendement moyen de 4,7 %.</a:t>
            </a:r>
            <a:endParaRPr lang="fr-CA" sz="1000" dirty="0">
              <a:latin typeface="Arial" charset="0"/>
              <a:cs typeface="Arial" charset="0"/>
            </a:endParaRPr>
          </a:p>
        </p:txBody>
      </p:sp>
      <p:pic>
        <p:nvPicPr>
          <p:cNvPr id="1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463" y="1554944"/>
            <a:ext cx="6280537" cy="40062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1183977" y="3821517"/>
            <a:ext cx="5328491" cy="646331"/>
          </a:xfrm>
          <a:prstGeom prst="rect">
            <a:avLst/>
          </a:prstGeom>
          <a:solidFill>
            <a:srgbClr val="7F7F7F">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1188056" y="1665514"/>
            <a:ext cx="5328491" cy="2140025"/>
          </a:xfrm>
          <a:prstGeom prst="rect">
            <a:avLst/>
          </a:prstGeom>
          <a:solidFill>
            <a:srgbClr val="0079C1">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extBox 1"/>
          <p:cNvSpPr txBox="1"/>
          <p:nvPr/>
        </p:nvSpPr>
        <p:spPr>
          <a:xfrm>
            <a:off x="6576266" y="2529383"/>
            <a:ext cx="2567734" cy="830997"/>
          </a:xfrm>
          <a:prstGeom prst="rect">
            <a:avLst/>
          </a:prstGeom>
          <a:noFill/>
        </p:spPr>
        <p:txBody>
          <a:bodyPr wrap="square" rtlCol="0">
            <a:spAutoFit/>
          </a:bodyPr>
          <a:lstStyle/>
          <a:p>
            <a:r>
              <a:rPr lang="fr-CA" sz="1600" b="1" dirty="0" smtClean="0">
                <a:solidFill>
                  <a:srgbClr val="0079C1"/>
                </a:solidFill>
                <a:latin typeface="Arial" panose="020B0604020202020204" pitchFamily="34" charset="0"/>
              </a:rPr>
              <a:t>Années de rendements positifs au début de la retraite</a:t>
            </a:r>
          </a:p>
        </p:txBody>
      </p:sp>
      <p:sp>
        <p:nvSpPr>
          <p:cNvPr id="17" name="TextBox 16"/>
          <p:cNvSpPr txBox="1"/>
          <p:nvPr/>
        </p:nvSpPr>
        <p:spPr>
          <a:xfrm>
            <a:off x="6576266" y="3729183"/>
            <a:ext cx="2567734" cy="830997"/>
          </a:xfrm>
          <a:prstGeom prst="rect">
            <a:avLst/>
          </a:prstGeom>
          <a:noFill/>
        </p:spPr>
        <p:txBody>
          <a:bodyPr wrap="square" rtlCol="0">
            <a:spAutoFit/>
          </a:bodyPr>
          <a:lstStyle/>
          <a:p>
            <a:r>
              <a:rPr lang="fr-CA" sz="1600" b="1" dirty="0" smtClean="0">
                <a:solidFill>
                  <a:schemeClr val="bg1">
                    <a:lumMod val="50000"/>
                  </a:schemeClr>
                </a:solidFill>
                <a:latin typeface="Arial" panose="020B0604020202020204" pitchFamily="34" charset="0"/>
              </a:rPr>
              <a:t>Années de rendements négatifs au début de la retraite</a:t>
            </a:r>
            <a:endParaRPr lang="fr-CA" sz="1600" b="1"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1846673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5210629" y="1157216"/>
            <a:ext cx="3476171" cy="4924270"/>
          </a:xfrm>
          <a:prstGeom prst="rect">
            <a:avLst/>
          </a:prstGeom>
        </p:spPr>
      </p:pic>
      <p:sp>
        <p:nvSpPr>
          <p:cNvPr id="21505" name="Title 1"/>
          <p:cNvSpPr>
            <a:spLocks noGrp="1"/>
          </p:cNvSpPr>
          <p:nvPr>
            <p:ph type="title"/>
          </p:nvPr>
        </p:nvSpPr>
        <p:spPr>
          <a:xfrm>
            <a:off x="457200" y="0"/>
            <a:ext cx="8229600" cy="914400"/>
          </a:xfrm>
        </p:spPr>
        <p:txBody>
          <a:bodyPr>
            <a:normAutofit/>
          </a:bodyPr>
          <a:lstStyle/>
          <a:p>
            <a:pPr eaLnBrk="1" hangingPunct="1"/>
            <a:r>
              <a:rPr lang="fr-CA" sz="2400" dirty="0" smtClean="0">
                <a:latin typeface="Arial" charset="0"/>
              </a:rPr>
              <a:t>Rendements à la baisse et inflation</a:t>
            </a:r>
            <a:endParaRPr lang="fr-CA" sz="2400" dirty="0">
              <a:latin typeface="Arial" charset="0"/>
              <a:cs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12</a:t>
            </a:fld>
            <a:endParaRPr lang="fr-CA" sz="1000" dirty="0">
              <a:latin typeface="Arial" charset="0"/>
              <a:cs typeface="Arial" charset="0"/>
            </a:endParaRPr>
          </a:p>
        </p:txBody>
      </p:sp>
      <p:sp>
        <p:nvSpPr>
          <p:cNvPr id="11" name="TextBox 10"/>
          <p:cNvSpPr txBox="1"/>
          <p:nvPr/>
        </p:nvSpPr>
        <p:spPr>
          <a:xfrm>
            <a:off x="5525791" y="3161027"/>
            <a:ext cx="2735075" cy="309576"/>
          </a:xfrm>
          <a:prstGeom prst="rect">
            <a:avLst/>
          </a:prstGeom>
          <a:noFill/>
        </p:spPr>
        <p:txBody>
          <a:bodyPr wrap="square" lIns="0" tIns="0" rIns="0" bIns="0" rtlCol="0">
            <a:noAutofit/>
          </a:bodyPr>
          <a:lstStyle/>
          <a:p>
            <a:pPr algn="ctr">
              <a:spcBef>
                <a:spcPts val="1000"/>
              </a:spcBef>
            </a:pPr>
            <a:r>
              <a:rPr lang="fr-CA" b="1" dirty="0" smtClean="0">
                <a:solidFill>
                  <a:schemeClr val="bg1"/>
                </a:solidFill>
                <a:latin typeface="Arial"/>
              </a:rPr>
              <a:t>Il y a 50 ans, ça </a:t>
            </a:r>
            <a:br>
              <a:rPr lang="fr-CA" b="1" dirty="0" smtClean="0">
                <a:solidFill>
                  <a:schemeClr val="bg1"/>
                </a:solidFill>
                <a:latin typeface="Arial"/>
              </a:rPr>
            </a:br>
            <a:r>
              <a:rPr lang="fr-CA" b="1" dirty="0" smtClean="0">
                <a:solidFill>
                  <a:schemeClr val="bg1"/>
                </a:solidFill>
                <a:latin typeface="Arial"/>
              </a:rPr>
              <a:t>coûtait… 10 cents </a:t>
            </a:r>
            <a:endParaRPr lang="fr-CA" b="1" dirty="0">
              <a:solidFill>
                <a:schemeClr val="bg1"/>
              </a:solidFill>
              <a:latin typeface="Arial"/>
            </a:endParaRPr>
          </a:p>
        </p:txBody>
      </p:sp>
      <p:sp>
        <p:nvSpPr>
          <p:cNvPr id="5" name="TextBox 4"/>
          <p:cNvSpPr txBox="1"/>
          <p:nvPr/>
        </p:nvSpPr>
        <p:spPr>
          <a:xfrm>
            <a:off x="5784850" y="4083050"/>
            <a:ext cx="914400" cy="914400"/>
          </a:xfrm>
          <a:prstGeom prst="rect">
            <a:avLst/>
          </a:prstGeom>
          <a:noFill/>
        </p:spPr>
        <p:txBody>
          <a:bodyPr wrap="none" lIns="0" tIns="0" rIns="0" bIns="0" rtlCol="0">
            <a:noAutofit/>
          </a:bodyPr>
          <a:lstStyle/>
          <a:p>
            <a:pPr>
              <a:spcBef>
                <a:spcPts val="1000"/>
              </a:spcBef>
            </a:pPr>
            <a:endParaRPr lang="en-US" sz="2000" dirty="0">
              <a:latin typeface="Arial"/>
              <a:cs typeface="Arial"/>
            </a:endParaRPr>
          </a:p>
        </p:txBody>
      </p:sp>
      <p:sp>
        <p:nvSpPr>
          <p:cNvPr id="6" name="TextBox 5"/>
          <p:cNvSpPr txBox="1"/>
          <p:nvPr/>
        </p:nvSpPr>
        <p:spPr>
          <a:xfrm>
            <a:off x="7493844" y="2120219"/>
            <a:ext cx="45719" cy="45719"/>
          </a:xfrm>
          <a:prstGeom prst="rect">
            <a:avLst/>
          </a:prstGeom>
          <a:noFill/>
        </p:spPr>
        <p:txBody>
          <a:bodyPr wrap="square" lIns="0" tIns="0" rIns="0" bIns="0" rtlCol="0">
            <a:noAutofit/>
          </a:bodyPr>
          <a:lstStyle/>
          <a:p>
            <a:pPr>
              <a:spcBef>
                <a:spcPts val="1000"/>
              </a:spcBef>
            </a:pPr>
            <a:endParaRPr lang="en-US" sz="2000" dirty="0">
              <a:latin typeface="Arial"/>
              <a:cs typeface="Arial"/>
            </a:endParaRPr>
          </a:p>
        </p:txBody>
      </p:sp>
      <p:cxnSp>
        <p:nvCxnSpPr>
          <p:cNvPr id="8" name="Straight Connector 7"/>
          <p:cNvCxnSpPr/>
          <p:nvPr/>
        </p:nvCxnSpPr>
        <p:spPr>
          <a:xfrm flipH="1">
            <a:off x="9137230" y="3251528"/>
            <a:ext cx="2" cy="2120244"/>
          </a:xfrm>
          <a:prstGeom prst="line">
            <a:avLst/>
          </a:prstGeom>
        </p:spPr>
        <p:style>
          <a:lnRef idx="2">
            <a:schemeClr val="accent1"/>
          </a:lnRef>
          <a:fillRef idx="0">
            <a:schemeClr val="accent1"/>
          </a:fillRef>
          <a:effectRef idx="1">
            <a:schemeClr val="accent1"/>
          </a:effectRef>
          <a:fontRef idx="minor">
            <a:schemeClr val="tx1"/>
          </a:fontRef>
        </p:style>
      </p:cxnSp>
      <p:graphicFrame>
        <p:nvGraphicFramePr>
          <p:cNvPr id="14" name="Table 13"/>
          <p:cNvGraphicFramePr>
            <a:graphicFrameLocks noGrp="1"/>
          </p:cNvGraphicFramePr>
          <p:nvPr>
            <p:extLst>
              <p:ext uri="{D42A27DB-BD31-4B8C-83A1-F6EECF244321}">
                <p14:modId xmlns:p14="http://schemas.microsoft.com/office/powerpoint/2010/main" val="1481103442"/>
              </p:ext>
            </p:extLst>
          </p:nvPr>
        </p:nvGraphicFramePr>
        <p:xfrm>
          <a:off x="742950" y="2381250"/>
          <a:ext cx="3111500" cy="1289049"/>
        </p:xfrm>
        <a:graphic>
          <a:graphicData uri="http://schemas.openxmlformats.org/drawingml/2006/table">
            <a:tbl>
              <a:tblPr firstRow="1" bandRow="1">
                <a:tableStyleId>{5C22544A-7EE6-4342-B048-85BDC9FD1C3A}</a:tableStyleId>
              </a:tblPr>
              <a:tblGrid>
                <a:gridCol w="155575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155575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429683">
                <a:tc gridSpan="2">
                  <a:txBody>
                    <a:bodyPr/>
                    <a:lstStyle/>
                    <a:p>
                      <a:pPr algn="ctr"/>
                      <a:r>
                        <a:rPr lang="fr-CA" dirty="0" smtClean="0"/>
                        <a:t>Taux des CPG (5 ans) :</a:t>
                      </a:r>
                      <a:endParaRPr lang="fr-CA" dirty="0"/>
                    </a:p>
                  </a:txBody>
                  <a:tcPr/>
                </a:tc>
                <a:tc hMerge="1">
                  <a:txBody>
                    <a:bodyPr/>
                    <a:lstStyle/>
                    <a:p>
                      <a:endParaRPr lang="en-US"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429683">
                <a:tc>
                  <a:txBody>
                    <a:bodyPr/>
                    <a:lstStyle/>
                    <a:p>
                      <a:pPr algn="r"/>
                      <a:r>
                        <a:rPr lang="fr-CA" b="1" dirty="0" smtClean="0"/>
                        <a:t>1980 :</a:t>
                      </a:r>
                      <a:endParaRPr lang="fr-CA" b="1" dirty="0"/>
                    </a:p>
                  </a:txBody>
                  <a:tcPr/>
                </a:tc>
                <a:tc>
                  <a:txBody>
                    <a:bodyPr/>
                    <a:lstStyle/>
                    <a:p>
                      <a:r>
                        <a:rPr lang="fr-CA" dirty="0" smtClean="0"/>
                        <a:t>13,2 %</a:t>
                      </a:r>
                      <a:endParaRPr lang="fr-CA"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429683">
                <a:tc>
                  <a:txBody>
                    <a:bodyPr/>
                    <a:lstStyle/>
                    <a:p>
                      <a:pPr algn="r"/>
                      <a:r>
                        <a:rPr lang="fr-CA" b="1" dirty="0" smtClean="0"/>
                        <a:t>2016 :</a:t>
                      </a:r>
                      <a:endParaRPr lang="fr-CA" b="1" dirty="0"/>
                    </a:p>
                  </a:txBody>
                  <a:tcPr/>
                </a:tc>
                <a:tc>
                  <a:txBody>
                    <a:bodyPr/>
                    <a:lstStyle/>
                    <a:p>
                      <a:r>
                        <a:rPr lang="fr-CA" dirty="0" smtClean="0"/>
                        <a:t>1,5 %</a:t>
                      </a:r>
                      <a:endParaRPr lang="fr-CA"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bl>
          </a:graphicData>
        </a:graphic>
      </p:graphicFrame>
      <p:sp>
        <p:nvSpPr>
          <p:cNvPr id="16" name="Content Placeholder 2"/>
          <p:cNvSpPr txBox="1">
            <a:spLocks/>
          </p:cNvSpPr>
          <p:nvPr/>
        </p:nvSpPr>
        <p:spPr>
          <a:xfrm>
            <a:off x="379411" y="1157216"/>
            <a:ext cx="3990569" cy="87437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5425" lvl="1" indent="0" fontAlgn="auto">
              <a:spcAft>
                <a:spcPts val="0"/>
              </a:spcAft>
              <a:buFont typeface="Arial"/>
              <a:buNone/>
              <a:defRPr/>
            </a:pPr>
            <a:r>
              <a:rPr lang="fr-CA" sz="2000" dirty="0" smtClean="0">
                <a:latin typeface="Arial" charset="0"/>
              </a:rPr>
              <a:t>Les taux garantis ont changé</a:t>
            </a:r>
            <a:endParaRPr lang="fr-CA" sz="2000" dirty="0">
              <a:latin typeface="Arial" charset="0"/>
              <a:ea typeface="Arial" charset="0"/>
              <a:cs typeface="Arial" charset="0"/>
            </a:endParaRPr>
          </a:p>
        </p:txBody>
      </p:sp>
      <p:sp>
        <p:nvSpPr>
          <p:cNvPr id="19" name="TextBox 18"/>
          <p:cNvSpPr txBox="1"/>
          <p:nvPr/>
        </p:nvSpPr>
        <p:spPr>
          <a:xfrm>
            <a:off x="5516265" y="3821426"/>
            <a:ext cx="2735075" cy="309576"/>
          </a:xfrm>
          <a:prstGeom prst="rect">
            <a:avLst/>
          </a:prstGeom>
          <a:noFill/>
        </p:spPr>
        <p:txBody>
          <a:bodyPr wrap="square" lIns="0" tIns="0" rIns="0" bIns="0" rtlCol="0">
            <a:noAutofit/>
          </a:bodyPr>
          <a:lstStyle/>
          <a:p>
            <a:pPr algn="ctr">
              <a:spcBef>
                <a:spcPts val="1000"/>
              </a:spcBef>
            </a:pPr>
            <a:r>
              <a:rPr lang="fr-CA" sz="2800" b="1" dirty="0" smtClean="0">
                <a:solidFill>
                  <a:schemeClr val="bg1"/>
                </a:solidFill>
                <a:latin typeface="Arial"/>
              </a:rPr>
              <a:t>Aujourd’hui… 1,65 $ </a:t>
            </a:r>
            <a:endParaRPr lang="fr-CA" sz="2800" b="1" dirty="0">
              <a:solidFill>
                <a:schemeClr val="bg1"/>
              </a:solidFill>
              <a:latin typeface="Arial"/>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36745" y="4604048"/>
            <a:ext cx="1023937" cy="30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Box 4"/>
          <p:cNvSpPr txBox="1">
            <a:spLocks noChangeArrowheads="1"/>
          </p:cNvSpPr>
          <p:nvPr/>
        </p:nvSpPr>
        <p:spPr bwMode="auto">
          <a:xfrm>
            <a:off x="609600" y="5613322"/>
            <a:ext cx="8224838" cy="6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r>
              <a:rPr lang="fr-CA" sz="1000" dirty="0" smtClean="0">
                <a:latin typeface="Arial" charset="0"/>
              </a:rPr>
              <a:t>Source : Banque du Canada, données et statistiques. Taux des CPG pour 2016 publiés sur bmo.com et rbc.com en avril 2016.</a:t>
            </a:r>
            <a:endParaRPr lang="fr-CA" sz="1000" dirty="0">
              <a:latin typeface="Arial" charset="0"/>
              <a:cs typeface="Arial" charset="0"/>
            </a:endParaRPr>
          </a:p>
        </p:txBody>
      </p:sp>
    </p:spTree>
    <p:extLst>
      <p:ext uri="{BB962C8B-B14F-4D97-AF65-F5344CB8AC3E}">
        <p14:creationId xmlns:p14="http://schemas.microsoft.com/office/powerpoint/2010/main" val="751722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0" cy="5176838"/>
          </a:xfrm>
          <a:prstGeom prst="rect">
            <a:avLst/>
          </a:prstGeom>
        </p:spPr>
      </p:pic>
      <p:grpSp>
        <p:nvGrpSpPr>
          <p:cNvPr id="14" name="Group 8"/>
          <p:cNvGrpSpPr>
            <a:grpSpLocks/>
          </p:cNvGrpSpPr>
          <p:nvPr/>
        </p:nvGrpSpPr>
        <p:grpSpPr bwMode="auto">
          <a:xfrm>
            <a:off x="219965" y="799852"/>
            <a:ext cx="3835648" cy="3835648"/>
            <a:chOff x="-304800" y="288832"/>
            <a:chExt cx="4587968" cy="4587968"/>
          </a:xfrm>
        </p:grpSpPr>
        <p:sp>
          <p:nvSpPr>
            <p:cNvPr id="15" name="Oval 14"/>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6" name="Oval 15"/>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377443" y="1725136"/>
            <a:ext cx="3684189" cy="1981200"/>
          </a:xfrm>
        </p:spPr>
        <p:txBody>
          <a:bodyPr>
            <a:normAutofit/>
          </a:bodyPr>
          <a:lstStyle/>
          <a:p>
            <a:r>
              <a:rPr lang="fr-CA" sz="3000" dirty="0" smtClean="0">
                <a:solidFill>
                  <a:schemeClr val="bg1"/>
                </a:solidFill>
              </a:rPr>
              <a:t>Flux de </a:t>
            </a:r>
            <a:br>
              <a:rPr lang="fr-CA" sz="3000" dirty="0" smtClean="0">
                <a:solidFill>
                  <a:schemeClr val="bg1"/>
                </a:solidFill>
              </a:rPr>
            </a:br>
            <a:r>
              <a:rPr lang="fr-CA" sz="3000" dirty="0" smtClean="0">
                <a:solidFill>
                  <a:schemeClr val="bg1"/>
                </a:solidFill>
              </a:rPr>
              <a:t>revenu de retraite : </a:t>
            </a:r>
            <a:br>
              <a:rPr lang="fr-CA" sz="3000" dirty="0" smtClean="0">
                <a:solidFill>
                  <a:schemeClr val="bg1"/>
                </a:solidFill>
              </a:rPr>
            </a:br>
            <a:r>
              <a:rPr lang="fr-CA" sz="3000" dirty="0" smtClean="0">
                <a:solidFill>
                  <a:schemeClr val="bg1"/>
                </a:solidFill>
              </a:rPr>
              <a:t>les points essentiels</a:t>
            </a:r>
            <a:endParaRPr lang="fr-CA" sz="3000" dirty="0"/>
          </a:p>
        </p:txBody>
      </p:sp>
    </p:spTree>
    <p:extLst>
      <p:ext uri="{BB962C8B-B14F-4D97-AF65-F5344CB8AC3E}">
        <p14:creationId xmlns:p14="http://schemas.microsoft.com/office/powerpoint/2010/main" val="1361858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0" cy="5267958"/>
          </a:xfrm>
          <a:prstGeom prst="rect">
            <a:avLst/>
          </a:prstGeom>
        </p:spPr>
      </p:pic>
      <p:sp>
        <p:nvSpPr>
          <p:cNvPr id="12" name="Rectangle 11"/>
          <p:cNvSpPr/>
          <p:nvPr/>
        </p:nvSpPr>
        <p:spPr>
          <a:xfrm>
            <a:off x="0" y="5171826"/>
            <a:ext cx="9143999"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8"/>
          <p:cNvGrpSpPr>
            <a:grpSpLocks/>
          </p:cNvGrpSpPr>
          <p:nvPr/>
        </p:nvGrpSpPr>
        <p:grpSpPr bwMode="auto">
          <a:xfrm>
            <a:off x="219965" y="799852"/>
            <a:ext cx="3835648" cy="3835648"/>
            <a:chOff x="-304800" y="288832"/>
            <a:chExt cx="4587968" cy="4587968"/>
          </a:xfrm>
        </p:grpSpPr>
        <p:sp>
          <p:nvSpPr>
            <p:cNvPr id="13" name="Oval 12"/>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4" name="Oval 13"/>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685800" y="1727200"/>
            <a:ext cx="3124199" cy="1984248"/>
          </a:xfrm>
        </p:spPr>
        <p:txBody>
          <a:bodyPr/>
          <a:lstStyle/>
          <a:p>
            <a:r>
              <a:rPr lang="fr-CA" dirty="0" smtClean="0">
                <a:solidFill>
                  <a:schemeClr val="bg1"/>
                </a:solidFill>
              </a:rPr>
              <a:t>Revenu </a:t>
            </a:r>
            <a:br>
              <a:rPr lang="fr-CA" dirty="0" smtClean="0">
                <a:solidFill>
                  <a:schemeClr val="bg1"/>
                </a:solidFill>
              </a:rPr>
            </a:br>
            <a:r>
              <a:rPr lang="fr-CA" dirty="0" smtClean="0">
                <a:solidFill>
                  <a:schemeClr val="bg1"/>
                </a:solidFill>
              </a:rPr>
              <a:t>versé par le gouvernement</a:t>
            </a:r>
            <a:endParaRPr lang="fr-CA" dirty="0"/>
          </a:p>
        </p:txBody>
      </p:sp>
    </p:spTree>
    <p:extLst>
      <p:ext uri="{BB962C8B-B14F-4D97-AF65-F5344CB8AC3E}">
        <p14:creationId xmlns:p14="http://schemas.microsoft.com/office/powerpoint/2010/main" val="63920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244973" y="202027"/>
            <a:ext cx="9164841" cy="914400"/>
          </a:xfrm>
        </p:spPr>
        <p:txBody>
          <a:bodyPr>
            <a:normAutofit/>
          </a:bodyPr>
          <a:lstStyle/>
          <a:p>
            <a:pPr eaLnBrk="1" hangingPunct="1"/>
            <a:r>
              <a:rPr lang="fr-CA" sz="2300" dirty="0" smtClean="0">
                <a:latin typeface="Arial" charset="0"/>
              </a:rPr>
              <a:t>Prestations maximums des régimes de retraite gouvernementaux</a:t>
            </a:r>
            <a:endParaRPr lang="fr-CA" sz="23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15</a:t>
            </a:fld>
            <a:endParaRPr lang="fr-CA" sz="1000" dirty="0">
              <a:latin typeface="Arial" charset="0"/>
              <a:cs typeface="Arial" charset="0"/>
            </a:endParaRPr>
          </a:p>
        </p:txBody>
      </p:sp>
      <p:sp>
        <p:nvSpPr>
          <p:cNvPr id="21507" name="Text Box 4"/>
          <p:cNvSpPr txBox="1">
            <a:spLocks noChangeArrowheads="1"/>
          </p:cNvSpPr>
          <p:nvPr/>
        </p:nvSpPr>
        <p:spPr bwMode="auto">
          <a:xfrm>
            <a:off x="468267" y="5772884"/>
            <a:ext cx="8224838" cy="2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(retraitequebec.gouv.qc.ca)</a:t>
            </a:r>
            <a:endParaRPr lang="fr-CA" sz="1000" dirty="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8999480"/>
              </p:ext>
            </p:extLst>
          </p:nvPr>
        </p:nvGraphicFramePr>
        <p:xfrm>
          <a:off x="1396538" y="1848491"/>
          <a:ext cx="6134561" cy="1775000"/>
        </p:xfrm>
        <a:graphic>
          <a:graphicData uri="http://schemas.openxmlformats.org/drawingml/2006/table">
            <a:tbl>
              <a:tblPr firstRow="1" bandRow="1">
                <a:tableStyleId>{5C22544A-7EE6-4342-B048-85BDC9FD1C3A}</a:tableStyleId>
              </a:tblPr>
              <a:tblGrid>
                <a:gridCol w="4838311">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129625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369870">
                <a:tc gridSpan="2">
                  <a:txBody>
                    <a:bodyPr/>
                    <a:lstStyle/>
                    <a:p>
                      <a:pPr algn="ctr"/>
                      <a:r>
                        <a:rPr lang="fr-CA" dirty="0" smtClean="0">
                          <a:latin typeface="Arial" charset="0"/>
                        </a:rPr>
                        <a:t>Revenu mensuel maximum (approximatif)</a:t>
                      </a:r>
                      <a:endParaRPr lang="fr-CA" dirty="0">
                        <a:latin typeface="Arial" charset="0"/>
                        <a:ea typeface="Arial" charset="0"/>
                        <a:cs typeface="Arial" charset="0"/>
                      </a:endParaRPr>
                    </a:p>
                  </a:txBody>
                  <a:tcPr/>
                </a:tc>
                <a:tc hMerge="1">
                  <a:txBody>
                    <a:bodyPr/>
                    <a:lstStyle/>
                    <a:p>
                      <a:endParaRPr lang="en-US"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94210">
                <a:tc>
                  <a:txBody>
                    <a:bodyPr/>
                    <a:lstStyle/>
                    <a:p>
                      <a:r>
                        <a:rPr lang="fr-CA" dirty="0" smtClean="0">
                          <a:latin typeface="Arial" charset="0"/>
                        </a:rPr>
                        <a:t>Rente de retraite du RRQ (à 65 ans)</a:t>
                      </a:r>
                      <a:endParaRPr lang="fr-CA" dirty="0">
                        <a:latin typeface="Arial" charset="0"/>
                      </a:endParaRPr>
                    </a:p>
                  </a:txBody>
                  <a:tcPr/>
                </a:tc>
                <a:tc>
                  <a:txBody>
                    <a:bodyPr/>
                    <a:lstStyle/>
                    <a:p>
                      <a:pPr algn="r"/>
                      <a:r>
                        <a:rPr lang="fr-CA" dirty="0" smtClean="0">
                          <a:latin typeface="Arial" charset="0"/>
                        </a:rPr>
                        <a:t>1 092,50 $</a:t>
                      </a:r>
                      <a:endParaRPr lang="fr-CA" dirty="0">
                        <a:latin typeface="Arial" charset="0"/>
                        <a:ea typeface="Arial" charset="0"/>
                        <a:cs typeface="Arial" charset="0"/>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370840">
                <a:tc>
                  <a:txBody>
                    <a:bodyPr/>
                    <a:lstStyle/>
                    <a:p>
                      <a:r>
                        <a:rPr lang="fr-CA" dirty="0" smtClean="0">
                          <a:latin typeface="Arial" charset="0"/>
                        </a:rPr>
                        <a:t>Sécurité de la vieillesse</a:t>
                      </a:r>
                      <a:endParaRPr lang="fr-CA" dirty="0">
                        <a:latin typeface="Arial" charset="0"/>
                        <a:ea typeface="Arial" charset="0"/>
                        <a:cs typeface="Arial" charset="0"/>
                      </a:endParaRPr>
                    </a:p>
                  </a:txBody>
                  <a:tcPr/>
                </a:tc>
                <a:tc>
                  <a:txBody>
                    <a:bodyPr/>
                    <a:lstStyle/>
                    <a:p>
                      <a:pPr algn="r"/>
                      <a:r>
                        <a:rPr lang="fr-CA" dirty="0" smtClean="0">
                          <a:latin typeface="Arial" charset="0"/>
                        </a:rPr>
                        <a:t>573,37 $</a:t>
                      </a:r>
                      <a:endParaRPr lang="fr-CA" dirty="0">
                        <a:latin typeface="Arial" charset="0"/>
                        <a:ea typeface="Arial" charset="0"/>
                        <a:cs typeface="Arial" charset="0"/>
                      </a:endParaRPr>
                    </a:p>
                  </a:txBody>
                  <a:tcPr/>
                </a:tc>
              </a:tr>
              <a:tr h="370840">
                <a:tc>
                  <a:txBody>
                    <a:bodyPr/>
                    <a:lstStyle/>
                    <a:p>
                      <a:pPr algn="ctr"/>
                      <a:r>
                        <a:rPr lang="fr-CA" b="1" dirty="0" smtClean="0">
                          <a:latin typeface="Arial" charset="0"/>
                        </a:rPr>
                        <a:t>Total des prestations </a:t>
                      </a:r>
                      <a:br>
                        <a:rPr lang="fr-CA" b="1" dirty="0" smtClean="0">
                          <a:latin typeface="Arial" charset="0"/>
                        </a:rPr>
                      </a:br>
                      <a:r>
                        <a:rPr lang="fr-CA" b="1" dirty="0" smtClean="0">
                          <a:latin typeface="Arial" charset="0"/>
                        </a:rPr>
                        <a:t>mensuelles maximums</a:t>
                      </a:r>
                      <a:endParaRPr lang="fr-CA" b="1" dirty="0">
                        <a:latin typeface="Arial" charset="0"/>
                      </a:endParaRPr>
                    </a:p>
                  </a:txBody>
                  <a:tcPr/>
                </a:tc>
                <a:tc>
                  <a:txBody>
                    <a:bodyPr/>
                    <a:lstStyle/>
                    <a:p>
                      <a:pPr algn="r"/>
                      <a:r>
                        <a:rPr lang="fr-CA" b="1" dirty="0" smtClean="0">
                          <a:solidFill>
                            <a:schemeClr val="tx1"/>
                          </a:solidFill>
                          <a:latin typeface="Arial" charset="0"/>
                        </a:rPr>
                        <a:t>1 665,87 $</a:t>
                      </a:r>
                      <a:endParaRPr lang="fr-CA" b="1" dirty="0">
                        <a:solidFill>
                          <a:schemeClr val="tx1"/>
                        </a:solidFill>
                        <a:latin typeface="Arial" charset="0"/>
                        <a:ea typeface="Arial" charset="0"/>
                        <a:cs typeface="Arial" charset="0"/>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bl>
          </a:graphicData>
        </a:graphic>
      </p:graphicFrame>
    </p:spTree>
    <p:extLst>
      <p:ext uri="{BB962C8B-B14F-4D97-AF65-F5344CB8AC3E}">
        <p14:creationId xmlns:p14="http://schemas.microsoft.com/office/powerpoint/2010/main" val="1369161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Régime de rentes du Québec (RRQ)</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16</a:t>
            </a:fld>
            <a:endParaRPr lang="fr-CA" sz="1000" dirty="0">
              <a:latin typeface="Arial" charset="0"/>
              <a:cs typeface="Arial" charset="0"/>
            </a:endParaRPr>
          </a:p>
        </p:txBody>
      </p:sp>
      <p:sp>
        <p:nvSpPr>
          <p:cNvPr id="3" name="Content Placeholder 2"/>
          <p:cNvSpPr>
            <a:spLocks noGrp="1"/>
          </p:cNvSpPr>
          <p:nvPr>
            <p:ph idx="12"/>
          </p:nvPr>
        </p:nvSpPr>
        <p:spPr>
          <a:xfrm>
            <a:off x="457200" y="1142999"/>
            <a:ext cx="6397131" cy="3377629"/>
          </a:xfrm>
        </p:spPr>
        <p:txBody>
          <a:bodyPr rtlCol="0">
            <a:noAutofit/>
          </a:bodyPr>
          <a:lstStyle/>
          <a:p>
            <a:pPr eaLnBrk="1" fontAlgn="auto" hangingPunct="1">
              <a:buFont typeface="Arial"/>
              <a:buNone/>
              <a:defRPr/>
            </a:pPr>
            <a:r>
              <a:rPr lang="fr-CA" sz="2000" dirty="0" smtClean="0">
                <a:solidFill>
                  <a:schemeClr val="accent1"/>
                </a:solidFill>
                <a:latin typeface="Arial" charset="0"/>
              </a:rPr>
              <a:t>Aperçu</a:t>
            </a:r>
          </a:p>
          <a:p>
            <a:pPr lvl="1">
              <a:spcBef>
                <a:spcPts val="1100"/>
              </a:spcBef>
              <a:defRPr/>
            </a:pPr>
            <a:r>
              <a:rPr lang="fr-CA" sz="1800" dirty="0" smtClean="0">
                <a:solidFill>
                  <a:srgbClr val="000000"/>
                </a:solidFill>
                <a:latin typeface="Arial" charset="0"/>
              </a:rPr>
              <a:t>Les personnes (employés ou travailleurs autonomes) qui travaillent actuellement au Québec ou qui y ont travaillé dans le passé sont admissibles</a:t>
            </a:r>
            <a:endParaRPr lang="fr-CA" sz="1800" dirty="0" smtClean="0">
              <a:solidFill>
                <a:srgbClr val="000000"/>
              </a:solidFill>
              <a:latin typeface="Arial" charset="0"/>
              <a:ea typeface="Arial" charset="0"/>
              <a:cs typeface="Arial" charset="0"/>
            </a:endParaRPr>
          </a:p>
          <a:p>
            <a:pPr lvl="1" eaLnBrk="1" fontAlgn="auto" hangingPunct="1">
              <a:spcBef>
                <a:spcPts val="1100"/>
              </a:spcBef>
              <a:spcAft>
                <a:spcPts val="0"/>
              </a:spcAft>
              <a:defRPr/>
            </a:pPr>
            <a:r>
              <a:rPr lang="fr-CA" sz="1800" dirty="0" smtClean="0">
                <a:latin typeface="Arial" charset="0"/>
              </a:rPr>
              <a:t>Financé par des cotisations d’emploi</a:t>
            </a:r>
          </a:p>
          <a:p>
            <a:pPr lvl="1" eaLnBrk="1" fontAlgn="auto" hangingPunct="1">
              <a:spcBef>
                <a:spcPts val="1100"/>
              </a:spcBef>
              <a:spcAft>
                <a:spcPts val="0"/>
              </a:spcAft>
              <a:defRPr/>
            </a:pPr>
            <a:r>
              <a:rPr lang="fr-CA" sz="1800" dirty="0" smtClean="0">
                <a:latin typeface="Arial" charset="0"/>
              </a:rPr>
              <a:t>On peut recevoir une rente de retraite à partir de l’âge de 60 ans</a:t>
            </a:r>
          </a:p>
          <a:p>
            <a:pPr lvl="1" fontAlgn="auto">
              <a:spcBef>
                <a:spcPts val="1100"/>
              </a:spcBef>
              <a:spcAft>
                <a:spcPts val="0"/>
              </a:spcAft>
              <a:defRPr/>
            </a:pPr>
            <a:r>
              <a:rPr lang="fr-CA" sz="1800" dirty="0" smtClean="0">
                <a:latin typeface="Arial" charset="0"/>
              </a:rPr>
              <a:t>Les prestations sont indexées à l’inflation</a:t>
            </a:r>
            <a:endParaRPr lang="fr-CA" sz="1800" dirty="0">
              <a:latin typeface="Arial" charset="0"/>
            </a:endParaRPr>
          </a:p>
        </p:txBody>
      </p:sp>
      <p:pic>
        <p:nvPicPr>
          <p:cNvPr id="9"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21500" y="952500"/>
            <a:ext cx="1843294" cy="19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928763" y="1518028"/>
            <a:ext cx="1828252" cy="1031051"/>
          </a:xfrm>
          <a:prstGeom prst="rect">
            <a:avLst/>
          </a:prstGeom>
        </p:spPr>
        <p:txBody>
          <a:bodyPr wrap="square">
            <a:spAutoFit/>
          </a:bodyPr>
          <a:lstStyle/>
          <a:p>
            <a:pPr lvl="0" algn="ctr">
              <a:spcAft>
                <a:spcPts val="600"/>
              </a:spcAft>
            </a:pPr>
            <a:r>
              <a:rPr lang="fr-CA" sz="2400" b="1" dirty="0" smtClean="0">
                <a:solidFill>
                  <a:prstClr val="white"/>
                </a:solidFill>
                <a:latin typeface="Arial" panose="020B0604020202020204" pitchFamily="34" charset="0"/>
              </a:rPr>
              <a:t>1</a:t>
            </a:r>
            <a:r>
              <a:rPr lang="fr-CA" sz="2400" b="1" dirty="0" smtClean="0">
                <a:solidFill>
                  <a:schemeClr val="bg1"/>
                </a:solidFill>
                <a:latin typeface="Arial" panose="020B0604020202020204" pitchFamily="34" charset="0"/>
              </a:rPr>
              <a:t> </a:t>
            </a:r>
            <a:r>
              <a:rPr lang="fr-CA" sz="2400" b="1" dirty="0" smtClean="0">
                <a:solidFill>
                  <a:prstClr val="white"/>
                </a:solidFill>
                <a:latin typeface="Arial" panose="020B0604020202020204" pitchFamily="34" charset="0"/>
              </a:rPr>
              <a:t>092,50 $</a:t>
            </a:r>
            <a:r>
              <a:rPr lang="fr-CA" sz="2800" b="1" dirty="0" smtClean="0">
                <a:solidFill>
                  <a:prstClr val="white"/>
                </a:solidFill>
                <a:latin typeface="Arial" panose="020B0604020202020204" pitchFamily="34" charset="0"/>
              </a:rPr>
              <a:t>/</a:t>
            </a:r>
            <a:endParaRPr lang="fr-CA" sz="1200" b="1" dirty="0" smtClean="0">
              <a:solidFill>
                <a:prstClr val="white"/>
              </a:solidFill>
              <a:latin typeface="Arial" panose="020B0604020202020204" pitchFamily="34" charset="0"/>
            </a:endParaRPr>
          </a:p>
          <a:p>
            <a:pPr lvl="0" algn="ctr">
              <a:spcAft>
                <a:spcPts val="600"/>
              </a:spcAft>
            </a:pPr>
            <a:r>
              <a:rPr lang="fr-CA" sz="1400" b="1" dirty="0" smtClean="0">
                <a:solidFill>
                  <a:prstClr val="white"/>
                </a:solidFill>
                <a:latin typeface="Arial" panose="020B0604020202020204" pitchFamily="34" charset="0"/>
              </a:rPr>
              <a:t>mois au </a:t>
            </a:r>
            <a:br>
              <a:rPr lang="fr-CA" sz="1400" b="1" dirty="0" smtClean="0">
                <a:solidFill>
                  <a:prstClr val="white"/>
                </a:solidFill>
                <a:latin typeface="Arial" panose="020B0604020202020204" pitchFamily="34" charset="0"/>
              </a:rPr>
            </a:br>
            <a:r>
              <a:rPr lang="fr-CA" sz="1400" b="1" dirty="0" smtClean="0">
                <a:solidFill>
                  <a:prstClr val="white"/>
                </a:solidFill>
                <a:latin typeface="Arial" panose="020B0604020202020204" pitchFamily="34" charset="0"/>
              </a:rPr>
              <a:t>maximum</a:t>
            </a:r>
          </a:p>
        </p:txBody>
      </p:sp>
      <p:pic>
        <p:nvPicPr>
          <p:cNvPr id="4" name="Picture 3"/>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984760" y="3848254"/>
            <a:ext cx="2697823" cy="1798019"/>
          </a:xfrm>
          <a:prstGeom prst="rect">
            <a:avLst/>
          </a:prstGeom>
        </p:spPr>
      </p:pic>
      <p:sp>
        <p:nvSpPr>
          <p:cNvPr id="10" name="Text Box 4"/>
          <p:cNvSpPr txBox="1">
            <a:spLocks noChangeArrowheads="1"/>
          </p:cNvSpPr>
          <p:nvPr/>
        </p:nvSpPr>
        <p:spPr bwMode="auto">
          <a:xfrm>
            <a:off x="473029" y="5878287"/>
            <a:ext cx="8224838" cy="2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(retraitequebec.gouv.qc.ca)</a:t>
            </a:r>
            <a:endParaRPr lang="fr-CA" sz="1000" dirty="0">
              <a:latin typeface="Arial" charset="0"/>
              <a:cs typeface="Arial" charset="0"/>
            </a:endParaRPr>
          </a:p>
        </p:txBody>
      </p:sp>
    </p:spTree>
    <p:extLst>
      <p:ext uri="{BB962C8B-B14F-4D97-AF65-F5344CB8AC3E}">
        <p14:creationId xmlns:p14="http://schemas.microsoft.com/office/powerpoint/2010/main" val="14979752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fr-CA" sz="2400" dirty="0" smtClean="0">
                <a:latin typeface="Arial" charset="0"/>
              </a:rPr>
              <a:t>Régime de rentes du Québec (RRQ)</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17</a:t>
            </a:fld>
            <a:endParaRPr lang="fr-CA" sz="1000" dirty="0">
              <a:latin typeface="Arial" charset="0"/>
              <a:cs typeface="Arial" charset="0"/>
            </a:endParaRPr>
          </a:p>
        </p:txBody>
      </p:sp>
      <p:sp>
        <p:nvSpPr>
          <p:cNvPr id="3" name="Content Placeholder 2"/>
          <p:cNvSpPr>
            <a:spLocks noGrp="1"/>
          </p:cNvSpPr>
          <p:nvPr>
            <p:ph idx="12"/>
          </p:nvPr>
        </p:nvSpPr>
        <p:spPr>
          <a:xfrm>
            <a:off x="457200" y="1142999"/>
            <a:ext cx="8229600" cy="3377629"/>
          </a:xfrm>
        </p:spPr>
        <p:txBody>
          <a:bodyPr rtlCol="0">
            <a:noAutofit/>
          </a:bodyPr>
          <a:lstStyle/>
          <a:p>
            <a:pPr eaLnBrk="1" fontAlgn="auto" hangingPunct="1">
              <a:buFont typeface="Arial"/>
              <a:buNone/>
              <a:defRPr/>
            </a:pPr>
            <a:r>
              <a:rPr lang="fr-CA" sz="2000" dirty="0" smtClean="0">
                <a:solidFill>
                  <a:schemeClr val="accent1"/>
                </a:solidFill>
                <a:latin typeface="Arial" charset="0"/>
              </a:rPr>
              <a:t>Autres caractéristiques importantes</a:t>
            </a:r>
          </a:p>
          <a:p>
            <a:pPr lvl="1" fontAlgn="auto">
              <a:lnSpc>
                <a:spcPct val="100000"/>
              </a:lnSpc>
              <a:spcAft>
                <a:spcPts val="0"/>
              </a:spcAft>
              <a:defRPr/>
            </a:pPr>
            <a:r>
              <a:rPr lang="fr-CA" sz="1800" dirty="0" smtClean="0"/>
              <a:t>Prestations imposables</a:t>
            </a:r>
          </a:p>
          <a:p>
            <a:pPr lvl="1" eaLnBrk="1" fontAlgn="auto" hangingPunct="1">
              <a:lnSpc>
                <a:spcPct val="100000"/>
              </a:lnSpc>
              <a:spcAft>
                <a:spcPts val="0"/>
              </a:spcAft>
              <a:defRPr/>
            </a:pPr>
            <a:r>
              <a:rPr lang="fr-CA" sz="1800" dirty="0" smtClean="0"/>
              <a:t>Vous devez en faire la demande</a:t>
            </a:r>
          </a:p>
          <a:p>
            <a:pPr lvl="1" eaLnBrk="1" fontAlgn="auto" hangingPunct="1">
              <a:lnSpc>
                <a:spcPct val="100000"/>
              </a:lnSpc>
              <a:spcAft>
                <a:spcPts val="0"/>
              </a:spcAft>
              <a:defRPr/>
            </a:pPr>
            <a:r>
              <a:rPr lang="fr-CA" sz="1800" dirty="0" smtClean="0"/>
              <a:t>« Division de la rente »</a:t>
            </a:r>
          </a:p>
          <a:p>
            <a:pPr lvl="1">
              <a:lnSpc>
                <a:spcPct val="100000"/>
              </a:lnSpc>
              <a:defRPr/>
            </a:pPr>
            <a:r>
              <a:rPr lang="fr-CA" sz="1800" dirty="0" smtClean="0"/>
              <a:t>Payable à l’extérieur du Québec et du Canada</a:t>
            </a:r>
          </a:p>
          <a:p>
            <a:pPr lvl="1" eaLnBrk="1" fontAlgn="auto" hangingPunct="1">
              <a:lnSpc>
                <a:spcPct val="100000"/>
              </a:lnSpc>
              <a:spcAft>
                <a:spcPts val="0"/>
              </a:spcAft>
              <a:defRPr/>
            </a:pPr>
            <a:r>
              <a:rPr lang="fr-CA" sz="1800" dirty="0" smtClean="0"/>
              <a:t>Ententes de sécurité sociale </a:t>
            </a:r>
          </a:p>
          <a:p>
            <a:pPr lvl="1" eaLnBrk="1" fontAlgn="auto" hangingPunct="1">
              <a:lnSpc>
                <a:spcPct val="100000"/>
              </a:lnSpc>
              <a:spcAft>
                <a:spcPts val="0"/>
              </a:spcAft>
              <a:defRPr/>
            </a:pPr>
            <a:r>
              <a:rPr lang="fr-CA" sz="1800" dirty="0" smtClean="0">
                <a:latin typeface="Arial" charset="0"/>
              </a:rPr>
              <a:t>Possibilité de travailler pendant qu’on reçoit les prestations </a:t>
            </a:r>
            <a:br>
              <a:rPr lang="fr-CA" sz="1800" dirty="0" smtClean="0">
                <a:latin typeface="Arial" charset="0"/>
              </a:rPr>
            </a:br>
            <a:r>
              <a:rPr lang="fr-CA" sz="1800" dirty="0" smtClean="0">
                <a:latin typeface="Arial" charset="0"/>
              </a:rPr>
              <a:t>(supplément à la rente de retraite)</a:t>
            </a:r>
            <a:endParaRPr lang="fr-CA" sz="1800" dirty="0" smtClean="0">
              <a:latin typeface="Arial" charset="0"/>
              <a:ea typeface="Arial" charset="0"/>
              <a:cs typeface="Arial" charset="0"/>
            </a:endParaRPr>
          </a:p>
          <a:p>
            <a:pPr lvl="1" eaLnBrk="1" fontAlgn="auto" hangingPunct="1">
              <a:lnSpc>
                <a:spcPct val="100000"/>
              </a:lnSpc>
              <a:spcAft>
                <a:spcPts val="0"/>
              </a:spcAft>
              <a:defRPr/>
            </a:pPr>
            <a:r>
              <a:rPr lang="fr-CA" sz="1800" dirty="0" smtClean="0">
                <a:latin typeface="Arial" charset="0"/>
              </a:rPr>
              <a:t>Changements récents au régime</a:t>
            </a:r>
            <a:endParaRPr lang="fr-CA" sz="1800" dirty="0">
              <a:latin typeface="Arial" charset="0"/>
            </a:endParaRPr>
          </a:p>
        </p:txBody>
      </p:sp>
      <p:grpSp>
        <p:nvGrpSpPr>
          <p:cNvPr id="7" name="Group 6"/>
          <p:cNvGrpSpPr/>
          <p:nvPr/>
        </p:nvGrpSpPr>
        <p:grpSpPr>
          <a:xfrm>
            <a:off x="6916534" y="954280"/>
            <a:ext cx="1843294" cy="1900498"/>
            <a:chOff x="6921500" y="952500"/>
            <a:chExt cx="1843294" cy="1900498"/>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921500" y="952500"/>
              <a:ext cx="1843294" cy="19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6921500" y="1379527"/>
              <a:ext cx="1843294" cy="984885"/>
            </a:xfrm>
            <a:prstGeom prst="rect">
              <a:avLst/>
            </a:prstGeom>
          </p:spPr>
          <p:txBody>
            <a:bodyPr wrap="square">
              <a:spAutoFit/>
            </a:bodyPr>
            <a:lstStyle/>
            <a:p>
              <a:pPr algn="ctr">
                <a:spcAft>
                  <a:spcPts val="600"/>
                </a:spcAft>
              </a:pPr>
              <a:r>
                <a:rPr lang="fr-CA" sz="1200" b="1" dirty="0" smtClean="0">
                  <a:solidFill>
                    <a:schemeClr val="bg1"/>
                  </a:solidFill>
                  <a:latin typeface="Arial" panose="020B0604020202020204" pitchFamily="34" charset="0"/>
                </a:rPr>
                <a:t>Supplément </a:t>
              </a:r>
              <a:br>
                <a:rPr lang="fr-CA" sz="1200" b="1" dirty="0" smtClean="0">
                  <a:solidFill>
                    <a:schemeClr val="bg1"/>
                  </a:solidFill>
                  <a:latin typeface="Arial" panose="020B0604020202020204" pitchFamily="34" charset="0"/>
                </a:rPr>
              </a:br>
              <a:r>
                <a:rPr lang="fr-CA" sz="1200" b="1" dirty="0" smtClean="0">
                  <a:solidFill>
                    <a:schemeClr val="bg1"/>
                  </a:solidFill>
                  <a:latin typeface="Arial" panose="020B0604020202020204" pitchFamily="34" charset="0"/>
                </a:rPr>
                <a:t>à la rente de retraite</a:t>
              </a:r>
              <a:r>
                <a:rPr lang="fr-CA" dirty="0" smtClean="0"/>
                <a:t> </a:t>
              </a:r>
              <a:r>
                <a:rPr lang="fr-CA" sz="2800" b="1" dirty="0" smtClean="0">
                  <a:solidFill>
                    <a:schemeClr val="bg1"/>
                  </a:solidFill>
                  <a:latin typeface="Arial" panose="020B0604020202020204" pitchFamily="34" charset="0"/>
                </a:rPr>
                <a:t>0,5 %</a:t>
              </a:r>
              <a:r>
                <a:rPr lang="fr-CA" sz="1200" b="1" dirty="0" smtClean="0">
                  <a:solidFill>
                    <a:schemeClr val="bg1"/>
                  </a:solidFill>
                  <a:latin typeface="Arial" panose="020B0604020202020204" pitchFamily="34" charset="0"/>
                </a:rPr>
                <a:t>/année* </a:t>
              </a:r>
              <a:endParaRPr lang="fr-CA" sz="1200" b="1" dirty="0">
                <a:solidFill>
                  <a:schemeClr val="bg1"/>
                </a:solidFill>
                <a:latin typeface="Arial" panose="020B0604020202020204" pitchFamily="34" charset="0"/>
                <a:cs typeface="Arial" panose="020B0604020202020204" pitchFamily="34" charset="0"/>
              </a:endParaRPr>
            </a:p>
          </p:txBody>
        </p:sp>
      </p:grpSp>
      <p:sp>
        <p:nvSpPr>
          <p:cNvPr id="2" name="TextBox 1"/>
          <p:cNvSpPr txBox="1"/>
          <p:nvPr/>
        </p:nvSpPr>
        <p:spPr>
          <a:xfrm>
            <a:off x="376044" y="5420802"/>
            <a:ext cx="8139306" cy="46166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CA" sz="1200" i="1" dirty="0" smtClean="0">
                <a:solidFill>
                  <a:schemeClr val="tx1"/>
                </a:solidFill>
                <a:latin typeface="+mn-lt"/>
              </a:rPr>
              <a:t>* Remarque : ce pourcentage est appliqué au revenu pour lequel on a cotisé au RRQ l’année précédente, </a:t>
            </a:r>
            <a:br>
              <a:rPr lang="fr-CA" sz="1200" i="1" dirty="0" smtClean="0">
                <a:solidFill>
                  <a:schemeClr val="tx1"/>
                </a:solidFill>
                <a:latin typeface="+mn-lt"/>
              </a:rPr>
            </a:br>
            <a:r>
              <a:rPr lang="fr-CA" sz="1200" i="1" dirty="0" smtClean="0">
                <a:solidFill>
                  <a:schemeClr val="tx1"/>
                </a:solidFill>
                <a:latin typeface="+mn-lt"/>
              </a:rPr>
              <a:t>pendant qu’on recevait des prestations.</a:t>
            </a:r>
            <a:endParaRPr lang="fr-CA" sz="1200" i="1" dirty="0">
              <a:solidFill>
                <a:schemeClr val="tx1"/>
              </a:solidFill>
              <a:latin typeface="+mn-lt"/>
            </a:endParaRPr>
          </a:p>
        </p:txBody>
      </p:sp>
      <p:sp>
        <p:nvSpPr>
          <p:cNvPr id="11" name="Text Box 4"/>
          <p:cNvSpPr txBox="1">
            <a:spLocks noChangeArrowheads="1"/>
          </p:cNvSpPr>
          <p:nvPr/>
        </p:nvSpPr>
        <p:spPr bwMode="auto">
          <a:xfrm>
            <a:off x="498476" y="5878613"/>
            <a:ext cx="8224838" cy="2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(retraitequebec.gouv.qc.ca)</a:t>
            </a:r>
            <a:endParaRPr lang="fr-CA" sz="1000" dirty="0">
              <a:latin typeface="Arial" charset="0"/>
              <a:cs typeface="Arial" charset="0"/>
            </a:endParaRPr>
          </a:p>
        </p:txBody>
      </p:sp>
    </p:spTree>
    <p:extLst>
      <p:ext uri="{BB962C8B-B14F-4D97-AF65-F5344CB8AC3E}">
        <p14:creationId xmlns:p14="http://schemas.microsoft.com/office/powerpoint/2010/main" val="646174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Rente de retraite du RRQ</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18</a:t>
            </a:fld>
            <a:endParaRPr lang="fr-CA" sz="1000" dirty="0">
              <a:latin typeface="Arial" charset="0"/>
              <a:cs typeface="Arial" charset="0"/>
            </a:endParaRPr>
          </a:p>
        </p:txBody>
      </p:sp>
      <p:sp>
        <p:nvSpPr>
          <p:cNvPr id="9" name="Content Placeholder 2"/>
          <p:cNvSpPr txBox="1">
            <a:spLocks/>
          </p:cNvSpPr>
          <p:nvPr/>
        </p:nvSpPr>
        <p:spPr>
          <a:xfrm>
            <a:off x="457200" y="1143001"/>
            <a:ext cx="8224838" cy="25653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buNone/>
              <a:defRPr/>
            </a:pPr>
            <a:r>
              <a:rPr lang="fr-CA" sz="2000" dirty="0" smtClean="0">
                <a:solidFill>
                  <a:schemeClr val="accent1"/>
                </a:solidFill>
                <a:latin typeface="Arial" charset="0"/>
              </a:rPr>
              <a:t>Comment votre prestation est calculée</a:t>
            </a:r>
          </a:p>
          <a:p>
            <a:pPr lvl="1" indent="-372600" fontAlgn="auto">
              <a:lnSpc>
                <a:spcPct val="100000"/>
              </a:lnSpc>
              <a:spcBef>
                <a:spcPts val="600"/>
              </a:spcBef>
              <a:spcAft>
                <a:spcPts val="0"/>
              </a:spcAft>
              <a:defRPr/>
            </a:pPr>
            <a:r>
              <a:rPr lang="fr-CA" sz="1800" dirty="0" smtClean="0">
                <a:latin typeface="Arial" charset="0"/>
              </a:rPr>
              <a:t>La prestation maximum est de </a:t>
            </a:r>
            <a:r>
              <a:rPr lang="fr-CA" sz="1800" dirty="0" smtClean="0">
                <a:solidFill>
                  <a:srgbClr val="000000"/>
                </a:solidFill>
                <a:latin typeface="Arial" charset="0"/>
              </a:rPr>
              <a:t>1 092,50/mois</a:t>
            </a:r>
          </a:p>
          <a:p>
            <a:pPr lvl="2" indent="-372600" fontAlgn="auto">
              <a:lnSpc>
                <a:spcPct val="100000"/>
              </a:lnSpc>
              <a:spcBef>
                <a:spcPts val="600"/>
              </a:spcBef>
              <a:spcAft>
                <a:spcPts val="0"/>
              </a:spcAft>
              <a:defRPr/>
            </a:pPr>
            <a:r>
              <a:rPr lang="fr-CA" sz="1400" dirty="0" smtClean="0">
                <a:solidFill>
                  <a:srgbClr val="000000"/>
                </a:solidFill>
                <a:latin typeface="Arial" charset="0"/>
              </a:rPr>
              <a:t>Le calcul tient compte du fait que l’intéressé fait sa demande avant </a:t>
            </a:r>
            <a:br>
              <a:rPr lang="fr-CA" sz="1400" dirty="0" smtClean="0">
                <a:solidFill>
                  <a:srgbClr val="000000"/>
                </a:solidFill>
                <a:latin typeface="Arial" charset="0"/>
              </a:rPr>
            </a:br>
            <a:r>
              <a:rPr lang="fr-CA" sz="1400" dirty="0" smtClean="0">
                <a:solidFill>
                  <a:srgbClr val="000000"/>
                </a:solidFill>
                <a:latin typeface="Arial" charset="0"/>
              </a:rPr>
              <a:t>ou après l’âge de 65 ans</a:t>
            </a:r>
            <a:endParaRPr lang="fr-CA" sz="1400" dirty="0" smtClean="0">
              <a:solidFill>
                <a:srgbClr val="000000"/>
              </a:solidFill>
              <a:latin typeface="Arial" charset="0"/>
              <a:ea typeface="Arial" charset="0"/>
              <a:cs typeface="Arial" charset="0"/>
            </a:endParaRPr>
          </a:p>
          <a:p>
            <a:pPr lvl="1" indent="-372600" fontAlgn="auto">
              <a:lnSpc>
                <a:spcPct val="100000"/>
              </a:lnSpc>
              <a:spcBef>
                <a:spcPts val="600"/>
              </a:spcBef>
              <a:spcAft>
                <a:spcPts val="0"/>
              </a:spcAft>
              <a:defRPr/>
            </a:pPr>
            <a:r>
              <a:rPr lang="fr-CA" sz="1800" dirty="0" smtClean="0">
                <a:latin typeface="Arial" charset="0"/>
              </a:rPr>
              <a:t>Le montant des prestations dépend des cotisations (montant et durée) </a:t>
            </a:r>
            <a:br>
              <a:rPr lang="fr-CA" sz="1800" dirty="0" smtClean="0">
                <a:latin typeface="Arial" charset="0"/>
              </a:rPr>
            </a:br>
            <a:r>
              <a:rPr lang="fr-CA" sz="1800" dirty="0" smtClean="0">
                <a:latin typeface="Arial" charset="0"/>
              </a:rPr>
              <a:t>et de l’âge</a:t>
            </a:r>
          </a:p>
          <a:p>
            <a:pPr lvl="1" indent="-372600" fontAlgn="auto">
              <a:lnSpc>
                <a:spcPct val="100000"/>
              </a:lnSpc>
              <a:spcBef>
                <a:spcPts val="600"/>
              </a:spcBef>
              <a:spcAft>
                <a:spcPts val="0"/>
              </a:spcAft>
              <a:defRPr/>
            </a:pPr>
            <a:r>
              <a:rPr lang="fr-CA" sz="1800" dirty="0" smtClean="0">
                <a:latin typeface="Arial" charset="0"/>
              </a:rPr>
              <a:t>Période de cotisation</a:t>
            </a:r>
          </a:p>
          <a:p>
            <a:pPr lvl="2" indent="-372600" fontAlgn="auto">
              <a:lnSpc>
                <a:spcPct val="100000"/>
              </a:lnSpc>
              <a:spcBef>
                <a:spcPts val="600"/>
              </a:spcBef>
              <a:spcAft>
                <a:spcPts val="0"/>
              </a:spcAft>
              <a:defRPr/>
            </a:pPr>
            <a:r>
              <a:rPr lang="fr-CA" sz="1400" dirty="0" smtClean="0"/>
              <a:t>De l’âge de 18 ans jusqu’au moment où vous commencez à recevoir votre rente, jusqu’à l’âge de 70 ans ou jusqu’à votre décès</a:t>
            </a:r>
          </a:p>
          <a:p>
            <a:pPr lvl="1" indent="-372600" fontAlgn="auto">
              <a:lnSpc>
                <a:spcPct val="100000"/>
              </a:lnSpc>
              <a:spcBef>
                <a:spcPts val="600"/>
              </a:spcBef>
              <a:spcAft>
                <a:spcPts val="0"/>
              </a:spcAft>
              <a:defRPr/>
            </a:pPr>
            <a:r>
              <a:rPr lang="fr-CA" sz="1800" dirty="0" smtClean="0">
                <a:solidFill>
                  <a:srgbClr val="000000"/>
                </a:solidFill>
              </a:rPr>
              <a:t>Le calcul exclut les mois au cours desquels vous avez cotisé un montant faible ou vous avez reçu des prestations d’invalidité, une indemnité de remplacement du revenu non réduite ou des prestations familiales</a:t>
            </a:r>
            <a:endParaRPr lang="fr-CA" sz="1800" dirty="0">
              <a:solidFill>
                <a:srgbClr val="000000"/>
              </a:solidFill>
            </a:endParaRPr>
          </a:p>
        </p:txBody>
      </p:sp>
      <p:sp>
        <p:nvSpPr>
          <p:cNvPr id="7" name="Text Box 4"/>
          <p:cNvSpPr txBox="1">
            <a:spLocks noChangeArrowheads="1"/>
          </p:cNvSpPr>
          <p:nvPr/>
        </p:nvSpPr>
        <p:spPr bwMode="auto">
          <a:xfrm>
            <a:off x="473029" y="5885815"/>
            <a:ext cx="8224838" cy="2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(www.retraitequebec.gouv.qc.ca)</a:t>
            </a:r>
            <a:endParaRPr lang="fr-CA" sz="1000" dirty="0">
              <a:latin typeface="Arial" charset="0"/>
              <a:cs typeface="Arial" charset="0"/>
            </a:endParaRPr>
          </a:p>
        </p:txBody>
      </p:sp>
    </p:spTree>
    <p:extLst>
      <p:ext uri="{BB962C8B-B14F-4D97-AF65-F5344CB8AC3E}">
        <p14:creationId xmlns:p14="http://schemas.microsoft.com/office/powerpoint/2010/main" val="8746695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fr-CA" sz="2400" dirty="0" smtClean="0">
                <a:latin typeface="Arial" charset="0"/>
              </a:rPr>
              <a:t>Rente de retraite</a:t>
            </a:r>
            <a:r>
              <a:rPr lang="fr-CA" dirty="0" smtClean="0"/>
              <a:t> </a:t>
            </a:r>
            <a:r>
              <a:rPr lang="fr-CA" sz="2400" dirty="0" smtClean="0">
                <a:latin typeface="Arial" charset="0"/>
              </a:rPr>
              <a:t>du RRQ</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19</a:t>
            </a:fld>
            <a:endParaRPr lang="fr-CA" sz="1000" dirty="0">
              <a:latin typeface="Arial" charset="0"/>
              <a:cs typeface="Arial" charset="0"/>
            </a:endParaRPr>
          </a:p>
        </p:txBody>
      </p:sp>
      <p:sp>
        <p:nvSpPr>
          <p:cNvPr id="3" name="Content Placeholder 2"/>
          <p:cNvSpPr>
            <a:spLocks noGrp="1"/>
          </p:cNvSpPr>
          <p:nvPr>
            <p:ph idx="12"/>
          </p:nvPr>
        </p:nvSpPr>
        <p:spPr>
          <a:xfrm>
            <a:off x="608001" y="1192550"/>
            <a:ext cx="8229600" cy="583057"/>
          </a:xfrm>
        </p:spPr>
        <p:txBody>
          <a:bodyPr rtlCol="0">
            <a:noAutofit/>
          </a:bodyPr>
          <a:lstStyle/>
          <a:p>
            <a:pPr eaLnBrk="1" fontAlgn="auto" hangingPunct="1">
              <a:buFont typeface="Arial"/>
              <a:buNone/>
              <a:defRPr/>
            </a:pPr>
            <a:r>
              <a:rPr lang="fr-CA" sz="2000" dirty="0" smtClean="0">
                <a:solidFill>
                  <a:schemeClr val="accent1"/>
                </a:solidFill>
                <a:latin typeface="Arial" charset="0"/>
              </a:rPr>
              <a:t>L’âge est important</a:t>
            </a:r>
            <a:endParaRPr lang="fr-CA" sz="2000" dirty="0">
              <a:solidFill>
                <a:schemeClr val="accent1"/>
              </a:solidFill>
              <a:latin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06157491"/>
              </p:ext>
            </p:extLst>
          </p:nvPr>
        </p:nvGraphicFramePr>
        <p:xfrm>
          <a:off x="608001" y="2148844"/>
          <a:ext cx="7856326" cy="2328816"/>
        </p:xfrm>
        <a:graphic>
          <a:graphicData uri="http://schemas.openxmlformats.org/drawingml/2006/table">
            <a:tbl>
              <a:tblPr firstRow="1" bandRow="1">
                <a:tableStyleId>{5C22544A-7EE6-4342-B048-85BDC9FD1C3A}</a:tableStyleId>
              </a:tblPr>
              <a:tblGrid>
                <a:gridCol w="134426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189004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157345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1623667">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gridCol w="1424898">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4"/>
                    </a:ext>
                  </a:extLst>
                </a:gridCol>
              </a:tblGrid>
              <a:tr h="439056">
                <a:tc gridSpan="5">
                  <a:txBody>
                    <a:bodyPr/>
                    <a:lstStyle/>
                    <a:p>
                      <a:pPr algn="ctr"/>
                      <a:r>
                        <a:rPr lang="fr-CA" dirty="0" smtClean="0">
                          <a:latin typeface="Arial" charset="0"/>
                        </a:rPr>
                        <a:t>Âge à partir duquel vous recevez votre rente…</a:t>
                      </a:r>
                      <a:endParaRPr lang="fr-CA" dirty="0">
                        <a:latin typeface="Arial" charset="0"/>
                        <a:ea typeface="Arial" charset="0"/>
                        <a:cs typeface="Arial" charset="0"/>
                      </a:endParaRPr>
                    </a:p>
                  </a:txBody>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439056">
                <a:tc>
                  <a:txBody>
                    <a:bodyPr/>
                    <a:lstStyle/>
                    <a:p>
                      <a:pPr algn="ctr"/>
                      <a:r>
                        <a:rPr lang="fr-CA" sz="1600" dirty="0" smtClean="0"/>
                        <a:t>À 60 ans</a:t>
                      </a:r>
                      <a:endParaRPr lang="fr-CA" sz="1600" dirty="0"/>
                    </a:p>
                  </a:txBody>
                  <a:tcPr/>
                </a:tc>
                <a:tc>
                  <a:txBody>
                    <a:bodyPr/>
                    <a:lstStyle/>
                    <a:p>
                      <a:pPr algn="ctr"/>
                      <a:r>
                        <a:rPr lang="fr-CA" sz="1600" dirty="0" smtClean="0">
                          <a:latin typeface="Arial" charset="0"/>
                        </a:rPr>
                        <a:t>Après 60 ans</a:t>
                      </a:r>
                      <a:endParaRPr lang="fr-CA" sz="1600" dirty="0">
                        <a:latin typeface="Arial" charset="0"/>
                      </a:endParaRPr>
                    </a:p>
                  </a:txBody>
                  <a:tcPr/>
                </a:tc>
                <a:tc>
                  <a:txBody>
                    <a:bodyPr/>
                    <a:lstStyle/>
                    <a:p>
                      <a:pPr algn="ctr"/>
                      <a:r>
                        <a:rPr lang="fr-CA" sz="1600" dirty="0" smtClean="0">
                          <a:latin typeface="Arial" charset="0"/>
                        </a:rPr>
                        <a:t> À 65 ans</a:t>
                      </a:r>
                      <a:endParaRPr lang="fr-CA" sz="1600" dirty="0">
                        <a:latin typeface="Arial" charset="0"/>
                      </a:endParaRPr>
                    </a:p>
                  </a:txBody>
                  <a:tcPr/>
                </a:tc>
                <a:tc>
                  <a:txBody>
                    <a:bodyPr/>
                    <a:lstStyle/>
                    <a:p>
                      <a:pPr algn="ctr"/>
                      <a:r>
                        <a:rPr lang="fr-CA" sz="1600" dirty="0" smtClean="0">
                          <a:latin typeface="Arial" charset="0"/>
                        </a:rPr>
                        <a:t>Après 65 ans</a:t>
                      </a:r>
                      <a:endParaRPr lang="fr-CA" sz="1600" dirty="0">
                        <a:latin typeface="Arial" charset="0"/>
                        <a:ea typeface="Arial" charset="0"/>
                        <a:cs typeface="Arial" charset="0"/>
                      </a:endParaRPr>
                    </a:p>
                  </a:txBody>
                  <a:tcPr/>
                </a:tc>
                <a:tc>
                  <a:txBody>
                    <a:bodyPr/>
                    <a:lstStyle/>
                    <a:p>
                      <a:pPr algn="ctr"/>
                      <a:r>
                        <a:rPr lang="fr-CA" sz="1600" dirty="0" smtClean="0">
                          <a:latin typeface="Arial" charset="0"/>
                        </a:rPr>
                        <a:t>Jusqu’à l’âge de 70 ans</a:t>
                      </a:r>
                      <a:endParaRPr lang="fr-CA" sz="1600" dirty="0">
                        <a:latin typeface="Arial" charset="0"/>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1003556">
                <a:tc>
                  <a:txBody>
                    <a:bodyPr/>
                    <a:lstStyle/>
                    <a:p>
                      <a:pPr algn="ctr"/>
                      <a:endParaRPr lang="fr-CA" sz="1600" dirty="0" smtClean="0"/>
                    </a:p>
                    <a:p>
                      <a:pPr algn="ctr"/>
                      <a:r>
                        <a:rPr lang="fr-CA" sz="1600" dirty="0" smtClean="0"/>
                        <a:t>36 % de moins </a:t>
                      </a:r>
                    </a:p>
                    <a:p>
                      <a:pPr algn="ctr"/>
                      <a:endParaRPr lang="fr-CA" sz="1600" dirty="0"/>
                    </a:p>
                  </a:txBody>
                  <a:tcPr/>
                </a:tc>
                <a:tc>
                  <a:txBody>
                    <a:bodyPr/>
                    <a:lstStyle/>
                    <a:p>
                      <a:pPr algn="ctr"/>
                      <a:r>
                        <a:rPr lang="fr-CA" dirty="0" smtClean="0"/>
                        <a:t> </a:t>
                      </a:r>
                      <a:r>
                        <a:rPr lang="fr-CA" sz="1600" baseline="0" dirty="0" smtClean="0">
                          <a:latin typeface="Arial" charset="0"/>
                        </a:rPr>
                        <a:t>Réduction de </a:t>
                      </a:r>
                      <a:r>
                        <a:rPr lang="fr-CA" sz="1600" dirty="0" smtClean="0">
                          <a:solidFill>
                            <a:schemeClr val="tx1"/>
                          </a:solidFill>
                          <a:latin typeface="Arial" charset="0"/>
                        </a:rPr>
                        <a:t>0,6 %</a:t>
                      </a:r>
                      <a:r>
                        <a:rPr lang="fr-CA" sz="1600" baseline="0" dirty="0" smtClean="0">
                          <a:latin typeface="Arial" charset="0"/>
                        </a:rPr>
                        <a:t> pour chaque mois avant l’âge de 65 ans*</a:t>
                      </a:r>
                      <a:endParaRPr lang="fr-CA" sz="1600" dirty="0">
                        <a:latin typeface="Arial" charset="0"/>
                        <a:ea typeface="Arial" charset="0"/>
                        <a:cs typeface="Arial" charset="0"/>
                      </a:endParaRPr>
                    </a:p>
                  </a:txBody>
                  <a:tcPr/>
                </a:tc>
                <a:tc>
                  <a:txBody>
                    <a:bodyPr/>
                    <a:lstStyle/>
                    <a:p>
                      <a:pPr algn="ctr"/>
                      <a:endParaRPr lang="fr-CA" sz="1600" dirty="0" smtClean="0">
                        <a:latin typeface="Arial" charset="0"/>
                        <a:ea typeface="Arial" charset="0"/>
                        <a:cs typeface="Arial" charset="0"/>
                      </a:endParaRPr>
                    </a:p>
                    <a:p>
                      <a:pPr algn="ctr"/>
                      <a:r>
                        <a:rPr lang="fr-CA" sz="1600" dirty="0" smtClean="0">
                          <a:latin typeface="Arial" charset="0"/>
                        </a:rPr>
                        <a:t>Prestation intégrale</a:t>
                      </a:r>
                      <a:endParaRPr lang="fr-CA" sz="1600" dirty="0">
                        <a:latin typeface="Arial" charset="0"/>
                      </a:endParaRPr>
                    </a:p>
                  </a:txBody>
                  <a:tcPr/>
                </a:tc>
                <a:tc>
                  <a:txBody>
                    <a:bodyPr/>
                    <a:lstStyle/>
                    <a:p>
                      <a:pPr algn="ctr"/>
                      <a:r>
                        <a:rPr lang="fr-CA" sz="1600" dirty="0" smtClean="0">
                          <a:latin typeface="Arial" charset="0"/>
                        </a:rPr>
                        <a:t>Augmentation de 0,7 % pour chaque mois avant l’âge de 70 ans</a:t>
                      </a:r>
                      <a:endParaRPr lang="fr-CA" sz="1600" dirty="0">
                        <a:latin typeface="Arial" charset="0"/>
                        <a:ea typeface="Arial" charset="0"/>
                        <a:cs typeface="Arial" charset="0"/>
                      </a:endParaRPr>
                    </a:p>
                  </a:txBody>
                  <a:tcPr/>
                </a:tc>
                <a:tc>
                  <a:txBody>
                    <a:bodyPr/>
                    <a:lstStyle/>
                    <a:p>
                      <a:pPr algn="ctr"/>
                      <a:endParaRPr lang="fr-CA" sz="1600" dirty="0" smtClean="0">
                        <a:latin typeface="Arial" charset="0"/>
                        <a:ea typeface="Arial" charset="0"/>
                        <a:cs typeface="Arial" charset="0"/>
                      </a:endParaRPr>
                    </a:p>
                    <a:p>
                      <a:pPr algn="ctr"/>
                      <a:r>
                        <a:rPr lang="fr-CA" sz="1600" dirty="0" smtClean="0">
                          <a:latin typeface="Arial" charset="0"/>
                        </a:rPr>
                        <a:t>42 % de plus</a:t>
                      </a:r>
                      <a:endParaRPr lang="fr-CA" sz="1600" baseline="0" dirty="0">
                        <a:latin typeface="Arial" charset="0"/>
                        <a:ea typeface="Arial" charset="0"/>
                        <a:cs typeface="Arial" charset="0"/>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bl>
          </a:graphicData>
        </a:graphic>
      </p:graphicFrame>
      <p:sp>
        <p:nvSpPr>
          <p:cNvPr id="9" name="Content Placeholder 2"/>
          <p:cNvSpPr txBox="1">
            <a:spLocks/>
          </p:cNvSpPr>
          <p:nvPr/>
        </p:nvSpPr>
        <p:spPr>
          <a:xfrm>
            <a:off x="457200" y="1143000"/>
            <a:ext cx="8224838" cy="4983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1" indent="0" defTabSz="914400" eaLnBrk="1" fontAlgn="auto" latinLnBrk="0" hangingPunct="1">
              <a:lnSpc>
                <a:spcPct val="100000"/>
              </a:lnSpc>
              <a:spcBef>
                <a:spcPts val="0"/>
              </a:spcBef>
              <a:spcAft>
                <a:spcPts val="0"/>
              </a:spcAft>
              <a:buClrTx/>
              <a:buSzTx/>
              <a:buFontTx/>
              <a:buNone/>
              <a:tabLst/>
              <a:defRPr/>
            </a:pPr>
            <a:endParaRPr lang="en-US" dirty="0"/>
          </a:p>
        </p:txBody>
      </p:sp>
      <p:sp>
        <p:nvSpPr>
          <p:cNvPr id="8" name="Text Box 4"/>
          <p:cNvSpPr txBox="1">
            <a:spLocks noChangeArrowheads="1"/>
          </p:cNvSpPr>
          <p:nvPr/>
        </p:nvSpPr>
        <p:spPr bwMode="auto">
          <a:xfrm>
            <a:off x="473029" y="5878613"/>
            <a:ext cx="8224838" cy="2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(retraitequebec.gouv.qc.ca)</a:t>
            </a:r>
            <a:endParaRPr lang="fr-CA" sz="1000" dirty="0">
              <a:latin typeface="Arial" charset="0"/>
              <a:cs typeface="Arial" charset="0"/>
            </a:endParaRPr>
          </a:p>
        </p:txBody>
      </p:sp>
      <p:sp>
        <p:nvSpPr>
          <p:cNvPr id="4" name="TextBox 3"/>
          <p:cNvSpPr txBox="1"/>
          <p:nvPr/>
        </p:nvSpPr>
        <p:spPr>
          <a:xfrm>
            <a:off x="534990" y="4370620"/>
            <a:ext cx="6008915" cy="369332"/>
          </a:xfrm>
          <a:prstGeom prst="rect">
            <a:avLst/>
          </a:prstGeom>
          <a:noFill/>
        </p:spPr>
        <p:txBody>
          <a:bodyPr wrap="square" rtlCol="0">
            <a:spAutoFit/>
          </a:bodyPr>
          <a:lstStyle/>
          <a:p>
            <a:r>
              <a:rPr lang="fr-CA" sz="1200" i="1" dirty="0" smtClean="0">
                <a:solidFill>
                  <a:srgbClr val="000000"/>
                </a:solidFill>
                <a:latin typeface="+mn-lt"/>
              </a:rPr>
              <a:t>*Remarque : cela suppose que vous recevez la rente maximum</a:t>
            </a:r>
            <a:r>
              <a:rPr lang="fr-CA" dirty="0" smtClean="0">
                <a:solidFill>
                  <a:srgbClr val="000000"/>
                </a:solidFill>
              </a:rPr>
              <a:t>. </a:t>
            </a:r>
            <a:endParaRPr lang="fr-CA" dirty="0">
              <a:solidFill>
                <a:srgbClr val="000000"/>
              </a:solidFill>
            </a:endParaRPr>
          </a:p>
        </p:txBody>
      </p:sp>
    </p:spTree>
    <p:extLst>
      <p:ext uri="{BB962C8B-B14F-4D97-AF65-F5344CB8AC3E}">
        <p14:creationId xmlns:p14="http://schemas.microsoft.com/office/powerpoint/2010/main" val="11391543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Le financement de la retraite à laquelle vous aspirez </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F58B574-3A7F-344E-AA49-70A049856172}" type="slidenum">
              <a:rPr lang="fr-CA" sz="1000" smtClean="0">
                <a:latin typeface="Arial" charset="0"/>
                <a:cs typeface="Arial" charset="0"/>
              </a:rPr>
              <a:pPr eaLnBrk="1" fontAlgn="base" hangingPunct="1">
                <a:spcBef>
                  <a:spcPct val="0"/>
                </a:spcBef>
                <a:spcAft>
                  <a:spcPct val="0"/>
                </a:spcAft>
              </a:pPr>
              <a:t>2</a:t>
            </a:fld>
            <a:endParaRPr lang="fr-CA" sz="1000" dirty="0">
              <a:latin typeface="Arial" charset="0"/>
              <a:cs typeface="Arial" charset="0"/>
            </a:endParaRPr>
          </a:p>
        </p:txBody>
      </p:sp>
      <p:sp>
        <p:nvSpPr>
          <p:cNvPr id="21507" name="Text Box 4"/>
          <p:cNvSpPr txBox="1">
            <a:spLocks noChangeArrowheads="1"/>
          </p:cNvSpPr>
          <p:nvPr/>
        </p:nvSpPr>
        <p:spPr bwMode="auto">
          <a:xfrm>
            <a:off x="437445" y="5479996"/>
            <a:ext cx="8224838" cy="73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6649" t="16065" r="5700" b="16364"/>
          <a:stretch/>
        </p:blipFill>
        <p:spPr>
          <a:xfrm>
            <a:off x="1988453" y="1016001"/>
            <a:ext cx="5166603" cy="5157594"/>
          </a:xfrm>
          <a:prstGeom prst="rect">
            <a:avLst/>
          </a:prstGeom>
        </p:spPr>
      </p:pic>
    </p:spTree>
    <p:extLst>
      <p:ext uri="{BB962C8B-B14F-4D97-AF65-F5344CB8AC3E}">
        <p14:creationId xmlns:p14="http://schemas.microsoft.com/office/powerpoint/2010/main" val="8736207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2"/>
          </p:nvPr>
        </p:nvSpPr>
        <p:spPr>
          <a:xfrm>
            <a:off x="457200" y="925291"/>
            <a:ext cx="8224838" cy="3969326"/>
          </a:xfrm>
        </p:spPr>
        <p:txBody>
          <a:bodyPr rtlCol="0">
            <a:noAutofit/>
          </a:bodyPr>
          <a:lstStyle/>
          <a:p>
            <a:pPr eaLnBrk="1" fontAlgn="auto" hangingPunct="1">
              <a:buFont typeface="Arial"/>
              <a:buNone/>
              <a:defRPr/>
            </a:pPr>
            <a:r>
              <a:rPr lang="fr-CA" sz="1800" b="1" dirty="0" smtClean="0">
                <a:solidFill>
                  <a:schemeClr val="tx1"/>
                </a:solidFill>
                <a:latin typeface="Arial" charset="0"/>
              </a:rPr>
              <a:t>Exemple hypothétique : </a:t>
            </a:r>
          </a:p>
          <a:p>
            <a:pPr lvl="1" eaLnBrk="1" fontAlgn="auto" hangingPunct="1">
              <a:lnSpc>
                <a:spcPct val="100000"/>
              </a:lnSpc>
              <a:spcBef>
                <a:spcPts val="600"/>
              </a:spcBef>
              <a:spcAft>
                <a:spcPts val="0"/>
              </a:spcAft>
              <a:defRPr/>
            </a:pPr>
            <a:r>
              <a:rPr lang="fr-CA" sz="1600" dirty="0" smtClean="0">
                <a:latin typeface="Arial" charset="0"/>
              </a:rPr>
              <a:t>Christiane aura 65 ans en juin 2021</a:t>
            </a:r>
          </a:p>
          <a:p>
            <a:pPr lvl="1" fontAlgn="auto">
              <a:lnSpc>
                <a:spcPct val="100000"/>
              </a:lnSpc>
              <a:spcBef>
                <a:spcPts val="600"/>
              </a:spcBef>
              <a:spcAft>
                <a:spcPts val="0"/>
              </a:spcAft>
              <a:defRPr/>
            </a:pPr>
            <a:r>
              <a:rPr lang="fr-CA" sz="1600" dirty="0" smtClean="0">
                <a:latin typeface="Arial" charset="0"/>
              </a:rPr>
              <a:t>Elle prévoit d’être admissible à la prestation maximum de 1 092,50 $ par mois, </a:t>
            </a:r>
            <a:br>
              <a:rPr lang="fr-CA" sz="1600" dirty="0" smtClean="0">
                <a:latin typeface="Arial" charset="0"/>
              </a:rPr>
            </a:br>
            <a:r>
              <a:rPr lang="fr-CA" sz="1600" dirty="0" smtClean="0">
                <a:latin typeface="Arial" charset="0"/>
              </a:rPr>
              <a:t>si elle prend sa retraite à 65 ans</a:t>
            </a:r>
          </a:p>
          <a:p>
            <a:pPr lvl="1" fontAlgn="auto">
              <a:lnSpc>
                <a:spcPct val="100000"/>
              </a:lnSpc>
              <a:spcBef>
                <a:spcPts val="600"/>
              </a:spcBef>
              <a:spcAft>
                <a:spcPts val="0"/>
              </a:spcAft>
              <a:defRPr/>
            </a:pPr>
            <a:r>
              <a:rPr lang="fr-CA" sz="1600" dirty="0" smtClean="0">
                <a:latin typeface="Arial" charset="0"/>
              </a:rPr>
              <a:t>Elle calcule le montant de sa prestation si elle commence à la toucher maintenant, si elle attend dans cinq ans ou si elle retarde sa demande </a:t>
            </a:r>
            <a:br>
              <a:rPr lang="fr-CA" sz="1600" dirty="0" smtClean="0">
                <a:latin typeface="Arial" charset="0"/>
              </a:rPr>
            </a:br>
            <a:r>
              <a:rPr lang="fr-CA" sz="1600" dirty="0" smtClean="0">
                <a:latin typeface="Arial" charset="0"/>
              </a:rPr>
              <a:t>jusqu’à l’âge de 70 ans</a:t>
            </a:r>
            <a:endParaRPr lang="fr-CA" sz="1600" dirty="0">
              <a:latin typeface="Arial" charset="0"/>
            </a:endParaRPr>
          </a:p>
        </p:txBody>
      </p:sp>
      <p:sp>
        <p:nvSpPr>
          <p:cNvPr id="21505" name="Title 1"/>
          <p:cNvSpPr>
            <a:spLocks noGrp="1"/>
          </p:cNvSpPr>
          <p:nvPr>
            <p:ph type="title"/>
          </p:nvPr>
        </p:nvSpPr>
        <p:spPr/>
        <p:txBody>
          <a:bodyPr>
            <a:normAutofit/>
          </a:bodyPr>
          <a:lstStyle/>
          <a:p>
            <a:pPr eaLnBrk="1" hangingPunct="1"/>
            <a:r>
              <a:rPr lang="fr-CA" sz="2400" dirty="0" smtClean="0">
                <a:latin typeface="Arial" charset="0"/>
              </a:rPr>
              <a:t>Report de votre demande de retraite </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20</a:t>
            </a:fld>
            <a:endParaRPr lang="fr-CA" sz="1000" dirty="0">
              <a:latin typeface="Arial" charset="0"/>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397077113"/>
              </p:ext>
            </p:extLst>
          </p:nvPr>
        </p:nvGraphicFramePr>
        <p:xfrm>
          <a:off x="440768" y="2973033"/>
          <a:ext cx="4786194" cy="2654922"/>
        </p:xfrm>
        <a:graphic>
          <a:graphicData uri="http://schemas.openxmlformats.org/drawingml/2006/table">
            <a:tbl>
              <a:tblPr firstRow="1" bandRow="1">
                <a:tableStyleId>{5C22544A-7EE6-4342-B048-85BDC9FD1C3A}</a:tableStyleId>
              </a:tblPr>
              <a:tblGrid>
                <a:gridCol w="1592699">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1663135">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153036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tblGrid>
              <a:tr h="316975">
                <a:tc gridSpan="3">
                  <a:txBody>
                    <a:bodyPr/>
                    <a:lstStyle/>
                    <a:p>
                      <a:pPr algn="ctr"/>
                      <a:r>
                        <a:rPr lang="fr-CA" sz="1400" dirty="0" smtClean="0"/>
                        <a:t>Si Christiane prend sa retraite à…</a:t>
                      </a:r>
                      <a:endParaRPr lang="fr-CA" sz="1400" dirty="0"/>
                    </a:p>
                  </a:txBody>
                  <a:tcPr/>
                </a:tc>
                <a:tc hMerge="1">
                  <a:txBody>
                    <a:bodyPr/>
                    <a:lstStyle/>
                    <a:p>
                      <a:pPr algn="ctr"/>
                      <a:endParaRPr lang="en-US" sz="1600" dirty="0"/>
                    </a:p>
                  </a:txBody>
                  <a:tcPr/>
                </a:tc>
                <a:tc hMerge="1">
                  <a:txBody>
                    <a:bodyPr/>
                    <a:lstStyle/>
                    <a:p>
                      <a:endParaRPr lang="en-US"/>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16975">
                <a:tc>
                  <a:txBody>
                    <a:bodyPr/>
                    <a:lstStyle/>
                    <a:p>
                      <a:pPr algn="ctr"/>
                      <a:r>
                        <a:rPr lang="fr-CA" sz="1400" baseline="0" dirty="0" smtClean="0"/>
                        <a:t>60 ans</a:t>
                      </a:r>
                      <a:endParaRPr lang="fr-CA" sz="1400" dirty="0"/>
                    </a:p>
                  </a:txBody>
                  <a:tcPr/>
                </a:tc>
                <a:tc>
                  <a:txBody>
                    <a:bodyPr/>
                    <a:lstStyle/>
                    <a:p>
                      <a:pPr algn="ctr"/>
                      <a:r>
                        <a:rPr lang="fr-CA" sz="1400" dirty="0" smtClean="0"/>
                        <a:t>65 ans</a:t>
                      </a:r>
                      <a:endParaRPr lang="fr-CA" sz="1400" dirty="0"/>
                    </a:p>
                  </a:txBody>
                  <a:tcPr/>
                </a:tc>
                <a:tc>
                  <a:txBody>
                    <a:bodyPr/>
                    <a:lstStyle/>
                    <a:p>
                      <a:pPr algn="ctr"/>
                      <a:r>
                        <a:rPr lang="fr-CA" sz="1400" dirty="0" smtClean="0"/>
                        <a:t>70 ans</a:t>
                      </a:r>
                      <a:endParaRPr lang="fr-CA" sz="14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691582">
                <a:tc>
                  <a:txBody>
                    <a:bodyPr/>
                    <a:lstStyle/>
                    <a:p>
                      <a:pPr algn="ctr"/>
                      <a:r>
                        <a:rPr lang="fr-CA" sz="1200" dirty="0" smtClean="0"/>
                        <a:t>Réduction de 0,6 % x 60 mois = </a:t>
                      </a:r>
                      <a:br>
                        <a:rPr lang="fr-CA" sz="1200" dirty="0" smtClean="0"/>
                      </a:br>
                      <a:r>
                        <a:rPr lang="fr-CA" sz="1200" dirty="0" smtClean="0"/>
                        <a:t>36 % de moins</a:t>
                      </a:r>
                      <a:endParaRPr lang="fr-CA" sz="1200" dirty="0"/>
                    </a:p>
                  </a:txBody>
                  <a:tcPr/>
                </a:tc>
                <a:tc>
                  <a:txBody>
                    <a:bodyPr/>
                    <a:lstStyle/>
                    <a:p>
                      <a:pPr algn="ctr"/>
                      <a:r>
                        <a:rPr lang="fr-CA" sz="1200" dirty="0" smtClean="0"/>
                        <a:t>Prestation intégrale</a:t>
                      </a:r>
                      <a:endParaRPr lang="fr-CA" sz="1200" dirty="0"/>
                    </a:p>
                  </a:txBody>
                  <a:tcPr/>
                </a:tc>
                <a:tc>
                  <a:txBody>
                    <a:bodyPr/>
                    <a:lstStyle/>
                    <a:p>
                      <a:pPr algn="ctr"/>
                      <a:r>
                        <a:rPr lang="fr-CA" sz="1200" baseline="0" dirty="0" smtClean="0"/>
                        <a:t>Augmentation de 0,7</a:t>
                      </a:r>
                      <a:r>
                        <a:rPr lang="fr-CA" sz="1200" baseline="0" dirty="0" smtClean="0">
                          <a:solidFill>
                            <a:schemeClr val="tx1"/>
                          </a:solidFill>
                        </a:rPr>
                        <a:t> % </a:t>
                      </a:r>
                      <a:r>
                        <a:rPr lang="fr-CA" sz="1200" baseline="0" dirty="0" smtClean="0"/>
                        <a:t>x 60 mois = 42 % de plus</a:t>
                      </a:r>
                      <a:endParaRPr lang="fr-CA" sz="1200" baseline="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416128">
                <a:tc>
                  <a:txBody>
                    <a:bodyPr/>
                    <a:lstStyle/>
                    <a:p>
                      <a:pPr algn="ctr"/>
                      <a:r>
                        <a:rPr lang="fr-CA" sz="1400" baseline="0" dirty="0" smtClean="0"/>
                        <a:t>699,20 $/mois</a:t>
                      </a:r>
                      <a:endParaRPr lang="fr-CA" sz="1400" dirty="0"/>
                    </a:p>
                  </a:txBody>
                  <a:tcPr/>
                </a:tc>
                <a:tc>
                  <a:txBody>
                    <a:bodyPr/>
                    <a:lstStyle/>
                    <a:p>
                      <a:pPr algn="ctr"/>
                      <a:r>
                        <a:rPr lang="fr-CA" sz="1400" dirty="0" smtClean="0"/>
                        <a:t>1 092,50 $/mois</a:t>
                      </a:r>
                      <a:endParaRPr lang="fr-CA" sz="1400" dirty="0"/>
                    </a:p>
                  </a:txBody>
                  <a:tcPr/>
                </a:tc>
                <a:tc>
                  <a:txBody>
                    <a:bodyPr/>
                    <a:lstStyle/>
                    <a:p>
                      <a:pPr algn="ctr"/>
                      <a:r>
                        <a:rPr lang="fr-CA" sz="1400" dirty="0" smtClean="0"/>
                        <a:t>1 551,35 $/mois</a:t>
                      </a:r>
                      <a:endParaRPr lang="fr-CA" sz="1400" baseline="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547502">
                <a:tc gridSpan="3">
                  <a:txBody>
                    <a:bodyPr/>
                    <a:lstStyle/>
                    <a:p>
                      <a:pPr algn="ctr"/>
                      <a:r>
                        <a:rPr lang="fr-CA" sz="1400" b="1" dirty="0" smtClean="0">
                          <a:solidFill>
                            <a:schemeClr val="bg1"/>
                          </a:solidFill>
                        </a:rPr>
                        <a:t>Prestation à vie </a:t>
                      </a:r>
                    </a:p>
                    <a:p>
                      <a:pPr algn="ctr"/>
                      <a:r>
                        <a:rPr lang="fr-CA" sz="1400" b="1" baseline="0" dirty="0" smtClean="0">
                          <a:solidFill>
                            <a:schemeClr val="bg1"/>
                          </a:solidFill>
                        </a:rPr>
                        <a:t>(selon une espérance de vie de 90 ans)</a:t>
                      </a:r>
                      <a:endParaRPr lang="fr-CA" sz="1400" b="1" dirty="0">
                        <a:solidFill>
                          <a:schemeClr val="bg1"/>
                        </a:solidFill>
                      </a:endParaRPr>
                    </a:p>
                  </a:txBody>
                  <a:tcPr>
                    <a:solidFill>
                      <a:schemeClr val="accent3"/>
                    </a:solidFill>
                  </a:tcPr>
                </a:tc>
                <a:tc hMerge="1">
                  <a:txBody>
                    <a:bodyPr/>
                    <a:lstStyle/>
                    <a:p>
                      <a:pPr algn="ctr"/>
                      <a:endParaRPr lang="en-US" sz="1600" dirty="0"/>
                    </a:p>
                  </a:txBody>
                  <a:tcPr/>
                </a:tc>
                <a:tc hMerge="1">
                  <a:txBody>
                    <a:bodyPr/>
                    <a:lstStyle/>
                    <a:p>
                      <a:endParaRPr lang="en-US"/>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365760">
                <a:tc>
                  <a:txBody>
                    <a:bodyPr/>
                    <a:lstStyle/>
                    <a:p>
                      <a:pPr algn="ctr"/>
                      <a:r>
                        <a:rPr lang="fr-CA" sz="1400" b="0" dirty="0" smtClean="0"/>
                        <a:t>251 712 $</a:t>
                      </a:r>
                      <a:endParaRPr lang="fr-CA" sz="1400" b="0" dirty="0"/>
                    </a:p>
                  </a:txBody>
                  <a:tcPr/>
                </a:tc>
                <a:tc>
                  <a:txBody>
                    <a:bodyPr/>
                    <a:lstStyle/>
                    <a:p>
                      <a:pPr algn="ctr"/>
                      <a:r>
                        <a:rPr lang="fr-CA" sz="1400" b="0" dirty="0" smtClean="0"/>
                        <a:t>327 750 $</a:t>
                      </a:r>
                      <a:endParaRPr lang="fr-CA" sz="1400" b="0" dirty="0"/>
                    </a:p>
                  </a:txBody>
                  <a:tcPr/>
                </a:tc>
                <a:tc>
                  <a:txBody>
                    <a:bodyPr/>
                    <a:lstStyle/>
                    <a:p>
                      <a:pPr algn="ctr"/>
                      <a:r>
                        <a:rPr lang="fr-CA" sz="1400" b="0" baseline="0" dirty="0" smtClean="0"/>
                        <a:t>372 324 $</a:t>
                      </a:r>
                      <a:endParaRPr lang="fr-CA" sz="1400" b="0" baseline="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bl>
          </a:graphicData>
        </a:graphic>
      </p:graphicFrame>
      <p:grpSp>
        <p:nvGrpSpPr>
          <p:cNvPr id="8" name="Group 7"/>
          <p:cNvGrpSpPr/>
          <p:nvPr/>
        </p:nvGrpSpPr>
        <p:grpSpPr>
          <a:xfrm>
            <a:off x="5737427" y="2928058"/>
            <a:ext cx="3003146" cy="3096344"/>
            <a:chOff x="2549050" y="1210939"/>
            <a:chExt cx="2932442" cy="2932442"/>
          </a:xfrm>
        </p:grpSpPr>
        <p:pic>
          <p:nvPicPr>
            <p:cNvPr id="9"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49050" y="1210939"/>
              <a:ext cx="2932442" cy="2932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2917544" y="1795897"/>
              <a:ext cx="2468462" cy="2174894"/>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2000" dirty="0" smtClean="0"/>
                <a:t>Christiane recevra 120 612 $ de plus* </a:t>
              </a:r>
              <a:br>
                <a:rPr lang="fr-CA" sz="2000" dirty="0" smtClean="0"/>
              </a:br>
              <a:r>
                <a:rPr lang="fr-CA" sz="2000" dirty="0" smtClean="0"/>
                <a:t>à vie si elle retarde sa retraite jusqu’à l’âge de 70 ans**</a:t>
              </a:r>
              <a:endParaRPr lang="fr-CA" sz="2000" dirty="0"/>
            </a:p>
          </p:txBody>
        </p:sp>
      </p:grpSp>
      <p:sp>
        <p:nvSpPr>
          <p:cNvPr id="4" name="TextBox 3"/>
          <p:cNvSpPr txBox="1"/>
          <p:nvPr/>
        </p:nvSpPr>
        <p:spPr>
          <a:xfrm>
            <a:off x="457200" y="5778077"/>
            <a:ext cx="4769762" cy="335009"/>
          </a:xfrm>
          <a:prstGeom prst="rect">
            <a:avLst/>
          </a:prstGeom>
          <a:noFill/>
        </p:spPr>
        <p:txBody>
          <a:bodyPr wrap="square" lIns="0" tIns="0" rIns="0" bIns="0" rtlCol="0">
            <a:noAutofit/>
          </a:bodyPr>
          <a:lstStyle/>
          <a:p>
            <a:pPr>
              <a:spcBef>
                <a:spcPts val="0"/>
              </a:spcBef>
            </a:pPr>
            <a:r>
              <a:rPr lang="fr-CA" sz="1000" dirty="0" smtClean="0">
                <a:latin typeface="Arial"/>
              </a:rPr>
              <a:t>*Par rapport au montant qu’elle recevrait si elle prenait sa retraite à 60 ans</a:t>
            </a:r>
          </a:p>
          <a:p>
            <a:pPr>
              <a:spcBef>
                <a:spcPts val="0"/>
              </a:spcBef>
            </a:pPr>
            <a:r>
              <a:rPr lang="fr-CA" sz="1000" dirty="0" smtClean="0">
                <a:latin typeface="Arial"/>
              </a:rPr>
              <a:t>**Prestations non indexées à l’inflation</a:t>
            </a:r>
            <a:endParaRPr lang="fr-CA" sz="1000" dirty="0">
              <a:latin typeface="Arial"/>
            </a:endParaRPr>
          </a:p>
        </p:txBody>
      </p:sp>
      <p:sp>
        <p:nvSpPr>
          <p:cNvPr id="5" name="TextBox 4"/>
          <p:cNvSpPr txBox="1"/>
          <p:nvPr/>
        </p:nvSpPr>
        <p:spPr>
          <a:xfrm>
            <a:off x="6781800" y="1371600"/>
            <a:ext cx="914400" cy="914400"/>
          </a:xfrm>
          <a:prstGeom prst="rect">
            <a:avLst/>
          </a:prstGeom>
          <a:noFill/>
        </p:spPr>
        <p:txBody>
          <a:bodyPr wrap="none" lIns="0" tIns="0" rIns="0" bIns="0" rtlCol="0">
            <a:noAutofit/>
          </a:bodyPr>
          <a:lstStyle/>
          <a:p>
            <a:pPr>
              <a:spcBef>
                <a:spcPts val="1000"/>
              </a:spcBef>
            </a:pPr>
            <a:endParaRPr lang="en-US" sz="2000" dirty="0">
              <a:latin typeface="Arial"/>
              <a:cs typeface="Arial"/>
            </a:endParaRPr>
          </a:p>
        </p:txBody>
      </p:sp>
      <p:sp>
        <p:nvSpPr>
          <p:cNvPr id="13" name="Text Box 4"/>
          <p:cNvSpPr txBox="1">
            <a:spLocks noChangeArrowheads="1"/>
          </p:cNvSpPr>
          <p:nvPr/>
        </p:nvSpPr>
        <p:spPr bwMode="auto">
          <a:xfrm>
            <a:off x="457200" y="5893776"/>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(retraitequebec.gouv.qc.ca)</a:t>
            </a:r>
            <a:endParaRPr lang="fr-CA" sz="1000" dirty="0">
              <a:latin typeface="Arial" charset="0"/>
            </a:endParaRPr>
          </a:p>
        </p:txBody>
      </p:sp>
    </p:spTree>
    <p:extLst>
      <p:ext uri="{BB962C8B-B14F-4D97-AF65-F5344CB8AC3E}">
        <p14:creationId xmlns:p14="http://schemas.microsoft.com/office/powerpoint/2010/main" val="21301149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r>
              <a:rPr lang="fr-CA" sz="2400" dirty="0" smtClean="0">
                <a:latin typeface="Arial" charset="0"/>
              </a:rPr>
              <a:t>Régime de rentes du Québec (RRQ)</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21</a:t>
            </a:fld>
            <a:endParaRPr lang="fr-CA" sz="1000" dirty="0">
              <a:latin typeface="Arial" charset="0"/>
              <a:cs typeface="Arial" charset="0"/>
            </a:endParaRPr>
          </a:p>
        </p:txBody>
      </p:sp>
      <p:sp>
        <p:nvSpPr>
          <p:cNvPr id="9" name="Content Placeholder 2"/>
          <p:cNvSpPr>
            <a:spLocks noGrp="1"/>
          </p:cNvSpPr>
          <p:nvPr>
            <p:ph idx="12"/>
          </p:nvPr>
        </p:nvSpPr>
        <p:spPr>
          <a:xfrm>
            <a:off x="457200" y="1143000"/>
            <a:ext cx="8229600" cy="4102768"/>
          </a:xfrm>
        </p:spPr>
        <p:txBody>
          <a:bodyPr rtlCol="0">
            <a:noAutofit/>
          </a:bodyPr>
          <a:lstStyle/>
          <a:p>
            <a:pPr eaLnBrk="1" fontAlgn="auto" hangingPunct="1">
              <a:buFont typeface="Arial"/>
              <a:buNone/>
              <a:defRPr/>
            </a:pPr>
            <a:r>
              <a:rPr lang="fr-CA" sz="1800" dirty="0" smtClean="0">
                <a:solidFill>
                  <a:schemeClr val="accent1"/>
                </a:solidFill>
                <a:latin typeface="Arial" charset="0"/>
              </a:rPr>
              <a:t>Prestations pour autres événements marquants</a:t>
            </a:r>
          </a:p>
          <a:p>
            <a:pPr lvl="1" eaLnBrk="1" fontAlgn="auto" hangingPunct="1">
              <a:lnSpc>
                <a:spcPct val="100000"/>
              </a:lnSpc>
              <a:spcAft>
                <a:spcPts val="0"/>
              </a:spcAft>
              <a:defRPr/>
            </a:pPr>
            <a:r>
              <a:rPr lang="fr-CA" sz="1600" dirty="0" smtClean="0">
                <a:latin typeface="Arial" charset="0"/>
              </a:rPr>
              <a:t>Assurance invalidité</a:t>
            </a:r>
          </a:p>
          <a:p>
            <a:pPr lvl="2">
              <a:lnSpc>
                <a:spcPct val="100000"/>
              </a:lnSpc>
              <a:defRPr/>
            </a:pPr>
            <a:r>
              <a:rPr lang="fr-CA" sz="1200" dirty="0" smtClean="0">
                <a:latin typeface="Arial" charset="0"/>
              </a:rPr>
              <a:t>Il faut avoir moins de 65 ans</a:t>
            </a:r>
          </a:p>
          <a:p>
            <a:pPr lvl="2">
              <a:lnSpc>
                <a:spcPct val="100000"/>
              </a:lnSpc>
              <a:defRPr/>
            </a:pPr>
            <a:r>
              <a:rPr lang="fr-CA" sz="1200" dirty="0" smtClean="0">
                <a:solidFill>
                  <a:srgbClr val="000000"/>
                </a:solidFill>
                <a:latin typeface="Arial" charset="0"/>
              </a:rPr>
              <a:t>Les cotisations au RRQ doivent être suffisantes</a:t>
            </a:r>
            <a:endParaRPr lang="fr-CA" sz="1200" dirty="0" smtClean="0">
              <a:solidFill>
                <a:srgbClr val="000000"/>
              </a:solidFill>
              <a:latin typeface="Arial" charset="0"/>
              <a:ea typeface="Arial" charset="0"/>
              <a:cs typeface="Arial" charset="0"/>
            </a:endParaRPr>
          </a:p>
          <a:p>
            <a:pPr lvl="2">
              <a:lnSpc>
                <a:spcPct val="100000"/>
              </a:lnSpc>
              <a:defRPr/>
            </a:pPr>
            <a:r>
              <a:rPr lang="fr-CA" sz="1200" dirty="0" smtClean="0">
                <a:latin typeface="Arial" charset="0"/>
              </a:rPr>
              <a:t>L’invalidité doit être « grave » et « prolongée »</a:t>
            </a:r>
          </a:p>
          <a:p>
            <a:pPr lvl="2">
              <a:lnSpc>
                <a:spcPct val="100000"/>
              </a:lnSpc>
              <a:defRPr/>
            </a:pPr>
            <a:r>
              <a:rPr lang="fr-CA" sz="1200" dirty="0" smtClean="0">
                <a:latin typeface="Arial" charset="0"/>
              </a:rPr>
              <a:t>La prestation mensuelle pour enfants à charge est actuellement de </a:t>
            </a:r>
            <a:r>
              <a:rPr lang="fr-CA" sz="1200" dirty="0" smtClean="0">
                <a:solidFill>
                  <a:srgbClr val="000000"/>
                </a:solidFill>
                <a:latin typeface="Arial" charset="0"/>
              </a:rPr>
              <a:t>75,46 $</a:t>
            </a:r>
            <a:endParaRPr lang="fr-CA" sz="1200" dirty="0" smtClean="0">
              <a:solidFill>
                <a:srgbClr val="000000"/>
              </a:solidFill>
              <a:latin typeface="Arial" charset="0"/>
              <a:ea typeface="Arial" charset="0"/>
              <a:cs typeface="Arial" charset="0"/>
            </a:endParaRPr>
          </a:p>
          <a:p>
            <a:pPr lvl="1">
              <a:lnSpc>
                <a:spcPct val="100000"/>
              </a:lnSpc>
              <a:defRPr/>
            </a:pPr>
            <a:r>
              <a:rPr lang="fr-CA" sz="1600" dirty="0" smtClean="0">
                <a:latin typeface="Arial" charset="0"/>
              </a:rPr>
              <a:t>Prestation de décès</a:t>
            </a:r>
          </a:p>
          <a:p>
            <a:pPr lvl="2">
              <a:lnSpc>
                <a:spcPct val="100000"/>
              </a:lnSpc>
              <a:defRPr/>
            </a:pPr>
            <a:r>
              <a:rPr lang="fr-CA" sz="1200" dirty="0" smtClean="0">
                <a:latin typeface="Arial" charset="0"/>
              </a:rPr>
              <a:t>Somme forfaitaire unique versée à la succession et pouvant atteindre 2 500 $ au maximum</a:t>
            </a:r>
            <a:endParaRPr lang="fr-CA" sz="1600" dirty="0" smtClean="0">
              <a:latin typeface="Arial" charset="0"/>
              <a:ea typeface="Arial" charset="0"/>
              <a:cs typeface="Arial" charset="0"/>
            </a:endParaRPr>
          </a:p>
          <a:p>
            <a:pPr lvl="1" eaLnBrk="1" fontAlgn="auto" hangingPunct="1">
              <a:lnSpc>
                <a:spcPct val="100000"/>
              </a:lnSpc>
              <a:spcAft>
                <a:spcPts val="0"/>
              </a:spcAft>
              <a:defRPr/>
            </a:pPr>
            <a:r>
              <a:rPr lang="fr-CA" sz="1600" dirty="0" smtClean="0">
                <a:latin typeface="Arial" charset="0"/>
              </a:rPr>
              <a:t>Rente de conjoint survivant</a:t>
            </a:r>
            <a:endParaRPr lang="fr-CA" sz="1600" dirty="0" smtClean="0">
              <a:latin typeface="Arial" charset="0"/>
              <a:ea typeface="Arial" charset="0"/>
              <a:cs typeface="Arial" charset="0"/>
            </a:endParaRPr>
          </a:p>
          <a:p>
            <a:pPr lvl="2">
              <a:lnSpc>
                <a:spcPct val="100000"/>
              </a:lnSpc>
              <a:defRPr/>
            </a:pPr>
            <a:r>
              <a:rPr lang="fr-CA" sz="1200" dirty="0" smtClean="0">
                <a:latin typeface="Arial" charset="0"/>
              </a:rPr>
              <a:t>Rente versée au conjoint ou au conjoint de fait du défunt</a:t>
            </a:r>
          </a:p>
          <a:p>
            <a:pPr lvl="2">
              <a:lnSpc>
                <a:spcPct val="100000"/>
              </a:lnSpc>
              <a:defRPr/>
            </a:pPr>
            <a:r>
              <a:rPr lang="fr-CA" sz="1200" dirty="0" smtClean="0">
                <a:solidFill>
                  <a:srgbClr val="000000"/>
                </a:solidFill>
                <a:latin typeface="Arial" charset="0"/>
              </a:rPr>
              <a:t>Son calcul se fonde sur les variables suivantes : le montant que le défunt a cotisé au RRQ et le supplément à la rente de retraite, l’âge du conjoint survivant au décès et le fait que le conjoint a des personnes à charge, est invalide ou reçoit des prestations d’invalidité.</a:t>
            </a:r>
          </a:p>
          <a:p>
            <a:pPr lvl="1">
              <a:lnSpc>
                <a:spcPct val="100000"/>
              </a:lnSpc>
              <a:defRPr/>
            </a:pPr>
            <a:r>
              <a:rPr lang="fr-CA" sz="1600" dirty="0" smtClean="0">
                <a:solidFill>
                  <a:srgbClr val="000000"/>
                </a:solidFill>
                <a:latin typeface="Arial" charset="0"/>
              </a:rPr>
              <a:t>Rente d’orphelin</a:t>
            </a:r>
          </a:p>
          <a:p>
            <a:pPr lvl="2">
              <a:lnSpc>
                <a:spcPct val="100000"/>
              </a:lnSpc>
              <a:defRPr/>
            </a:pPr>
            <a:r>
              <a:rPr lang="fr-CA" sz="1200" dirty="0" smtClean="0">
                <a:solidFill>
                  <a:srgbClr val="000000"/>
                </a:solidFill>
                <a:latin typeface="Arial" charset="0"/>
              </a:rPr>
              <a:t>Rente versée à la personne qui subvient aux besoins d’un enfant mineur du défunt</a:t>
            </a:r>
          </a:p>
          <a:p>
            <a:pPr lvl="1">
              <a:lnSpc>
                <a:spcPct val="100000"/>
              </a:lnSpc>
              <a:defRPr/>
            </a:pPr>
            <a:r>
              <a:rPr lang="fr-CA" sz="1600" dirty="0" smtClean="0">
                <a:latin typeface="Arial" charset="0"/>
              </a:rPr>
              <a:t>Partage des crédits en cas de divorce ou de séparation du couple</a:t>
            </a:r>
            <a:endParaRPr lang="fr-CA" sz="1600" dirty="0">
              <a:latin typeface="Arial" charset="0"/>
              <a:ea typeface="Arial" charset="0"/>
              <a:cs typeface="Arial" charset="0"/>
            </a:endParaRPr>
          </a:p>
        </p:txBody>
      </p:sp>
      <p:sp>
        <p:nvSpPr>
          <p:cNvPr id="6" name="Text Box 4"/>
          <p:cNvSpPr txBox="1">
            <a:spLocks noChangeArrowheads="1"/>
          </p:cNvSpPr>
          <p:nvPr/>
        </p:nvSpPr>
        <p:spPr bwMode="auto">
          <a:xfrm>
            <a:off x="457200" y="5984016"/>
            <a:ext cx="8224838" cy="2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(retraitequebec.gouv.qc.ca)</a:t>
            </a:r>
            <a:endParaRPr lang="fr-CA" sz="1000" dirty="0">
              <a:latin typeface="Arial" charset="0"/>
              <a:cs typeface="Arial" charset="0"/>
            </a:endParaRPr>
          </a:p>
        </p:txBody>
      </p:sp>
    </p:spTree>
    <p:extLst>
      <p:ext uri="{BB962C8B-B14F-4D97-AF65-F5344CB8AC3E}">
        <p14:creationId xmlns:p14="http://schemas.microsoft.com/office/powerpoint/2010/main" val="9158475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Régime de rentes du Québec (RRQ)</a:t>
            </a: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22</a:t>
            </a:fld>
            <a:endParaRPr lang="fr-CA" sz="1000" dirty="0">
              <a:latin typeface="Arial" charset="0"/>
              <a:cs typeface="Arial" charset="0"/>
            </a:endParaRPr>
          </a:p>
        </p:txBody>
      </p:sp>
      <p:sp>
        <p:nvSpPr>
          <p:cNvPr id="9" name="Content Placeholder 2"/>
          <p:cNvSpPr>
            <a:spLocks noGrp="1"/>
          </p:cNvSpPr>
          <p:nvPr>
            <p:ph idx="12"/>
          </p:nvPr>
        </p:nvSpPr>
        <p:spPr>
          <a:xfrm>
            <a:off x="457200" y="1142998"/>
            <a:ext cx="8229600" cy="2160000"/>
          </a:xfrm>
        </p:spPr>
        <p:txBody>
          <a:bodyPr rtlCol="0">
            <a:noAutofit/>
          </a:bodyPr>
          <a:lstStyle/>
          <a:p>
            <a:pPr eaLnBrk="1" fontAlgn="auto" hangingPunct="1">
              <a:buFont typeface="Arial"/>
              <a:buNone/>
              <a:defRPr/>
            </a:pPr>
            <a:r>
              <a:rPr lang="fr-CA" sz="1800" dirty="0" smtClean="0">
                <a:solidFill>
                  <a:schemeClr val="accent1"/>
                </a:solidFill>
                <a:latin typeface="Arial" charset="0"/>
              </a:rPr>
              <a:t>Décès et revenu du ménage</a:t>
            </a:r>
          </a:p>
          <a:p>
            <a:pPr lvl="1">
              <a:lnSpc>
                <a:spcPct val="100000"/>
              </a:lnSpc>
              <a:defRPr/>
            </a:pPr>
            <a:r>
              <a:rPr lang="fr-CA" sz="1600" dirty="0" smtClean="0">
                <a:solidFill>
                  <a:srgbClr val="000000"/>
                </a:solidFill>
                <a:latin typeface="Arial" charset="0"/>
              </a:rPr>
              <a:t>Aucune prestation du RRQ; la rente de conjoint survivant est de 655,50 $/mois pour les personnes de 65 ans et plus </a:t>
            </a:r>
          </a:p>
          <a:p>
            <a:pPr lvl="1">
              <a:lnSpc>
                <a:spcPct val="100000"/>
              </a:lnSpc>
              <a:defRPr/>
            </a:pPr>
            <a:r>
              <a:rPr lang="fr-CA" sz="1600" dirty="0" smtClean="0">
                <a:solidFill>
                  <a:srgbClr val="000000"/>
                </a:solidFill>
                <a:latin typeface="Arial" charset="0"/>
              </a:rPr>
              <a:t>Si les deux conjoints ont atteint la prestation maximum, le conjoint survivant subira une perte de 50 % sur le montant global de rente du RRQ</a:t>
            </a:r>
          </a:p>
          <a:p>
            <a:pPr lvl="1">
              <a:lnSpc>
                <a:spcPct val="100000"/>
              </a:lnSpc>
              <a:defRPr/>
            </a:pPr>
            <a:r>
              <a:rPr lang="fr-CA" sz="1600" dirty="0" smtClean="0">
                <a:solidFill>
                  <a:srgbClr val="000000"/>
                </a:solidFill>
                <a:latin typeface="Arial" charset="0"/>
              </a:rPr>
              <a:t>La rente combinée </a:t>
            </a:r>
            <a:r>
              <a:rPr lang="fr-CA" sz="1600" dirty="0" smtClean="0">
                <a:latin typeface="Arial" charset="0"/>
              </a:rPr>
              <a:t>ne peut</a:t>
            </a:r>
            <a:r>
              <a:rPr lang="fr-CA" sz="2000" dirty="0" smtClean="0"/>
              <a:t> </a:t>
            </a:r>
            <a:r>
              <a:rPr lang="fr-CA" sz="1600" dirty="0" smtClean="0">
                <a:latin typeface="Arial" charset="0"/>
              </a:rPr>
              <a:t>dépasser le montant maximum de rente</a:t>
            </a:r>
            <a:endParaRPr lang="fr-CA" sz="1600" dirty="0" smtClean="0">
              <a:latin typeface="Arial" charset="0"/>
              <a:ea typeface="Arial" charset="0"/>
              <a:cs typeface="Arial" charset="0"/>
            </a:endParaRPr>
          </a:p>
          <a:p>
            <a:pPr lvl="1" eaLnBrk="1" fontAlgn="auto" hangingPunct="1">
              <a:lnSpc>
                <a:spcPct val="100000"/>
              </a:lnSpc>
              <a:spcAft>
                <a:spcPts val="0"/>
              </a:spcAft>
              <a:defRPr/>
            </a:pPr>
            <a:endParaRPr lang="fr-CA" sz="1600" dirty="0">
              <a:latin typeface="Arial" charset="0"/>
              <a:ea typeface="Arial" charset="0"/>
              <a:cs typeface="Arial" charset="0"/>
            </a:endParaRPr>
          </a:p>
        </p:txBody>
      </p:sp>
      <p:grpSp>
        <p:nvGrpSpPr>
          <p:cNvPr id="7" name="Group 6"/>
          <p:cNvGrpSpPr/>
          <p:nvPr/>
        </p:nvGrpSpPr>
        <p:grpSpPr>
          <a:xfrm>
            <a:off x="750116" y="3492500"/>
            <a:ext cx="2666185" cy="2415093"/>
            <a:chOff x="750116" y="3492500"/>
            <a:chExt cx="2666185" cy="2415093"/>
          </a:xfrm>
        </p:grpSpPr>
        <p:grpSp>
          <p:nvGrpSpPr>
            <p:cNvPr id="6" name="Group 5"/>
            <p:cNvGrpSpPr/>
            <p:nvPr/>
          </p:nvGrpSpPr>
          <p:grpSpPr>
            <a:xfrm>
              <a:off x="750116" y="3492500"/>
              <a:ext cx="2666185" cy="2415093"/>
              <a:chOff x="750116" y="3492500"/>
              <a:chExt cx="2666185" cy="2415093"/>
            </a:xfrm>
          </p:grpSpPr>
          <p:sp>
            <p:nvSpPr>
              <p:cNvPr id="3" name="TextBox 2"/>
              <p:cNvSpPr txBox="1"/>
              <p:nvPr/>
            </p:nvSpPr>
            <p:spPr>
              <a:xfrm>
                <a:off x="800100" y="3492500"/>
                <a:ext cx="2616200" cy="369332"/>
              </a:xfrm>
              <a:prstGeom prst="rect">
                <a:avLst/>
              </a:prstGeom>
              <a:solidFill>
                <a:srgbClr val="0079C1"/>
              </a:solidFill>
            </p:spPr>
            <p:txBody>
              <a:bodyPr wrap="square" rtlCol="0">
                <a:spAutoFit/>
              </a:bodyPr>
              <a:lstStyle/>
              <a:p>
                <a:pPr algn="ctr"/>
                <a:r>
                  <a:rPr lang="fr-CA" b="1" dirty="0" smtClean="0">
                    <a:solidFill>
                      <a:schemeClr val="bg1"/>
                    </a:solidFill>
                    <a:latin typeface="Arial" panose="020B0604020202020204" pitchFamily="34" charset="0"/>
                  </a:rPr>
                  <a:t>Scénario A</a:t>
                </a:r>
                <a:endParaRPr lang="fr-CA" b="1" dirty="0">
                  <a:solidFill>
                    <a:schemeClr val="bg1"/>
                  </a:solidFill>
                  <a:latin typeface="Arial" panose="020B0604020202020204" pitchFamily="34" charset="0"/>
                </a:endParaRPr>
              </a:p>
            </p:txBody>
          </p:sp>
          <p:sp>
            <p:nvSpPr>
              <p:cNvPr id="4" name="Rectangle 3"/>
              <p:cNvSpPr/>
              <p:nvPr/>
            </p:nvSpPr>
            <p:spPr>
              <a:xfrm>
                <a:off x="800101" y="3868698"/>
                <a:ext cx="2616200" cy="523220"/>
              </a:xfrm>
              <a:prstGeom prst="rect">
                <a:avLst/>
              </a:prstGeom>
            </p:spPr>
            <p:txBody>
              <a:bodyPr wrap="square">
                <a:spAutoFit/>
              </a:bodyPr>
              <a:lstStyle/>
              <a:p>
                <a:pPr algn="ctr"/>
                <a:r>
                  <a:rPr lang="fr-CA" sz="1400" b="1" dirty="0" smtClean="0">
                    <a:latin typeface="Arial" panose="020B0604020202020204" pitchFamily="34" charset="0"/>
                  </a:rPr>
                  <a:t>Si les conjoints reçoivent </a:t>
                </a:r>
                <a:br>
                  <a:rPr lang="fr-CA" sz="1400" b="1" dirty="0" smtClean="0">
                    <a:latin typeface="Arial" panose="020B0604020202020204" pitchFamily="34" charset="0"/>
                  </a:rPr>
                </a:br>
                <a:r>
                  <a:rPr lang="fr-CA" sz="1400" b="1" dirty="0" smtClean="0">
                    <a:latin typeface="Arial" panose="020B0604020202020204" pitchFamily="34" charset="0"/>
                  </a:rPr>
                  <a:t>la prestation maximum</a:t>
                </a:r>
                <a:endParaRPr lang="fr-CA" sz="1400" b="1" dirty="0">
                  <a:latin typeface="Arial" panose="020B0604020202020204" pitchFamily="34" charset="0"/>
                </a:endParaRPr>
              </a:p>
            </p:txBody>
          </p:sp>
          <p:sp>
            <p:nvSpPr>
              <p:cNvPr id="5" name="Striped Right Arrow 4"/>
              <p:cNvSpPr/>
              <p:nvPr/>
            </p:nvSpPr>
            <p:spPr>
              <a:xfrm rot="5400000">
                <a:off x="1613932" y="3905039"/>
                <a:ext cx="888570" cy="2070100"/>
              </a:xfrm>
              <a:prstGeom prst="stripedRightArrow">
                <a:avLst>
                  <a:gd name="adj1" fmla="val 71359"/>
                  <a:gd name="adj2" fmla="val 6977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750116" y="5384373"/>
                <a:ext cx="2616200" cy="523220"/>
              </a:xfrm>
              <a:prstGeom prst="rect">
                <a:avLst/>
              </a:prstGeom>
            </p:spPr>
            <p:txBody>
              <a:bodyPr wrap="square">
                <a:spAutoFit/>
              </a:bodyPr>
              <a:lstStyle/>
              <a:p>
                <a:pPr algn="ctr"/>
                <a:r>
                  <a:rPr lang="fr-CA" sz="2800" b="1" dirty="0" smtClean="0">
                    <a:latin typeface="Arial" panose="020B0604020202020204" pitchFamily="34" charset="0"/>
                  </a:rPr>
                  <a:t>2 185,00 $</a:t>
                </a:r>
                <a:endParaRPr lang="fr-CA" sz="2800" b="1" dirty="0">
                  <a:latin typeface="Arial" panose="020B0604020202020204" pitchFamily="34" charset="0"/>
                </a:endParaRPr>
              </a:p>
            </p:txBody>
          </p:sp>
        </p:grpSp>
        <p:sp>
          <p:nvSpPr>
            <p:cNvPr id="17" name="Rectangle 16"/>
            <p:cNvSpPr/>
            <p:nvPr/>
          </p:nvSpPr>
          <p:spPr>
            <a:xfrm>
              <a:off x="1295401" y="4598432"/>
              <a:ext cx="1536699" cy="646331"/>
            </a:xfrm>
            <a:prstGeom prst="rect">
              <a:avLst/>
            </a:prstGeom>
          </p:spPr>
          <p:txBody>
            <a:bodyPr wrap="square">
              <a:spAutoFit/>
            </a:bodyPr>
            <a:lstStyle/>
            <a:p>
              <a:pPr algn="ctr"/>
              <a:r>
                <a:rPr lang="fr-CA" sz="1200" b="1" dirty="0" smtClean="0">
                  <a:solidFill>
                    <a:schemeClr val="bg1"/>
                  </a:solidFill>
                  <a:latin typeface="Arial" panose="020B0604020202020204" pitchFamily="34" charset="0"/>
                </a:rPr>
                <a:t>Revenu provenant de la rente du RRQ</a:t>
              </a:r>
              <a:endParaRPr lang="fr-CA" sz="1200" b="1" dirty="0">
                <a:solidFill>
                  <a:schemeClr val="bg1"/>
                </a:solidFill>
                <a:latin typeface="Arial" panose="020B0604020202020204" pitchFamily="34" charset="0"/>
              </a:endParaRPr>
            </a:p>
          </p:txBody>
        </p:sp>
      </p:grpSp>
      <p:grpSp>
        <p:nvGrpSpPr>
          <p:cNvPr id="26" name="Group 25"/>
          <p:cNvGrpSpPr/>
          <p:nvPr/>
        </p:nvGrpSpPr>
        <p:grpSpPr>
          <a:xfrm>
            <a:off x="3836216" y="3492500"/>
            <a:ext cx="2666185" cy="2415093"/>
            <a:chOff x="750116" y="3492500"/>
            <a:chExt cx="2666185" cy="2415093"/>
          </a:xfrm>
        </p:grpSpPr>
        <p:grpSp>
          <p:nvGrpSpPr>
            <p:cNvPr id="27" name="Group 26"/>
            <p:cNvGrpSpPr/>
            <p:nvPr/>
          </p:nvGrpSpPr>
          <p:grpSpPr>
            <a:xfrm>
              <a:off x="750116" y="3492500"/>
              <a:ext cx="2666185" cy="2415093"/>
              <a:chOff x="750116" y="3492500"/>
              <a:chExt cx="2666185" cy="2415093"/>
            </a:xfrm>
          </p:grpSpPr>
          <p:sp>
            <p:nvSpPr>
              <p:cNvPr id="29" name="TextBox 28"/>
              <p:cNvSpPr txBox="1"/>
              <p:nvPr/>
            </p:nvSpPr>
            <p:spPr>
              <a:xfrm>
                <a:off x="800100" y="3492500"/>
                <a:ext cx="2616200" cy="369332"/>
              </a:xfrm>
              <a:prstGeom prst="rect">
                <a:avLst/>
              </a:prstGeom>
              <a:solidFill>
                <a:srgbClr val="0079C1"/>
              </a:solidFill>
            </p:spPr>
            <p:txBody>
              <a:bodyPr wrap="square" rtlCol="0">
                <a:spAutoFit/>
              </a:bodyPr>
              <a:lstStyle/>
              <a:p>
                <a:pPr algn="ctr"/>
                <a:r>
                  <a:rPr lang="fr-CA" b="1" dirty="0" smtClean="0">
                    <a:solidFill>
                      <a:schemeClr val="bg1"/>
                    </a:solidFill>
                    <a:latin typeface="Arial" panose="020B0604020202020204" pitchFamily="34" charset="0"/>
                  </a:rPr>
                  <a:t>Scénario B</a:t>
                </a:r>
                <a:endParaRPr lang="fr-CA" b="1" dirty="0">
                  <a:solidFill>
                    <a:schemeClr val="bg1"/>
                  </a:solidFill>
                  <a:latin typeface="Arial" panose="020B0604020202020204" pitchFamily="34" charset="0"/>
                </a:endParaRPr>
              </a:p>
            </p:txBody>
          </p:sp>
          <p:sp>
            <p:nvSpPr>
              <p:cNvPr id="30" name="Rectangle 29"/>
              <p:cNvSpPr/>
              <p:nvPr/>
            </p:nvSpPr>
            <p:spPr>
              <a:xfrm>
                <a:off x="800101" y="3868698"/>
                <a:ext cx="2616200" cy="307777"/>
              </a:xfrm>
              <a:prstGeom prst="rect">
                <a:avLst/>
              </a:prstGeom>
            </p:spPr>
            <p:txBody>
              <a:bodyPr wrap="square">
                <a:spAutoFit/>
              </a:bodyPr>
              <a:lstStyle/>
              <a:p>
                <a:pPr algn="ctr"/>
                <a:r>
                  <a:rPr lang="fr-CA" sz="1400" b="1" dirty="0" smtClean="0">
                    <a:latin typeface="Arial" panose="020B0604020202020204" pitchFamily="34" charset="0"/>
                  </a:rPr>
                  <a:t>Au décès d’un conjoint </a:t>
                </a:r>
                <a:endParaRPr lang="fr-CA" sz="1400" b="1" dirty="0">
                  <a:latin typeface="Arial" panose="020B0604020202020204" pitchFamily="34" charset="0"/>
                </a:endParaRPr>
              </a:p>
            </p:txBody>
          </p:sp>
          <p:sp>
            <p:nvSpPr>
              <p:cNvPr id="31" name="Striped Right Arrow 30"/>
              <p:cNvSpPr/>
              <p:nvPr/>
            </p:nvSpPr>
            <p:spPr>
              <a:xfrm rot="5400000">
                <a:off x="1613932" y="3905039"/>
                <a:ext cx="888570" cy="2070100"/>
              </a:xfrm>
              <a:prstGeom prst="stripedRightArrow">
                <a:avLst>
                  <a:gd name="adj1" fmla="val 71359"/>
                  <a:gd name="adj2" fmla="val 69775"/>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ectangle 31"/>
              <p:cNvSpPr/>
              <p:nvPr/>
            </p:nvSpPr>
            <p:spPr>
              <a:xfrm>
                <a:off x="750116" y="5384373"/>
                <a:ext cx="2616200" cy="523220"/>
              </a:xfrm>
              <a:prstGeom prst="rect">
                <a:avLst/>
              </a:prstGeom>
            </p:spPr>
            <p:txBody>
              <a:bodyPr wrap="square">
                <a:spAutoFit/>
              </a:bodyPr>
              <a:lstStyle/>
              <a:p>
                <a:pPr algn="ctr"/>
                <a:r>
                  <a:rPr lang="fr-CA" sz="2800" b="1" dirty="0" smtClean="0">
                    <a:latin typeface="Arial" panose="020B0604020202020204" pitchFamily="34" charset="0"/>
                  </a:rPr>
                  <a:t>1 092,50 $</a:t>
                </a:r>
                <a:endParaRPr lang="fr-CA" sz="2800" b="1" dirty="0">
                  <a:latin typeface="Arial" panose="020B0604020202020204" pitchFamily="34" charset="0"/>
                  <a:cs typeface="Arial" panose="020B0604020202020204" pitchFamily="34" charset="0"/>
                </a:endParaRPr>
              </a:p>
            </p:txBody>
          </p:sp>
        </p:grpSp>
        <p:sp>
          <p:nvSpPr>
            <p:cNvPr id="28" name="Rectangle 27"/>
            <p:cNvSpPr/>
            <p:nvPr/>
          </p:nvSpPr>
          <p:spPr>
            <a:xfrm>
              <a:off x="1295401" y="4598432"/>
              <a:ext cx="1536699" cy="646331"/>
            </a:xfrm>
            <a:prstGeom prst="rect">
              <a:avLst/>
            </a:prstGeom>
          </p:spPr>
          <p:txBody>
            <a:bodyPr wrap="square">
              <a:spAutoFit/>
            </a:bodyPr>
            <a:lstStyle/>
            <a:p>
              <a:pPr algn="ctr"/>
              <a:r>
                <a:rPr lang="fr-CA" sz="1200" b="1" dirty="0" smtClean="0">
                  <a:solidFill>
                    <a:schemeClr val="bg1"/>
                  </a:solidFill>
                  <a:latin typeface="Arial" panose="020B0604020202020204" pitchFamily="34" charset="0"/>
                </a:rPr>
                <a:t>Revenu provenant de la rente du </a:t>
              </a:r>
              <a:r>
                <a:rPr lang="fr-CA" sz="1200" b="1" dirty="0" smtClean="0">
                  <a:solidFill>
                    <a:srgbClr val="FFFFFF"/>
                  </a:solidFill>
                  <a:latin typeface="Arial" panose="020B0604020202020204" pitchFamily="34" charset="0"/>
                </a:rPr>
                <a:t>RRQ</a:t>
              </a:r>
              <a:endParaRPr lang="fr-CA" sz="1200" b="1" dirty="0">
                <a:solidFill>
                  <a:srgbClr val="FFFFFF"/>
                </a:solidFill>
                <a:latin typeface="Arial" panose="020B0604020202020204" pitchFamily="34" charset="0"/>
              </a:endParaRPr>
            </a:p>
          </p:txBody>
        </p:sp>
      </p:grpSp>
      <p:pic>
        <p:nvPicPr>
          <p:cNvPr id="34"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754961" y="3717330"/>
            <a:ext cx="1950889" cy="195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Rectangle 34"/>
          <p:cNvSpPr/>
          <p:nvPr/>
        </p:nvSpPr>
        <p:spPr>
          <a:xfrm>
            <a:off x="6828645" y="4280784"/>
            <a:ext cx="1794791" cy="830997"/>
          </a:xfrm>
          <a:prstGeom prst="rect">
            <a:avLst/>
          </a:prstGeom>
        </p:spPr>
        <p:txBody>
          <a:bodyPr wrap="square">
            <a:spAutoFit/>
          </a:bodyPr>
          <a:lstStyle/>
          <a:p>
            <a:pPr algn="ctr">
              <a:spcAft>
                <a:spcPts val="600"/>
              </a:spcAft>
            </a:pPr>
            <a:r>
              <a:rPr lang="fr-CA" sz="2000" dirty="0" smtClean="0">
                <a:solidFill>
                  <a:prstClr val="white"/>
                </a:solidFill>
                <a:latin typeface="Arial" panose="020B0604020202020204" pitchFamily="34" charset="0"/>
              </a:rPr>
              <a:t>Diminution de </a:t>
            </a:r>
            <a:r>
              <a:rPr lang="fr-CA" sz="2800" b="1" dirty="0" smtClean="0">
                <a:solidFill>
                  <a:prstClr val="white"/>
                </a:solidFill>
                <a:latin typeface="Arial" panose="020B0604020202020204" pitchFamily="34" charset="0"/>
              </a:rPr>
              <a:t>50 %</a:t>
            </a:r>
            <a:endParaRPr lang="fr-CA" sz="1400" b="1" dirty="0">
              <a:solidFill>
                <a:prstClr val="white"/>
              </a:solidFill>
              <a:latin typeface="Arial" panose="020B0604020202020204" pitchFamily="34" charset="0"/>
              <a:cs typeface="Arial" panose="020B0604020202020204" pitchFamily="34" charset="0"/>
            </a:endParaRPr>
          </a:p>
        </p:txBody>
      </p:sp>
      <p:sp>
        <p:nvSpPr>
          <p:cNvPr id="22" name="Text Box 4"/>
          <p:cNvSpPr txBox="1">
            <a:spLocks noChangeArrowheads="1"/>
          </p:cNvSpPr>
          <p:nvPr/>
        </p:nvSpPr>
        <p:spPr bwMode="auto">
          <a:xfrm>
            <a:off x="528645" y="5902301"/>
            <a:ext cx="8224838" cy="2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de Retraite Québec, août 2016 (retraitequebec.gouv.qc.ca)</a:t>
            </a:r>
            <a:endParaRPr lang="fr-CA" sz="1000" dirty="0">
              <a:latin typeface="Arial" charset="0"/>
              <a:cs typeface="Arial" charset="0"/>
            </a:endParaRPr>
          </a:p>
        </p:txBody>
      </p:sp>
    </p:spTree>
    <p:extLst>
      <p:ext uri="{BB962C8B-B14F-4D97-AF65-F5344CB8AC3E}">
        <p14:creationId xmlns:p14="http://schemas.microsoft.com/office/powerpoint/2010/main" val="7698321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Estimation de votre rente</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23</a:t>
            </a:fld>
            <a:endParaRPr lang="fr-CA" sz="1000" dirty="0">
              <a:latin typeface="Arial" charset="0"/>
              <a:cs typeface="Arial" charset="0"/>
            </a:endParaRPr>
          </a:p>
        </p:txBody>
      </p:sp>
      <p:sp>
        <p:nvSpPr>
          <p:cNvPr id="3" name="Content Placeholder 2"/>
          <p:cNvSpPr>
            <a:spLocks noGrp="1"/>
          </p:cNvSpPr>
          <p:nvPr>
            <p:ph idx="12"/>
          </p:nvPr>
        </p:nvSpPr>
        <p:spPr>
          <a:xfrm>
            <a:off x="457200" y="1143002"/>
            <a:ext cx="8229600" cy="1509444"/>
          </a:xfrm>
        </p:spPr>
        <p:txBody>
          <a:bodyPr rtlCol="0">
            <a:noAutofit/>
          </a:bodyPr>
          <a:lstStyle/>
          <a:p>
            <a:pPr eaLnBrk="1" fontAlgn="auto" hangingPunct="1">
              <a:buFont typeface="Arial"/>
              <a:buNone/>
              <a:defRPr/>
            </a:pPr>
            <a:r>
              <a:rPr lang="fr-CA" sz="2000" dirty="0" smtClean="0">
                <a:solidFill>
                  <a:schemeClr val="accent1"/>
                </a:solidFill>
                <a:latin typeface="Arial" charset="0"/>
              </a:rPr>
              <a:t>Outils en ligne</a:t>
            </a:r>
          </a:p>
          <a:p>
            <a:pPr lvl="1" fontAlgn="auto">
              <a:lnSpc>
                <a:spcPct val="100000"/>
              </a:lnSpc>
              <a:spcAft>
                <a:spcPts val="0"/>
              </a:spcAft>
              <a:defRPr/>
            </a:pPr>
            <a:r>
              <a:rPr lang="fr-CA" sz="1800" dirty="0" smtClean="0"/>
              <a:t>Visitez le site Web de Retraite Québec </a:t>
            </a:r>
          </a:p>
          <a:p>
            <a:pPr lvl="1" eaLnBrk="1" fontAlgn="auto" hangingPunct="1">
              <a:lnSpc>
                <a:spcPct val="100000"/>
              </a:lnSpc>
              <a:spcAft>
                <a:spcPts val="0"/>
              </a:spcAft>
              <a:defRPr/>
            </a:pPr>
            <a:r>
              <a:rPr lang="fr-CA" sz="1800" dirty="0" smtClean="0"/>
              <a:t>Consultez votre relevé de participation au Régime de rentes du Québec par l’entremise de « Mon dossier » </a:t>
            </a:r>
          </a:p>
          <a:p>
            <a:pPr lvl="1" eaLnBrk="1" fontAlgn="auto" hangingPunct="1">
              <a:lnSpc>
                <a:spcPct val="100000"/>
              </a:lnSpc>
              <a:spcAft>
                <a:spcPts val="0"/>
              </a:spcAft>
              <a:defRPr/>
            </a:pPr>
            <a:r>
              <a:rPr lang="fr-CA" sz="1800" dirty="0" smtClean="0"/>
              <a:t>Calculateurs de revenu de retraite :</a:t>
            </a:r>
          </a:p>
          <a:p>
            <a:pPr lvl="2">
              <a:lnSpc>
                <a:spcPct val="100000"/>
              </a:lnSpc>
              <a:defRPr/>
            </a:pPr>
            <a:r>
              <a:rPr lang="fr-CA" sz="1400" dirty="0" smtClean="0"/>
              <a:t>Outil simplifié de simulation des revenus à la retraite (</a:t>
            </a:r>
            <a:r>
              <a:rPr lang="fr-CA" sz="1400" dirty="0" err="1" smtClean="0"/>
              <a:t>SimulR</a:t>
            </a:r>
            <a:r>
              <a:rPr lang="fr-CA" sz="1400" dirty="0" smtClean="0"/>
              <a:t>)</a:t>
            </a:r>
          </a:p>
          <a:p>
            <a:pPr lvl="2">
              <a:lnSpc>
                <a:spcPct val="100000"/>
              </a:lnSpc>
              <a:defRPr/>
            </a:pPr>
            <a:r>
              <a:rPr lang="fr-CA" sz="1400" dirty="0" err="1" smtClean="0"/>
              <a:t>SimulRetraite</a:t>
            </a:r>
            <a:r>
              <a:rPr lang="fr-CA" dirty="0" smtClean="0"/>
              <a:t> </a:t>
            </a:r>
            <a:endParaRPr lang="fr-CA" sz="1400" dirty="0" smtClean="0"/>
          </a:p>
          <a:p>
            <a:pPr fontAlgn="auto">
              <a:defRPr/>
            </a:pPr>
            <a:endParaRPr lang="fr-CA" dirty="0">
              <a:solidFill>
                <a:schemeClr val="accent1"/>
              </a:solidFill>
              <a:latin typeface="Arial" charset="0"/>
            </a:endParaRPr>
          </a:p>
        </p:txBody>
      </p:sp>
      <p:sp>
        <p:nvSpPr>
          <p:cNvPr id="4" name="TextBox 3"/>
          <p:cNvSpPr txBox="1"/>
          <p:nvPr/>
        </p:nvSpPr>
        <p:spPr>
          <a:xfrm>
            <a:off x="4145301" y="4079410"/>
            <a:ext cx="5291191" cy="898990"/>
          </a:xfrm>
          <a:prstGeom prst="rect">
            <a:avLst/>
          </a:prstGeom>
          <a:noFill/>
        </p:spPr>
        <p:txBody>
          <a:bodyPr wrap="square" lIns="0" tIns="0" rIns="0" bIns="0" rtlCol="0">
            <a:noAutofit/>
          </a:bodyPr>
          <a:lstStyle/>
          <a:p>
            <a:pPr algn="ctr">
              <a:spcBef>
                <a:spcPts val="1000"/>
              </a:spcBef>
            </a:pPr>
            <a:r>
              <a:rPr lang="fr-CA" sz="2000" b="1" dirty="0" smtClean="0">
                <a:latin typeface="Arial"/>
              </a:rPr>
              <a:t>Site Web de Retraite Québec :</a:t>
            </a:r>
          </a:p>
          <a:p>
            <a:pPr algn="ctr">
              <a:spcBef>
                <a:spcPts val="1000"/>
              </a:spcBef>
            </a:pPr>
            <a:r>
              <a:rPr lang="fr-CA" sz="2000" b="1" dirty="0" smtClean="0">
                <a:latin typeface="Arial"/>
              </a:rPr>
              <a:t>www.retraitequebec.gouv.qc.ca.</a:t>
            </a:r>
            <a:endParaRPr lang="fr-CA" sz="2000" b="1" dirty="0">
              <a:latin typeface="Arial"/>
              <a:cs typeface="Arial"/>
            </a:endParaRPr>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3665733"/>
            <a:ext cx="3904191" cy="1726343"/>
          </a:xfrm>
          <a:prstGeom prst="rect">
            <a:avLst/>
          </a:prstGeom>
        </p:spPr>
      </p:pic>
    </p:spTree>
    <p:extLst>
      <p:ext uri="{BB962C8B-B14F-4D97-AF65-F5344CB8AC3E}">
        <p14:creationId xmlns:p14="http://schemas.microsoft.com/office/powerpoint/2010/main" val="14760599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68267" y="77189"/>
            <a:ext cx="3830601" cy="795647"/>
          </a:xfrm>
        </p:spPr>
        <p:txBody>
          <a:bodyPr>
            <a:normAutofit/>
          </a:bodyPr>
          <a:lstStyle/>
          <a:p>
            <a:pPr eaLnBrk="1" hangingPunct="1"/>
            <a:r>
              <a:rPr lang="fr-CA" sz="2400" dirty="0" smtClean="0">
                <a:latin typeface="Arial" charset="0"/>
              </a:rPr>
              <a:t>Sécurité de la vieillesse (SV)</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24</a:t>
            </a:fld>
            <a:endParaRPr lang="fr-CA" sz="1000" dirty="0">
              <a:latin typeface="Arial" charset="0"/>
              <a:cs typeface="Arial" charset="0"/>
            </a:endParaRPr>
          </a:p>
        </p:txBody>
      </p:sp>
      <p:sp>
        <p:nvSpPr>
          <p:cNvPr id="3" name="Content Placeholder 2"/>
          <p:cNvSpPr>
            <a:spLocks noGrp="1"/>
          </p:cNvSpPr>
          <p:nvPr>
            <p:ph idx="12"/>
          </p:nvPr>
        </p:nvSpPr>
        <p:spPr>
          <a:xfrm>
            <a:off x="457200" y="1143001"/>
            <a:ext cx="6549864" cy="3853016"/>
          </a:xfrm>
        </p:spPr>
        <p:txBody>
          <a:bodyPr rtlCol="0">
            <a:noAutofit/>
          </a:bodyPr>
          <a:lstStyle/>
          <a:p>
            <a:pPr marL="0" indent="0" fontAlgn="auto">
              <a:buNone/>
              <a:defRPr/>
            </a:pPr>
            <a:r>
              <a:rPr lang="fr-CA" sz="2000" dirty="0" smtClean="0">
                <a:solidFill>
                  <a:schemeClr val="accent1"/>
                </a:solidFill>
                <a:latin typeface="Arial" charset="0"/>
              </a:rPr>
              <a:t>Aperçu</a:t>
            </a:r>
          </a:p>
          <a:p>
            <a:pPr lvl="1" fontAlgn="auto">
              <a:lnSpc>
                <a:spcPct val="100000"/>
              </a:lnSpc>
              <a:spcAft>
                <a:spcPts val="0"/>
              </a:spcAft>
              <a:defRPr/>
            </a:pPr>
            <a:r>
              <a:rPr lang="fr-CA" sz="1800" dirty="0" smtClean="0"/>
              <a:t>Admissibilité : Citoyens et résidents du Canada âgés d’au moins 65 ans</a:t>
            </a:r>
            <a:endParaRPr lang="fr-CA" sz="1800" dirty="0" smtClean="0">
              <a:solidFill>
                <a:schemeClr val="accent1"/>
              </a:solidFill>
              <a:latin typeface="Arial" charset="0"/>
            </a:endParaRPr>
          </a:p>
          <a:p>
            <a:pPr lvl="1" fontAlgn="auto">
              <a:lnSpc>
                <a:spcPct val="100000"/>
              </a:lnSpc>
              <a:spcAft>
                <a:spcPts val="0"/>
              </a:spcAft>
              <a:defRPr/>
            </a:pPr>
            <a:r>
              <a:rPr lang="fr-CA" sz="1800" dirty="0" smtClean="0"/>
              <a:t>Financée par les recettes du gouvernement du Canada</a:t>
            </a:r>
          </a:p>
          <a:p>
            <a:pPr lvl="1" fontAlgn="auto">
              <a:lnSpc>
                <a:spcPct val="100000"/>
              </a:lnSpc>
              <a:spcAft>
                <a:spcPts val="0"/>
              </a:spcAft>
              <a:defRPr/>
            </a:pPr>
            <a:r>
              <a:rPr lang="fr-CA" sz="1800" dirty="0" smtClean="0"/>
              <a:t>Indexée à l’inflation </a:t>
            </a:r>
          </a:p>
          <a:p>
            <a:pPr lvl="1">
              <a:lnSpc>
                <a:spcPct val="100000"/>
              </a:lnSpc>
              <a:defRPr/>
            </a:pPr>
            <a:r>
              <a:rPr lang="fr-CA" sz="1800" dirty="0" smtClean="0"/>
              <a:t>Récupération auprès des retraités à revenu élevé</a:t>
            </a:r>
          </a:p>
          <a:p>
            <a:pPr lvl="2">
              <a:lnSpc>
                <a:spcPct val="100000"/>
              </a:lnSpc>
              <a:defRPr/>
            </a:pPr>
            <a:r>
              <a:rPr lang="fr-CA" sz="1400" dirty="0" smtClean="0"/>
              <a:t>Égale à 15 % du montant de votre revenu net </a:t>
            </a:r>
            <a:br>
              <a:rPr lang="fr-CA" sz="1400" dirty="0" smtClean="0"/>
            </a:br>
            <a:r>
              <a:rPr lang="fr-CA" sz="1400" dirty="0" smtClean="0"/>
              <a:t>(incluant la pension de la SV) qui excède 73 756 $.</a:t>
            </a:r>
          </a:p>
          <a:p>
            <a:pPr lvl="2">
              <a:lnSpc>
                <a:spcPct val="100000"/>
              </a:lnSpc>
              <a:defRPr/>
            </a:pPr>
            <a:r>
              <a:rPr lang="fr-CA" sz="1400" dirty="0" smtClean="0"/>
              <a:t>Si votre revenu net dépasse 119 393 $, vous devez rembourser votre prestation de la SV en entier</a:t>
            </a:r>
          </a:p>
          <a:p>
            <a:pPr lvl="1">
              <a:lnSpc>
                <a:spcPct val="100000"/>
              </a:lnSpc>
              <a:defRPr/>
            </a:pPr>
            <a:r>
              <a:rPr lang="fr-CA" sz="1800" dirty="0" smtClean="0"/>
              <a:t>Revenu imposable</a:t>
            </a:r>
          </a:p>
          <a:p>
            <a:pPr lvl="1">
              <a:lnSpc>
                <a:spcPct val="100000"/>
              </a:lnSpc>
              <a:defRPr/>
            </a:pPr>
            <a:r>
              <a:rPr lang="fr-CA" sz="1800" dirty="0" smtClean="0"/>
              <a:t>Payable à l’étranger si vous remplissez les critères d’admissibilité </a:t>
            </a:r>
          </a:p>
          <a:p>
            <a:pPr lvl="1">
              <a:lnSpc>
                <a:spcPct val="100000"/>
              </a:lnSpc>
              <a:defRPr/>
            </a:pPr>
            <a:r>
              <a:rPr lang="fr-CA" sz="1800" dirty="0" smtClean="0"/>
              <a:t>Nouveau processus d’inscription à la pension </a:t>
            </a:r>
            <a:br>
              <a:rPr lang="fr-CA" sz="1800" dirty="0" smtClean="0"/>
            </a:br>
            <a:r>
              <a:rPr lang="fr-CA" sz="1800" dirty="0" smtClean="0"/>
              <a:t>de la SV : </a:t>
            </a:r>
            <a:r>
              <a:rPr lang="fr-CA" sz="1800" u="sng" dirty="0" smtClean="0">
                <a:hlinkClick r:id="rId3"/>
              </a:rPr>
              <a:t>http://www.edsc.gc.ca/fr/rpc/sv/demande.page</a:t>
            </a:r>
            <a:endParaRPr lang="fr-CA" sz="1800" dirty="0" smtClean="0"/>
          </a:p>
          <a:p>
            <a:pPr marL="457200" lvl="1" indent="0">
              <a:lnSpc>
                <a:spcPct val="100000"/>
              </a:lnSpc>
              <a:buNone/>
              <a:defRPr/>
            </a:pPr>
            <a:endParaRPr lang="fr-CA" sz="1800" dirty="0" smtClean="0"/>
          </a:p>
          <a:p>
            <a:pPr marL="457200" lvl="1" indent="0" fontAlgn="auto">
              <a:lnSpc>
                <a:spcPct val="100000"/>
              </a:lnSpc>
              <a:spcAft>
                <a:spcPts val="0"/>
              </a:spcAft>
              <a:buNone/>
              <a:defRPr/>
            </a:pPr>
            <a:endParaRPr lang="fr-CA" sz="1800" dirty="0"/>
          </a:p>
        </p:txBody>
      </p:sp>
      <p:pic>
        <p:nvPicPr>
          <p:cNvPr id="9" name="Picture 39"/>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00376" y="4864726"/>
            <a:ext cx="1964418" cy="1307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du gouvernement du Canada, avril 2016 (edsc.gc.ca/fra)</a:t>
            </a:r>
            <a:endParaRPr lang="fr-CA" sz="1000" dirty="0">
              <a:latin typeface="Arial" charset="0"/>
            </a:endParaRPr>
          </a:p>
        </p:txBody>
      </p:sp>
      <p:pic>
        <p:nvPicPr>
          <p:cNvPr id="11" name="Picture 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21500" y="952500"/>
            <a:ext cx="1843294" cy="1900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7007064" y="1489367"/>
            <a:ext cx="1674974" cy="954107"/>
          </a:xfrm>
          <a:prstGeom prst="rect">
            <a:avLst/>
          </a:prstGeom>
        </p:spPr>
        <p:txBody>
          <a:bodyPr wrap="square">
            <a:spAutoFit/>
          </a:bodyPr>
          <a:lstStyle/>
          <a:p>
            <a:pPr algn="ctr">
              <a:spcAft>
                <a:spcPts val="600"/>
              </a:spcAft>
            </a:pPr>
            <a:r>
              <a:rPr lang="fr-CA" sz="2800" b="1" dirty="0" smtClean="0">
                <a:solidFill>
                  <a:prstClr val="white"/>
                </a:solidFill>
                <a:latin typeface="Arial" panose="020B0604020202020204" pitchFamily="34" charset="0"/>
              </a:rPr>
              <a:t>573,37 $</a:t>
            </a:r>
            <a:r>
              <a:rPr lang="fr-CA" sz="1400" b="1" dirty="0" smtClean="0">
                <a:solidFill>
                  <a:prstClr val="white"/>
                </a:solidFill>
                <a:latin typeface="Arial" panose="020B0604020202020204" pitchFamily="34" charset="0"/>
              </a:rPr>
              <a:t>/mois au maximum</a:t>
            </a:r>
          </a:p>
        </p:txBody>
      </p:sp>
    </p:spTree>
    <p:extLst>
      <p:ext uri="{BB962C8B-B14F-4D97-AF65-F5344CB8AC3E}">
        <p14:creationId xmlns:p14="http://schemas.microsoft.com/office/powerpoint/2010/main" val="19326103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Sécurité de la vieillesse (SV)</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25</a:t>
            </a:fld>
            <a:endParaRPr lang="fr-CA" sz="1000" dirty="0">
              <a:latin typeface="Arial" charset="0"/>
              <a:cs typeface="Arial" charset="0"/>
            </a:endParaRPr>
          </a:p>
        </p:txBody>
      </p:sp>
      <p:sp>
        <p:nvSpPr>
          <p:cNvPr id="3" name="Content Placeholder 2"/>
          <p:cNvSpPr>
            <a:spLocks noGrp="1"/>
          </p:cNvSpPr>
          <p:nvPr>
            <p:ph idx="12"/>
          </p:nvPr>
        </p:nvSpPr>
        <p:spPr>
          <a:xfrm>
            <a:off x="457200" y="1143000"/>
            <a:ext cx="8229600" cy="1518007"/>
          </a:xfrm>
        </p:spPr>
        <p:txBody>
          <a:bodyPr rtlCol="0">
            <a:noAutofit/>
          </a:bodyPr>
          <a:lstStyle/>
          <a:p>
            <a:pPr marL="0" indent="0" fontAlgn="auto">
              <a:buNone/>
              <a:defRPr/>
            </a:pPr>
            <a:r>
              <a:rPr lang="fr-CA" sz="2000" dirty="0" smtClean="0">
                <a:solidFill>
                  <a:schemeClr val="accent1"/>
                </a:solidFill>
                <a:latin typeface="Arial" charset="0"/>
              </a:rPr>
              <a:t>Report de la pension de la SV</a:t>
            </a:r>
          </a:p>
          <a:p>
            <a:pPr lvl="1" fontAlgn="auto">
              <a:lnSpc>
                <a:spcPct val="100000"/>
              </a:lnSpc>
              <a:spcAft>
                <a:spcPts val="0"/>
              </a:spcAft>
              <a:defRPr/>
            </a:pPr>
            <a:r>
              <a:rPr lang="fr-CA" sz="1800" dirty="0" smtClean="0">
                <a:latin typeface="Arial" charset="0"/>
              </a:rPr>
              <a:t>Report de votre pension de la SV jusqu’à cinq ans en échange d’un montant mensuel plus élevé</a:t>
            </a:r>
            <a:endParaRPr lang="fr-CA" sz="1800" dirty="0">
              <a:latin typeface="Arial"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142621469"/>
              </p:ext>
            </p:extLst>
          </p:nvPr>
        </p:nvGraphicFramePr>
        <p:xfrm>
          <a:off x="2393950" y="2809123"/>
          <a:ext cx="4064000" cy="2468880"/>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20320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505831">
                <a:tc gridSpan="2">
                  <a:txBody>
                    <a:bodyPr/>
                    <a:lstStyle/>
                    <a:p>
                      <a:pPr algn="ctr"/>
                      <a:r>
                        <a:rPr lang="fr-CA" dirty="0" smtClean="0">
                          <a:latin typeface="Arial" charset="0"/>
                        </a:rPr>
                        <a:t>Option de report </a:t>
                      </a:r>
                      <a:br>
                        <a:rPr lang="fr-CA" dirty="0" smtClean="0">
                          <a:latin typeface="Arial" charset="0"/>
                        </a:rPr>
                      </a:br>
                      <a:r>
                        <a:rPr lang="fr-CA" dirty="0" smtClean="0">
                          <a:latin typeface="Arial" charset="0"/>
                        </a:rPr>
                        <a:t>de la pension de la SV</a:t>
                      </a:r>
                      <a:endParaRPr lang="fr-CA" dirty="0">
                        <a:latin typeface="Arial" charset="0"/>
                      </a:endParaRPr>
                    </a:p>
                  </a:txBody>
                  <a:tcPr/>
                </a:tc>
                <a:tc hMerge="1">
                  <a:txBody>
                    <a:bodyPr/>
                    <a:lstStyle/>
                    <a:p>
                      <a:pPr algn="ctr"/>
                      <a:endParaRPr lang="en-US"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505831">
                <a:tc>
                  <a:txBody>
                    <a:bodyPr/>
                    <a:lstStyle/>
                    <a:p>
                      <a:pPr algn="ctr"/>
                      <a:r>
                        <a:rPr lang="fr-CA" b="0" dirty="0" smtClean="0">
                          <a:latin typeface="Arial" charset="0"/>
                        </a:rPr>
                        <a:t>À 65 ans</a:t>
                      </a:r>
                      <a:endParaRPr lang="fr-CA" b="0" dirty="0">
                        <a:latin typeface="Arial" charset="0"/>
                      </a:endParaRPr>
                    </a:p>
                  </a:txBody>
                  <a:tcPr/>
                </a:tc>
                <a:tc>
                  <a:txBody>
                    <a:bodyPr/>
                    <a:lstStyle/>
                    <a:p>
                      <a:pPr algn="ctr"/>
                      <a:r>
                        <a:rPr lang="fr-CA" b="0" dirty="0" smtClean="0">
                          <a:latin typeface="Arial" charset="0"/>
                        </a:rPr>
                        <a:t>Jusqu’à l’âge </a:t>
                      </a:r>
                      <a:br>
                        <a:rPr lang="fr-CA" b="0" dirty="0" smtClean="0">
                          <a:latin typeface="Arial" charset="0"/>
                        </a:rPr>
                      </a:br>
                      <a:r>
                        <a:rPr lang="fr-CA" b="0" dirty="0" smtClean="0">
                          <a:latin typeface="Arial" charset="0"/>
                        </a:rPr>
                        <a:t>de 70 ans</a:t>
                      </a:r>
                      <a:endParaRPr lang="fr-CA" b="0" dirty="0">
                        <a:latin typeface="Arial" charset="0"/>
                        <a:ea typeface="Arial" charset="0"/>
                        <a:cs typeface="Arial" charset="0"/>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1156185">
                <a:tc>
                  <a:txBody>
                    <a:bodyPr/>
                    <a:lstStyle/>
                    <a:p>
                      <a:pPr algn="ctr"/>
                      <a:endParaRPr lang="fr-CA" dirty="0" smtClean="0">
                        <a:latin typeface="Arial" charset="0"/>
                        <a:ea typeface="Arial" charset="0"/>
                        <a:cs typeface="Arial" charset="0"/>
                      </a:endParaRPr>
                    </a:p>
                    <a:p>
                      <a:pPr algn="ctr"/>
                      <a:r>
                        <a:rPr lang="fr-CA" dirty="0" smtClean="0">
                          <a:latin typeface="Arial" charset="0"/>
                        </a:rPr>
                        <a:t>Prestation intégrale</a:t>
                      </a:r>
                      <a:endParaRPr lang="fr-CA" baseline="0" dirty="0" smtClean="0">
                        <a:latin typeface="Arial" charset="0"/>
                        <a:ea typeface="Arial" charset="0"/>
                        <a:cs typeface="Arial" charset="0"/>
                      </a:endParaRPr>
                    </a:p>
                    <a:p>
                      <a:pPr algn="ctr"/>
                      <a:endParaRPr lang="fr-CA" dirty="0">
                        <a:latin typeface="Arial" charset="0"/>
                        <a:ea typeface="Arial" charset="0"/>
                        <a:cs typeface="Arial" charset="0"/>
                      </a:endParaRPr>
                    </a:p>
                  </a:txBody>
                  <a:tcPr/>
                </a:tc>
                <a:tc>
                  <a:txBody>
                    <a:bodyPr/>
                    <a:lstStyle/>
                    <a:p>
                      <a:pPr algn="ctr"/>
                      <a:endParaRPr lang="fr-CA" dirty="0" smtClean="0">
                        <a:latin typeface="Arial" charset="0"/>
                        <a:ea typeface="Arial" charset="0"/>
                        <a:cs typeface="Arial" charset="0"/>
                      </a:endParaRPr>
                    </a:p>
                    <a:p>
                      <a:pPr algn="ctr"/>
                      <a:r>
                        <a:rPr lang="fr-CA" dirty="0" smtClean="0">
                          <a:latin typeface="Arial" charset="0"/>
                        </a:rPr>
                        <a:t>Jusqu’à 36 % </a:t>
                      </a:r>
                      <a:br>
                        <a:rPr lang="fr-CA" dirty="0" smtClean="0">
                          <a:latin typeface="Arial" charset="0"/>
                        </a:rPr>
                      </a:br>
                      <a:r>
                        <a:rPr lang="fr-CA" dirty="0" smtClean="0">
                          <a:latin typeface="Arial" charset="0"/>
                        </a:rPr>
                        <a:t>de plus </a:t>
                      </a:r>
                      <a:endParaRPr lang="fr-CA" dirty="0">
                        <a:latin typeface="Arial" charset="0"/>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bl>
          </a:graphicData>
        </a:graphic>
      </p:graphicFrame>
      <p:sp>
        <p:nvSpPr>
          <p:cNvPr id="9" name="Text Box 4"/>
          <p:cNvSpPr txBox="1">
            <a:spLocks noChangeArrowheads="1"/>
          </p:cNvSpPr>
          <p:nvPr/>
        </p:nvSpPr>
        <p:spPr bwMode="auto">
          <a:xfrm>
            <a:off x="473029"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site Web du gouvernement du Canada, avril 2016 (edsc.gc.ca/fra)</a:t>
            </a:r>
            <a:endParaRPr lang="fr-CA" sz="1000" dirty="0">
              <a:latin typeface="Arial" charset="0"/>
            </a:endParaRPr>
          </a:p>
        </p:txBody>
      </p:sp>
    </p:spTree>
    <p:extLst>
      <p:ext uri="{BB962C8B-B14F-4D97-AF65-F5344CB8AC3E}">
        <p14:creationId xmlns:p14="http://schemas.microsoft.com/office/powerpoint/2010/main" val="151452982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Comparaison entre les prestations gouvernementales</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26</a:t>
            </a:fld>
            <a:endParaRPr lang="fr-CA" sz="1000" dirty="0">
              <a:latin typeface="Arial" charset="0"/>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592442660"/>
              </p:ext>
            </p:extLst>
          </p:nvPr>
        </p:nvGraphicFramePr>
        <p:xfrm>
          <a:off x="1449700" y="1492897"/>
          <a:ext cx="6096000" cy="3972696"/>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20320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203200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tblGrid>
              <a:tr h="417181">
                <a:tc>
                  <a:txBody>
                    <a:bodyPr/>
                    <a:lstStyle/>
                    <a:p>
                      <a:endParaRPr lang="en-US" dirty="0"/>
                    </a:p>
                  </a:txBody>
                  <a:tcPr/>
                </a:tc>
                <a:tc>
                  <a:txBody>
                    <a:bodyPr/>
                    <a:lstStyle/>
                    <a:p>
                      <a:pPr algn="ctr"/>
                      <a:r>
                        <a:rPr lang="fr-CA" dirty="0" smtClean="0"/>
                        <a:t>RRQ</a:t>
                      </a:r>
                      <a:r>
                        <a:rPr lang="fr-CA" baseline="30000" dirty="0" smtClean="0">
                          <a:solidFill>
                            <a:srgbClr val="FFFFFF"/>
                          </a:solidFill>
                        </a:rPr>
                        <a:t>1</a:t>
                      </a:r>
                    </a:p>
                    <a:p>
                      <a:pPr algn="ctr"/>
                      <a:r>
                        <a:rPr lang="fr-CA" sz="1000" dirty="0" smtClean="0"/>
                        <a:t>(prestation de retraite)</a:t>
                      </a:r>
                      <a:endParaRPr lang="fr-CA" sz="1000" dirty="0"/>
                    </a:p>
                  </a:txBody>
                  <a:tcPr/>
                </a:tc>
                <a:tc>
                  <a:txBody>
                    <a:bodyPr/>
                    <a:lstStyle/>
                    <a:p>
                      <a:pPr algn="ctr"/>
                      <a:r>
                        <a:rPr lang="fr-CA" dirty="0" smtClean="0"/>
                        <a:t>SV</a:t>
                      </a:r>
                      <a:r>
                        <a:rPr lang="fr-CA" baseline="30000" dirty="0" smtClean="0">
                          <a:solidFill>
                            <a:srgbClr val="FFFFFF"/>
                          </a:solidFill>
                        </a:rPr>
                        <a:t>2</a:t>
                      </a:r>
                      <a:endParaRPr lang="fr-CA" baseline="30000" dirty="0">
                        <a:solidFill>
                          <a:srgbClr val="FFFFFF"/>
                        </a:solidFill>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470264">
                <a:tc>
                  <a:txBody>
                    <a:bodyPr/>
                    <a:lstStyle/>
                    <a:p>
                      <a:r>
                        <a:rPr lang="fr-CA" sz="1100" dirty="0" smtClean="0"/>
                        <a:t>Admissibilité</a:t>
                      </a:r>
                      <a:endParaRPr lang="fr-CA" sz="1100" dirty="0"/>
                    </a:p>
                  </a:txBody>
                  <a:tcPr/>
                </a:tc>
                <a:tc>
                  <a:txBody>
                    <a:bodyPr/>
                    <a:lstStyle/>
                    <a:p>
                      <a:pPr algn="ctr"/>
                      <a:r>
                        <a:rPr lang="fr-CA" sz="1100" dirty="0" smtClean="0">
                          <a:solidFill>
                            <a:schemeClr val="tx1"/>
                          </a:solidFill>
                        </a:rPr>
                        <a:t>Employés et </a:t>
                      </a:r>
                      <a:r>
                        <a:rPr lang="fr-CA" sz="1100" dirty="0" smtClean="0">
                          <a:solidFill>
                            <a:schemeClr val="dk1"/>
                          </a:solidFill>
                        </a:rPr>
                        <a:t>travailleurs</a:t>
                      </a:r>
                      <a:r>
                        <a:rPr lang="fr-CA" dirty="0" smtClean="0"/>
                        <a:t> </a:t>
                      </a:r>
                    </a:p>
                    <a:p>
                      <a:pPr algn="ctr"/>
                      <a:r>
                        <a:rPr lang="fr-CA" sz="1100" dirty="0" smtClean="0"/>
                        <a:t>autonomes du Québec</a:t>
                      </a:r>
                    </a:p>
                  </a:txBody>
                  <a:tcPr/>
                </a:tc>
                <a:tc>
                  <a:txBody>
                    <a:bodyPr/>
                    <a:lstStyle/>
                    <a:p>
                      <a:pPr algn="ctr"/>
                      <a:r>
                        <a:rPr lang="fr-CA" sz="1100" dirty="0" smtClean="0"/>
                        <a:t>Citoyens et résidents canadiens</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590344">
                <a:tc>
                  <a:txBody>
                    <a:bodyPr/>
                    <a:lstStyle/>
                    <a:p>
                      <a:r>
                        <a:rPr lang="fr-CA" sz="1100" dirty="0" smtClean="0"/>
                        <a:t>Pension maximale (</a:t>
                      </a:r>
                      <a:r>
                        <a:rPr lang="fr-CA" sz="1100" dirty="0" err="1" smtClean="0"/>
                        <a:t>approx</a:t>
                      </a:r>
                      <a:r>
                        <a:rPr lang="fr-CA" sz="1100" dirty="0" smtClean="0"/>
                        <a:t>.)</a:t>
                      </a:r>
                      <a:endParaRPr lang="fr-CA" sz="1100" dirty="0"/>
                    </a:p>
                  </a:txBody>
                  <a:tcPr/>
                </a:tc>
                <a:tc>
                  <a:txBody>
                    <a:bodyPr/>
                    <a:lstStyle/>
                    <a:p>
                      <a:pPr algn="ctr"/>
                      <a:r>
                        <a:rPr lang="fr-CA" sz="1100" dirty="0" smtClean="0"/>
                        <a:t>1 092,50 $/mois</a:t>
                      </a:r>
                    </a:p>
                    <a:p>
                      <a:pPr algn="ctr"/>
                      <a:endParaRPr lang="fr-CA" sz="1100" dirty="0" smtClean="0"/>
                    </a:p>
                    <a:p>
                      <a:pPr algn="ctr"/>
                      <a:r>
                        <a:rPr lang="fr-CA" sz="1100" dirty="0" smtClean="0"/>
                        <a:t>13 110 $/année</a:t>
                      </a:r>
                      <a:endParaRPr lang="fr-CA" sz="1100" dirty="0"/>
                    </a:p>
                  </a:txBody>
                  <a:tcPr/>
                </a:tc>
                <a:tc>
                  <a:txBody>
                    <a:bodyPr/>
                    <a:lstStyle/>
                    <a:p>
                      <a:pPr algn="ctr"/>
                      <a:r>
                        <a:rPr lang="fr-CA" sz="1100" dirty="0" smtClean="0"/>
                        <a:t>573,37 $/mois</a:t>
                      </a:r>
                    </a:p>
                    <a:p>
                      <a:pPr algn="ctr"/>
                      <a:endParaRPr lang="fr-CA" sz="1100" dirty="0" smtClean="0"/>
                    </a:p>
                    <a:p>
                      <a:pPr algn="ctr"/>
                      <a:r>
                        <a:rPr lang="fr-CA" sz="1100" dirty="0" smtClean="0"/>
                        <a:t>6 880,44 $/année</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368334">
                <a:tc>
                  <a:txBody>
                    <a:bodyPr/>
                    <a:lstStyle/>
                    <a:p>
                      <a:r>
                        <a:rPr lang="fr-CA" sz="1100" dirty="0" smtClean="0"/>
                        <a:t>Imposable</a:t>
                      </a:r>
                      <a:endParaRPr lang="fr-CA" sz="1100" dirty="0"/>
                    </a:p>
                  </a:txBody>
                  <a:tcPr/>
                </a:tc>
                <a:tc>
                  <a:txBody>
                    <a:bodyPr/>
                    <a:lstStyle/>
                    <a:p>
                      <a:pPr algn="ctr"/>
                      <a:r>
                        <a:rPr lang="fr-CA" sz="1100" dirty="0" smtClean="0"/>
                        <a:t>Oui</a:t>
                      </a:r>
                      <a:endParaRPr lang="fr-CA" sz="1100" dirty="0"/>
                    </a:p>
                  </a:txBody>
                  <a:tcPr/>
                </a:tc>
                <a:tc>
                  <a:txBody>
                    <a:bodyPr/>
                    <a:lstStyle/>
                    <a:p>
                      <a:pPr algn="ctr"/>
                      <a:r>
                        <a:rPr lang="fr-CA" sz="1100" dirty="0" smtClean="0"/>
                        <a:t>Oui</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368334">
                <a:tc>
                  <a:txBody>
                    <a:bodyPr/>
                    <a:lstStyle/>
                    <a:p>
                      <a:r>
                        <a:rPr lang="fr-CA" sz="1100" dirty="0" smtClean="0"/>
                        <a:t>Indexée à l’inflation</a:t>
                      </a:r>
                      <a:endParaRPr lang="fr-CA" sz="1100" dirty="0"/>
                    </a:p>
                  </a:txBody>
                  <a:tcPr/>
                </a:tc>
                <a:tc>
                  <a:txBody>
                    <a:bodyPr/>
                    <a:lstStyle/>
                    <a:p>
                      <a:pPr algn="ctr"/>
                      <a:r>
                        <a:rPr lang="fr-CA" sz="1100" dirty="0" smtClean="0"/>
                        <a:t>Oui</a:t>
                      </a:r>
                      <a:r>
                        <a:rPr lang="fr-CA" dirty="0" smtClean="0"/>
                        <a:t> </a:t>
                      </a:r>
                      <a:endParaRPr lang="fr-CA" sz="1100" dirty="0"/>
                    </a:p>
                  </a:txBody>
                  <a:tcPr/>
                </a:tc>
                <a:tc>
                  <a:txBody>
                    <a:bodyPr/>
                    <a:lstStyle/>
                    <a:p>
                      <a:pPr algn="ctr"/>
                      <a:r>
                        <a:rPr lang="fr-CA" sz="1100" dirty="0" smtClean="0"/>
                        <a:t>Oui</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368334">
                <a:tc>
                  <a:txBody>
                    <a:bodyPr/>
                    <a:lstStyle/>
                    <a:p>
                      <a:r>
                        <a:rPr lang="fr-CA" sz="1100" dirty="0" smtClean="0"/>
                        <a:t>Âge minimal d’admissibilité</a:t>
                      </a:r>
                      <a:endParaRPr lang="fr-CA" sz="1100" dirty="0"/>
                    </a:p>
                  </a:txBody>
                  <a:tcPr/>
                </a:tc>
                <a:tc>
                  <a:txBody>
                    <a:bodyPr/>
                    <a:lstStyle/>
                    <a:p>
                      <a:pPr algn="ctr"/>
                      <a:r>
                        <a:rPr lang="fr-CA" sz="1100" dirty="0" smtClean="0"/>
                        <a:t>60 ans, avec </a:t>
                      </a:r>
                      <a:br>
                        <a:rPr lang="fr-CA" sz="1100" dirty="0" smtClean="0"/>
                      </a:br>
                      <a:r>
                        <a:rPr lang="fr-CA" sz="1100" dirty="0" smtClean="0"/>
                        <a:t>prestation réduite</a:t>
                      </a:r>
                      <a:endParaRPr lang="fr-CA" sz="1100" dirty="0"/>
                    </a:p>
                  </a:txBody>
                  <a:tcPr/>
                </a:tc>
                <a:tc>
                  <a:txBody>
                    <a:bodyPr/>
                    <a:lstStyle/>
                    <a:p>
                      <a:pPr algn="ctr"/>
                      <a:r>
                        <a:rPr lang="fr-CA" sz="1100" dirty="0" smtClean="0"/>
                        <a:t>65 ans</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r h="368334">
                <a:tc>
                  <a:txBody>
                    <a:bodyPr/>
                    <a:lstStyle/>
                    <a:p>
                      <a:r>
                        <a:rPr lang="fr-CA" sz="1100" dirty="0" smtClean="0"/>
                        <a:t>Report possible</a:t>
                      </a:r>
                      <a:endParaRPr lang="fr-CA" sz="1100" dirty="0"/>
                    </a:p>
                  </a:txBody>
                  <a:tcPr/>
                </a:tc>
                <a:tc>
                  <a:txBody>
                    <a:bodyPr/>
                    <a:lstStyle/>
                    <a:p>
                      <a:pPr algn="ctr"/>
                      <a:r>
                        <a:rPr lang="fr-CA" sz="1100" dirty="0" smtClean="0"/>
                        <a:t>Oui </a:t>
                      </a:r>
                      <a:endParaRPr lang="fr-CA" sz="1100" dirty="0"/>
                    </a:p>
                  </a:txBody>
                  <a:tcPr/>
                </a:tc>
                <a:tc>
                  <a:txBody>
                    <a:bodyPr/>
                    <a:lstStyle/>
                    <a:p>
                      <a:pPr algn="ctr"/>
                      <a:r>
                        <a:rPr lang="fr-CA" sz="1100" dirty="0" smtClean="0"/>
                        <a:t>Oui</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6"/>
                  </a:ext>
                </a:extLst>
              </a:tr>
              <a:tr h="368334">
                <a:tc>
                  <a:txBody>
                    <a:bodyPr/>
                    <a:lstStyle/>
                    <a:p>
                      <a:r>
                        <a:rPr lang="fr-CA" sz="1100" dirty="0" smtClean="0"/>
                        <a:t>Récupération</a:t>
                      </a:r>
                      <a:endParaRPr lang="fr-CA" sz="1100" dirty="0"/>
                    </a:p>
                  </a:txBody>
                  <a:tcPr/>
                </a:tc>
                <a:tc>
                  <a:txBody>
                    <a:bodyPr/>
                    <a:lstStyle/>
                    <a:p>
                      <a:pPr algn="ctr"/>
                      <a:r>
                        <a:rPr lang="fr-CA" sz="1100" dirty="0" smtClean="0"/>
                        <a:t>Non</a:t>
                      </a:r>
                      <a:endParaRPr lang="fr-CA" sz="1100" dirty="0"/>
                    </a:p>
                  </a:txBody>
                  <a:tcPr/>
                </a:tc>
                <a:tc>
                  <a:txBody>
                    <a:bodyPr/>
                    <a:lstStyle/>
                    <a:p>
                      <a:pPr algn="ctr"/>
                      <a:r>
                        <a:rPr lang="fr-CA" sz="1100" dirty="0" smtClean="0"/>
                        <a:t>Oui</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7"/>
                  </a:ext>
                </a:extLst>
              </a:tr>
              <a:tr h="368334">
                <a:tc>
                  <a:txBody>
                    <a:bodyPr/>
                    <a:lstStyle/>
                    <a:p>
                      <a:r>
                        <a:rPr lang="fr-CA" sz="1100" dirty="0" smtClean="0"/>
                        <a:t>Payable à l’extérieur </a:t>
                      </a:r>
                      <a:br>
                        <a:rPr lang="fr-CA" sz="1100" dirty="0" smtClean="0"/>
                      </a:br>
                      <a:r>
                        <a:rPr lang="fr-CA" sz="1100" dirty="0" smtClean="0"/>
                        <a:t>du Canada</a:t>
                      </a:r>
                      <a:endParaRPr lang="fr-CA" sz="1100" dirty="0"/>
                    </a:p>
                  </a:txBody>
                  <a:tcPr/>
                </a:tc>
                <a:tc>
                  <a:txBody>
                    <a:bodyPr/>
                    <a:lstStyle/>
                    <a:p>
                      <a:pPr algn="ctr"/>
                      <a:r>
                        <a:rPr lang="fr-CA" sz="1100" dirty="0" smtClean="0"/>
                        <a:t>Oui</a:t>
                      </a:r>
                      <a:endParaRPr lang="fr-CA" sz="1100" dirty="0"/>
                    </a:p>
                  </a:txBody>
                  <a:tcPr/>
                </a:tc>
                <a:tc>
                  <a:txBody>
                    <a:bodyPr/>
                    <a:lstStyle/>
                    <a:p>
                      <a:pPr algn="ctr"/>
                      <a:r>
                        <a:rPr lang="fr-CA" sz="1100" dirty="0" smtClean="0"/>
                        <a:t>Sous certaines conditions</a:t>
                      </a:r>
                      <a:endParaRPr lang="fr-CA" sz="11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8"/>
                  </a:ext>
                </a:extLst>
              </a:tr>
            </a:tbl>
          </a:graphicData>
        </a:graphic>
      </p:graphicFrame>
      <p:sp>
        <p:nvSpPr>
          <p:cNvPr id="2" name="TextBox 1"/>
          <p:cNvSpPr txBox="1"/>
          <p:nvPr/>
        </p:nvSpPr>
        <p:spPr>
          <a:xfrm>
            <a:off x="720194" y="5525353"/>
            <a:ext cx="7165910" cy="1077218"/>
          </a:xfrm>
          <a:prstGeom prst="rect">
            <a:avLst/>
          </a:prstGeom>
          <a:noFill/>
        </p:spPr>
        <p:txBody>
          <a:bodyPr wrap="square" rtlCol="0">
            <a:spAutoFit/>
          </a:bodyPr>
          <a:lstStyle/>
          <a:p>
            <a:r>
              <a:rPr lang="fr-CA" sz="1000" dirty="0" smtClean="0">
                <a:latin typeface="+mn-lt"/>
              </a:rPr>
              <a:t>Source :</a:t>
            </a:r>
          </a:p>
          <a:p>
            <a:r>
              <a:rPr lang="fr-CA" sz="1000" baseline="30000" dirty="0" smtClean="0">
                <a:latin typeface="+mn-lt"/>
              </a:rPr>
              <a:t>1</a:t>
            </a:r>
            <a:r>
              <a:rPr lang="fr-CA" dirty="0" smtClean="0"/>
              <a:t> </a:t>
            </a:r>
            <a:r>
              <a:rPr lang="fr-CA" sz="1000" dirty="0" smtClean="0">
                <a:latin typeface="+mn-lt"/>
              </a:rPr>
              <a:t>Site web de Retraite Québec, août 2016 (retraitequebec.gouv.qc.ca) </a:t>
            </a:r>
          </a:p>
          <a:p>
            <a:r>
              <a:rPr lang="fr-CA" sz="1000" baseline="30000" dirty="0" smtClean="0">
                <a:latin typeface="+mn-lt"/>
              </a:rPr>
              <a:t>2</a:t>
            </a:r>
            <a:r>
              <a:rPr lang="fr-CA" dirty="0" smtClean="0"/>
              <a:t> </a:t>
            </a:r>
            <a:r>
              <a:rPr lang="fr-CA" sz="1000" dirty="0" smtClean="0">
                <a:latin typeface="+mn-lt"/>
              </a:rPr>
              <a:t>Site Web du gouvernement du Canada, avril 2016 (edsc.gc.ca/fra)</a:t>
            </a:r>
          </a:p>
          <a:p>
            <a:endParaRPr lang="fr-CA" dirty="0"/>
          </a:p>
        </p:txBody>
      </p:sp>
    </p:spTree>
    <p:extLst>
      <p:ext uri="{BB962C8B-B14F-4D97-AF65-F5344CB8AC3E}">
        <p14:creationId xmlns:p14="http://schemas.microsoft.com/office/powerpoint/2010/main" val="43644333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l="1007" t="1254" r="53"/>
          <a:stretch/>
        </p:blipFill>
        <p:spPr>
          <a:xfrm>
            <a:off x="0" y="0"/>
            <a:ext cx="9142414" cy="5156200"/>
          </a:xfrm>
          <a:prstGeom prst="rect">
            <a:avLst/>
          </a:prstGeom>
        </p:spPr>
      </p:pic>
      <p:sp>
        <p:nvSpPr>
          <p:cNvPr id="11" name="Rectangle 10"/>
          <p:cNvSpPr/>
          <p:nvPr/>
        </p:nvSpPr>
        <p:spPr>
          <a:xfrm>
            <a:off x="0" y="5171826"/>
            <a:ext cx="9143999"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10" name="Group 8"/>
          <p:cNvGrpSpPr>
            <a:grpSpLocks/>
          </p:cNvGrpSpPr>
          <p:nvPr/>
        </p:nvGrpSpPr>
        <p:grpSpPr bwMode="auto">
          <a:xfrm>
            <a:off x="209332" y="799852"/>
            <a:ext cx="3835648" cy="3835648"/>
            <a:chOff x="-304800" y="288832"/>
            <a:chExt cx="4587968" cy="4587968"/>
          </a:xfrm>
        </p:grpSpPr>
        <p:sp>
          <p:nvSpPr>
            <p:cNvPr id="12" name="Oval 11"/>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3" name="Oval 12"/>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3" name="Title 2"/>
          <p:cNvSpPr>
            <a:spLocks noGrp="1"/>
          </p:cNvSpPr>
          <p:nvPr>
            <p:ph type="ctrTitle"/>
          </p:nvPr>
        </p:nvSpPr>
        <p:spPr>
          <a:xfrm>
            <a:off x="556136" y="1727198"/>
            <a:ext cx="3558659" cy="1984248"/>
          </a:xfrm>
        </p:spPr>
        <p:txBody>
          <a:bodyPr>
            <a:normAutofit fontScale="90000"/>
          </a:bodyPr>
          <a:lstStyle/>
          <a:p>
            <a:r>
              <a:rPr lang="fr-CA" dirty="0" smtClean="0">
                <a:solidFill>
                  <a:schemeClr val="bg1"/>
                </a:solidFill>
              </a:rPr>
              <a:t>Revenu </a:t>
            </a:r>
            <a:br>
              <a:rPr lang="fr-CA" dirty="0" smtClean="0">
                <a:solidFill>
                  <a:schemeClr val="bg1"/>
                </a:solidFill>
              </a:rPr>
            </a:br>
            <a:r>
              <a:rPr lang="fr-CA" dirty="0" smtClean="0">
                <a:solidFill>
                  <a:schemeClr val="bg1"/>
                </a:solidFill>
              </a:rPr>
              <a:t>provenant des régimes de retraite d’employeur</a:t>
            </a:r>
            <a:endParaRPr lang="fr-CA" dirty="0"/>
          </a:p>
        </p:txBody>
      </p:sp>
    </p:spTree>
    <p:extLst>
      <p:ext uri="{BB962C8B-B14F-4D97-AF65-F5344CB8AC3E}">
        <p14:creationId xmlns:p14="http://schemas.microsoft.com/office/powerpoint/2010/main" val="17065349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Revenu provenant des régimes de retraite d’employeur</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28</a:t>
            </a:fld>
            <a:endParaRPr lang="fr-CA" sz="1000" dirty="0">
              <a:latin typeface="Arial" charset="0"/>
              <a:cs typeface="Arial" charset="0"/>
            </a:endParaRPr>
          </a:p>
        </p:txBody>
      </p:sp>
      <p:sp>
        <p:nvSpPr>
          <p:cNvPr id="10" name="Content Placeholder 2"/>
          <p:cNvSpPr>
            <a:spLocks noGrp="1"/>
          </p:cNvSpPr>
          <p:nvPr>
            <p:ph idx="12"/>
          </p:nvPr>
        </p:nvSpPr>
        <p:spPr>
          <a:xfrm>
            <a:off x="457199" y="1143001"/>
            <a:ext cx="4769255" cy="4027515"/>
          </a:xfrm>
        </p:spPr>
        <p:txBody>
          <a:bodyPr rtlCol="0">
            <a:noAutofit/>
          </a:bodyPr>
          <a:lstStyle/>
          <a:p>
            <a:pPr lvl="1" fontAlgn="auto">
              <a:lnSpc>
                <a:spcPct val="100000"/>
              </a:lnSpc>
              <a:spcAft>
                <a:spcPts val="0"/>
              </a:spcAft>
              <a:defRPr/>
            </a:pPr>
            <a:r>
              <a:rPr lang="fr-CA" sz="1800" dirty="0" smtClean="0">
                <a:latin typeface="Arial" charset="0"/>
              </a:rPr>
              <a:t>Régime à prestations déterminées</a:t>
            </a:r>
          </a:p>
          <a:p>
            <a:pPr lvl="2">
              <a:lnSpc>
                <a:spcPct val="100000"/>
              </a:lnSpc>
              <a:defRPr/>
            </a:pPr>
            <a:r>
              <a:rPr lang="fr-CA" sz="1400" dirty="0" smtClean="0">
                <a:latin typeface="Arial" charset="0"/>
              </a:rPr>
              <a:t>L’employeur spécifie le montant de la prestation mensuelle</a:t>
            </a:r>
          </a:p>
          <a:p>
            <a:pPr lvl="2">
              <a:lnSpc>
                <a:spcPct val="100000"/>
              </a:lnSpc>
              <a:defRPr/>
            </a:pPr>
            <a:r>
              <a:rPr lang="fr-CA" sz="1400" dirty="0" smtClean="0">
                <a:latin typeface="Arial" charset="0"/>
              </a:rPr>
              <a:t>L’employeur assume le risque de placement </a:t>
            </a:r>
          </a:p>
          <a:p>
            <a:pPr lvl="2">
              <a:lnSpc>
                <a:spcPct val="100000"/>
              </a:lnSpc>
              <a:defRPr/>
            </a:pPr>
            <a:r>
              <a:rPr lang="fr-CA" sz="1400" dirty="0" smtClean="0">
                <a:latin typeface="Arial" charset="0"/>
              </a:rPr>
              <a:t>La prestation peut diminuer de valeur dans le futur si elle n’est pas indexée</a:t>
            </a:r>
          </a:p>
          <a:p>
            <a:pPr lvl="1">
              <a:lnSpc>
                <a:spcPct val="100000"/>
              </a:lnSpc>
              <a:defRPr/>
            </a:pPr>
            <a:r>
              <a:rPr lang="fr-CA" sz="1800" dirty="0" smtClean="0">
                <a:latin typeface="Arial" charset="0"/>
              </a:rPr>
              <a:t>Régime à cotisations déterminées</a:t>
            </a:r>
          </a:p>
          <a:p>
            <a:pPr lvl="2">
              <a:lnSpc>
                <a:spcPct val="100000"/>
              </a:lnSpc>
              <a:defRPr/>
            </a:pPr>
            <a:r>
              <a:rPr lang="fr-CA" sz="1400" dirty="0" smtClean="0">
                <a:latin typeface="Arial" charset="0"/>
              </a:rPr>
              <a:t>La prestation est déterminée par les cotisations et le rendement des fonds investis</a:t>
            </a:r>
          </a:p>
          <a:p>
            <a:pPr lvl="2">
              <a:lnSpc>
                <a:spcPct val="100000"/>
              </a:lnSpc>
              <a:defRPr/>
            </a:pPr>
            <a:r>
              <a:rPr lang="fr-CA" sz="1400" dirty="0" smtClean="0">
                <a:latin typeface="Arial" charset="0"/>
              </a:rPr>
              <a:t>L’employé assume le risque de placement</a:t>
            </a:r>
          </a:p>
          <a:p>
            <a:pPr lvl="1" fontAlgn="auto">
              <a:spcAft>
                <a:spcPts val="0"/>
              </a:spcAft>
              <a:defRPr/>
            </a:pPr>
            <a:endParaRPr lang="fr-CA" dirty="0" smtClean="0"/>
          </a:p>
          <a:p>
            <a:pPr eaLnBrk="1" fontAlgn="auto" hangingPunct="1">
              <a:buFont typeface="Arial"/>
              <a:buNone/>
              <a:defRPr/>
            </a:pPr>
            <a:endParaRPr lang="fr-CA" dirty="0" smtClean="0">
              <a:solidFill>
                <a:schemeClr val="accent1"/>
              </a:solidFill>
              <a:latin typeface="Arial" charset="0"/>
            </a:endParaRPr>
          </a:p>
          <a:p>
            <a:pPr eaLnBrk="1" fontAlgn="auto" hangingPunct="1">
              <a:buFont typeface="Arial"/>
              <a:buNone/>
              <a:defRPr/>
            </a:pPr>
            <a:endParaRPr lang="fr-CA" baseline="30000" dirty="0" smtClean="0">
              <a:solidFill>
                <a:schemeClr val="accent1"/>
              </a:solidFill>
              <a:latin typeface="Arial" charset="0"/>
            </a:endParaRPr>
          </a:p>
          <a:p>
            <a:pPr eaLnBrk="1" fontAlgn="auto" hangingPunct="1">
              <a:buFont typeface="Arial"/>
              <a:buNone/>
              <a:defRPr/>
            </a:pPr>
            <a:endParaRPr lang="fr-CA" baseline="30000" dirty="0">
              <a:solidFill>
                <a:schemeClr val="accent1"/>
              </a:solidFill>
              <a:latin typeface="Arial" charset="0"/>
              <a:ea typeface="+mn-ea"/>
            </a:endParaRPr>
          </a:p>
        </p:txBody>
      </p:sp>
      <p:sp>
        <p:nvSpPr>
          <p:cNvPr id="7" name="TextBox 6"/>
          <p:cNvSpPr txBox="1"/>
          <p:nvPr/>
        </p:nvSpPr>
        <p:spPr>
          <a:xfrm>
            <a:off x="472979" y="5894066"/>
            <a:ext cx="6696744" cy="400110"/>
          </a:xfrm>
          <a:prstGeom prst="rect">
            <a:avLst/>
          </a:prstGeom>
          <a:noFill/>
        </p:spPr>
        <p:txBody>
          <a:bodyPr wrap="square" rtlCol="0">
            <a:spAutoFit/>
          </a:bodyPr>
          <a:lstStyle/>
          <a:p>
            <a:r>
              <a:rPr lang="fr-CA" sz="1000" dirty="0" smtClean="0"/>
              <a:t>Source : </a:t>
            </a:r>
            <a:r>
              <a:rPr lang="fr-CA" sz="1000" dirty="0" smtClean="0">
                <a:latin typeface="Arial" panose="020B0604020202020204" pitchFamily="34" charset="0"/>
              </a:rPr>
              <a:t>Institut Info-Patrimoine BMO, rapport sur la planification de la retraite, février 2015</a:t>
            </a:r>
          </a:p>
          <a:p>
            <a:endParaRPr lang="fr-CA" sz="1000" dirty="0"/>
          </a:p>
        </p:txBody>
      </p:sp>
      <p:grpSp>
        <p:nvGrpSpPr>
          <p:cNvPr id="11" name="Group 10"/>
          <p:cNvGrpSpPr/>
          <p:nvPr/>
        </p:nvGrpSpPr>
        <p:grpSpPr>
          <a:xfrm>
            <a:off x="5226454" y="1642267"/>
            <a:ext cx="3003146" cy="3052913"/>
            <a:chOff x="5226454" y="1642267"/>
            <a:chExt cx="3003146" cy="3052913"/>
          </a:xfrm>
        </p:grpSpPr>
        <p:pic>
          <p:nvPicPr>
            <p:cNvPr id="12"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226454" y="1642267"/>
              <a:ext cx="3003146" cy="305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5548465" y="2147777"/>
              <a:ext cx="2525032" cy="2070680"/>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1800" dirty="0" smtClean="0"/>
                <a:t>La pension versée </a:t>
              </a:r>
              <a:br>
                <a:rPr lang="fr-CA" sz="1800" dirty="0" smtClean="0"/>
              </a:br>
              <a:r>
                <a:rPr lang="fr-CA" sz="1800" dirty="0" smtClean="0"/>
                <a:t>par le régime de votre employeur pourrait ne pas être aussi fiable que prévu à cause de l’inflation et du risque de placement. </a:t>
              </a:r>
              <a:endParaRPr lang="fr-CA" sz="1800" dirty="0"/>
            </a:p>
          </p:txBody>
        </p:sp>
      </p:grpSp>
    </p:spTree>
    <p:extLst>
      <p:ext uri="{BB962C8B-B14F-4D97-AF65-F5344CB8AC3E}">
        <p14:creationId xmlns:p14="http://schemas.microsoft.com/office/powerpoint/2010/main" val="126276248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76" y="0"/>
            <a:ext cx="9143289" cy="5176837"/>
          </a:xfrm>
          <a:prstGeom prst="rect">
            <a:avLst/>
          </a:prstGeom>
        </p:spPr>
      </p:pic>
      <p:grpSp>
        <p:nvGrpSpPr>
          <p:cNvPr id="12" name="Group 8"/>
          <p:cNvGrpSpPr>
            <a:grpSpLocks/>
          </p:cNvGrpSpPr>
          <p:nvPr/>
        </p:nvGrpSpPr>
        <p:grpSpPr bwMode="auto">
          <a:xfrm>
            <a:off x="219965" y="799852"/>
            <a:ext cx="3835648" cy="3835648"/>
            <a:chOff x="-304800" y="288832"/>
            <a:chExt cx="4587968" cy="4587968"/>
          </a:xfrm>
        </p:grpSpPr>
        <p:sp>
          <p:nvSpPr>
            <p:cNvPr id="14" name="Oval 13"/>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5" name="Oval 14"/>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4" name="Title 3"/>
          <p:cNvSpPr>
            <a:spLocks noGrp="1"/>
          </p:cNvSpPr>
          <p:nvPr>
            <p:ph type="ctrTitle"/>
          </p:nvPr>
        </p:nvSpPr>
        <p:spPr>
          <a:xfrm>
            <a:off x="660399" y="1727200"/>
            <a:ext cx="3124199" cy="1981200"/>
          </a:xfrm>
        </p:spPr>
        <p:txBody>
          <a:bodyPr/>
          <a:lstStyle/>
          <a:p>
            <a:r>
              <a:rPr lang="fr-CA" dirty="0" smtClean="0">
                <a:solidFill>
                  <a:schemeClr val="bg1"/>
                </a:solidFill>
              </a:rPr>
              <a:t>Revenu provenant </a:t>
            </a:r>
            <a:br>
              <a:rPr lang="fr-CA" dirty="0" smtClean="0">
                <a:solidFill>
                  <a:schemeClr val="bg1"/>
                </a:solidFill>
              </a:rPr>
            </a:br>
            <a:r>
              <a:rPr lang="fr-CA" dirty="0" smtClean="0">
                <a:solidFill>
                  <a:schemeClr val="bg1"/>
                </a:solidFill>
              </a:rPr>
              <a:t>de l’épargne personnelle</a:t>
            </a:r>
            <a:endParaRPr lang="fr-CA" dirty="0"/>
          </a:p>
        </p:txBody>
      </p:sp>
    </p:spTree>
    <p:extLst>
      <p:ext uri="{BB962C8B-B14F-4D97-AF65-F5344CB8AC3E}">
        <p14:creationId xmlns:p14="http://schemas.microsoft.com/office/powerpoint/2010/main" val="1018784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Facteurs clés à prendre en considération</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F58B574-3A7F-344E-AA49-70A049856172}" type="slidenum">
              <a:rPr lang="fr-CA" sz="1000" smtClean="0">
                <a:latin typeface="Arial" charset="0"/>
                <a:cs typeface="Arial" charset="0"/>
              </a:rPr>
              <a:pPr eaLnBrk="1" fontAlgn="base" hangingPunct="1">
                <a:spcBef>
                  <a:spcPct val="0"/>
                </a:spcBef>
                <a:spcAft>
                  <a:spcPct val="0"/>
                </a:spcAft>
              </a:pPr>
              <a:t>3</a:t>
            </a:fld>
            <a:endParaRPr lang="fr-CA" sz="1000" dirty="0">
              <a:latin typeface="Arial" charset="0"/>
              <a:cs typeface="Arial" charset="0"/>
            </a:endParaRPr>
          </a:p>
        </p:txBody>
      </p:sp>
      <p:grpSp>
        <p:nvGrpSpPr>
          <p:cNvPr id="20" name="Group 8"/>
          <p:cNvGrpSpPr>
            <a:grpSpLocks/>
          </p:cNvGrpSpPr>
          <p:nvPr/>
        </p:nvGrpSpPr>
        <p:grpSpPr bwMode="auto">
          <a:xfrm>
            <a:off x="2436679" y="1310998"/>
            <a:ext cx="4320000" cy="4320000"/>
            <a:chOff x="-304800" y="288832"/>
            <a:chExt cx="4587968" cy="4587968"/>
          </a:xfrm>
        </p:grpSpPr>
        <p:sp>
          <p:nvSpPr>
            <p:cNvPr id="21" name="Oval 16"/>
            <p:cNvSpPr/>
            <p:nvPr userDrawn="1"/>
          </p:nvSpPr>
          <p:spPr>
            <a:xfrm>
              <a:off x="-215337" y="369797"/>
              <a:ext cx="4419690" cy="4419690"/>
            </a:xfrm>
            <a:prstGeom prst="ellipse">
              <a:avLst/>
            </a:prstGeom>
            <a:solidFill>
              <a:srgbClr val="0079C1"/>
            </a:solidFill>
            <a:ln>
              <a:solidFill>
                <a:srgbClr val="0079C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22" name="Oval 17"/>
            <p:cNvSpPr/>
            <p:nvPr userDrawn="1"/>
          </p:nvSpPr>
          <p:spPr>
            <a:xfrm>
              <a:off x="-304800" y="288832"/>
              <a:ext cx="4587968" cy="4587968"/>
            </a:xfrm>
            <a:prstGeom prst="ellipse">
              <a:avLst/>
            </a:prstGeom>
            <a:noFill/>
            <a:ln w="12700" cmpd="sng">
              <a:solidFill>
                <a:srgbClr val="0079C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grpSp>
      <p:sp>
        <p:nvSpPr>
          <p:cNvPr id="23" name="ZoneTexte 22"/>
          <p:cNvSpPr txBox="1"/>
          <p:nvPr/>
        </p:nvSpPr>
        <p:spPr>
          <a:xfrm>
            <a:off x="710310" y="1053125"/>
            <a:ext cx="2264734" cy="1200329"/>
          </a:xfrm>
          <a:prstGeom prst="rect">
            <a:avLst/>
          </a:prstGeom>
          <a:noFill/>
        </p:spPr>
        <p:txBody>
          <a:bodyPr wrap="square" rtlCol="0">
            <a:spAutoFit/>
          </a:bodyPr>
          <a:lstStyle/>
          <a:p>
            <a:pPr algn="ctr"/>
            <a:r>
              <a:rPr lang="fr-CA" sz="2400" b="1" dirty="0" smtClean="0">
                <a:latin typeface="Dax Offc Pro" panose="020B0504030101020102" pitchFamily="34" charset="0"/>
              </a:rPr>
              <a:t>De nouvelles pressions sur le revenu</a:t>
            </a:r>
            <a:endParaRPr lang="fr-CA" sz="2400" b="1" dirty="0">
              <a:latin typeface="Dax Offc Pro" panose="020B0504030101020102" pitchFamily="34" charset="0"/>
            </a:endParaRPr>
          </a:p>
        </p:txBody>
      </p:sp>
      <p:sp>
        <p:nvSpPr>
          <p:cNvPr id="24" name="ZoneTexte 23"/>
          <p:cNvSpPr txBox="1"/>
          <p:nvPr/>
        </p:nvSpPr>
        <p:spPr>
          <a:xfrm>
            <a:off x="3268626" y="2013203"/>
            <a:ext cx="2743767" cy="2185214"/>
          </a:xfrm>
          <a:prstGeom prst="rect">
            <a:avLst/>
          </a:prstGeom>
          <a:noFill/>
        </p:spPr>
        <p:txBody>
          <a:bodyPr wrap="square" rtlCol="0">
            <a:spAutoFit/>
          </a:bodyPr>
          <a:lstStyle/>
          <a:p>
            <a:pPr algn="ctr"/>
            <a:r>
              <a:rPr lang="fr-CA" sz="2800" b="1" dirty="0" smtClean="0">
                <a:solidFill>
                  <a:schemeClr val="bg1"/>
                </a:solidFill>
                <a:latin typeface="Dax Offc Pro" panose="020B0504030101020102" pitchFamily="34" charset="0"/>
              </a:rPr>
              <a:t>Sources </a:t>
            </a:r>
            <a:br>
              <a:rPr lang="fr-CA" sz="2800" b="1" dirty="0" smtClean="0">
                <a:solidFill>
                  <a:schemeClr val="bg1"/>
                </a:solidFill>
                <a:latin typeface="Dax Offc Pro" panose="020B0504030101020102" pitchFamily="34" charset="0"/>
              </a:rPr>
            </a:br>
            <a:r>
              <a:rPr lang="fr-CA" sz="2800" b="1" dirty="0" smtClean="0">
                <a:solidFill>
                  <a:schemeClr val="bg1"/>
                </a:solidFill>
                <a:latin typeface="Dax Offc Pro" panose="020B0504030101020102" pitchFamily="34" charset="0"/>
              </a:rPr>
              <a:t>de revenus</a:t>
            </a:r>
          </a:p>
          <a:p>
            <a:pPr algn="ctr"/>
            <a:r>
              <a:rPr lang="fr-CA" sz="2000" dirty="0" smtClean="0">
                <a:solidFill>
                  <a:schemeClr val="bg1"/>
                </a:solidFill>
                <a:latin typeface="Dax Offc Pro" panose="020B0504030101020102" pitchFamily="34" charset="0"/>
              </a:rPr>
              <a:t>Prestations gouvernementales</a:t>
            </a:r>
          </a:p>
          <a:p>
            <a:pPr algn="ctr"/>
            <a:r>
              <a:rPr lang="fr-CA" sz="2000" dirty="0" smtClean="0">
                <a:solidFill>
                  <a:schemeClr val="bg1"/>
                </a:solidFill>
                <a:latin typeface="Dax Offc Pro" panose="020B0504030101020102" pitchFamily="34" charset="0"/>
              </a:rPr>
              <a:t>Pensions d’employeur</a:t>
            </a:r>
          </a:p>
          <a:p>
            <a:pPr algn="ctr"/>
            <a:r>
              <a:rPr lang="fr-CA" sz="2000" dirty="0" smtClean="0">
                <a:solidFill>
                  <a:schemeClr val="bg1"/>
                </a:solidFill>
                <a:latin typeface="Dax Offc Pro" panose="020B0504030101020102" pitchFamily="34" charset="0"/>
              </a:rPr>
              <a:t>Épargne personnelle</a:t>
            </a:r>
            <a:endParaRPr lang="fr-CA" sz="2000" dirty="0">
              <a:solidFill>
                <a:schemeClr val="bg1"/>
              </a:solidFill>
              <a:latin typeface="Dax Offc Pro" panose="020B0504030101020102" pitchFamily="34" charset="0"/>
            </a:endParaRPr>
          </a:p>
        </p:txBody>
      </p:sp>
      <p:sp>
        <p:nvSpPr>
          <p:cNvPr id="25" name="Oval 16"/>
          <p:cNvSpPr/>
          <p:nvPr/>
        </p:nvSpPr>
        <p:spPr bwMode="auto">
          <a:xfrm>
            <a:off x="5811834" y="2940751"/>
            <a:ext cx="2700000" cy="2700000"/>
          </a:xfrm>
          <a:prstGeom prst="ellipse">
            <a:avLst/>
          </a:prstGeom>
          <a:solidFill>
            <a:srgbClr val="99C9E6">
              <a:alpha val="85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26" name="ZoneTexte 25"/>
          <p:cNvSpPr txBox="1"/>
          <p:nvPr/>
        </p:nvSpPr>
        <p:spPr>
          <a:xfrm>
            <a:off x="6024528" y="3845709"/>
            <a:ext cx="2429982" cy="1384995"/>
          </a:xfrm>
          <a:prstGeom prst="rect">
            <a:avLst/>
          </a:prstGeom>
          <a:noFill/>
        </p:spPr>
        <p:txBody>
          <a:bodyPr wrap="square" rtlCol="0">
            <a:spAutoFit/>
          </a:bodyPr>
          <a:lstStyle>
            <a:defPPr>
              <a:defRPr lang="en-US"/>
            </a:defPPr>
            <a:lvl1pPr algn="ctr">
              <a:defRPr sz="2800" b="1">
                <a:latin typeface="Dax Offc Pro" panose="020B0504030101020102" pitchFamily="34" charset="0"/>
              </a:defRPr>
            </a:lvl1pPr>
          </a:lstStyle>
          <a:p>
            <a:r>
              <a:rPr lang="fr-CA" dirty="0" smtClean="0">
                <a:solidFill>
                  <a:schemeClr val="bg1"/>
                </a:solidFill>
              </a:rPr>
              <a:t>Facteurs </a:t>
            </a:r>
            <a:br>
              <a:rPr lang="fr-CA" dirty="0" smtClean="0">
                <a:solidFill>
                  <a:schemeClr val="bg1"/>
                </a:solidFill>
              </a:rPr>
            </a:br>
            <a:r>
              <a:rPr lang="fr-CA" dirty="0" smtClean="0">
                <a:solidFill>
                  <a:schemeClr val="bg1"/>
                </a:solidFill>
              </a:rPr>
              <a:t>de risque extérieurs</a:t>
            </a:r>
            <a:endParaRPr lang="fr-CA" dirty="0">
              <a:solidFill>
                <a:schemeClr val="bg1"/>
              </a:solidFill>
            </a:endParaRPr>
          </a:p>
        </p:txBody>
      </p:sp>
      <p:sp>
        <p:nvSpPr>
          <p:cNvPr id="27" name="Oval 16"/>
          <p:cNvSpPr/>
          <p:nvPr/>
        </p:nvSpPr>
        <p:spPr bwMode="auto">
          <a:xfrm>
            <a:off x="664868" y="2253454"/>
            <a:ext cx="2700000" cy="2700000"/>
          </a:xfrm>
          <a:prstGeom prst="ellipse">
            <a:avLst/>
          </a:prstGeom>
          <a:solidFill>
            <a:srgbClr val="2F5597">
              <a:alpha val="87059"/>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28" name="ZoneTexte 27"/>
          <p:cNvSpPr txBox="1"/>
          <p:nvPr/>
        </p:nvSpPr>
        <p:spPr>
          <a:xfrm>
            <a:off x="710310" y="2905756"/>
            <a:ext cx="2583716" cy="1384995"/>
          </a:xfrm>
          <a:prstGeom prst="rect">
            <a:avLst/>
          </a:prstGeom>
          <a:noFill/>
        </p:spPr>
        <p:txBody>
          <a:bodyPr wrap="square" rtlCol="0">
            <a:spAutoFit/>
          </a:bodyPr>
          <a:lstStyle/>
          <a:p>
            <a:pPr algn="ctr"/>
            <a:r>
              <a:rPr lang="fr-CA" sz="2800" b="1" dirty="0" smtClean="0">
                <a:solidFill>
                  <a:schemeClr val="bg1"/>
                </a:solidFill>
                <a:latin typeface="Dax Offc Pro" panose="020B0504030101020102" pitchFamily="34" charset="0"/>
              </a:rPr>
              <a:t>Facteurs </a:t>
            </a:r>
            <a:br>
              <a:rPr lang="fr-CA" sz="2800" b="1" dirty="0" smtClean="0">
                <a:solidFill>
                  <a:schemeClr val="bg1"/>
                </a:solidFill>
                <a:latin typeface="Dax Offc Pro" panose="020B0504030101020102" pitchFamily="34" charset="0"/>
              </a:rPr>
            </a:br>
            <a:r>
              <a:rPr lang="fr-CA" sz="2800" b="1" dirty="0" smtClean="0">
                <a:solidFill>
                  <a:schemeClr val="bg1"/>
                </a:solidFill>
                <a:latin typeface="Dax Offc Pro" panose="020B0504030101020102" pitchFamily="34" charset="0"/>
              </a:rPr>
              <a:t>de risque personnels</a:t>
            </a:r>
            <a:endParaRPr lang="fr-CA" sz="2800" b="1" dirty="0">
              <a:solidFill>
                <a:schemeClr val="bg1"/>
              </a:solidFill>
              <a:latin typeface="Dax Offc Pro" panose="020B0504030101020102" pitchFamily="34" charset="0"/>
            </a:endParaRPr>
          </a:p>
        </p:txBody>
      </p:sp>
      <p:pic>
        <p:nvPicPr>
          <p:cNvPr id="29" name="Picture 2"/>
          <p:cNvPicPr>
            <a:picLocks noChangeAspect="1"/>
          </p:cNvPicPr>
          <p:nvPr/>
        </p:nvPicPr>
        <p:blipFill rotWithShape="1">
          <a:blip r:embed="rId3">
            <a:extLst>
              <a:ext uri="{28A0092B-C50C-407E-A947-70E740481C1C}">
                <a14:useLocalDpi xmlns:a14="http://schemas.microsoft.com/office/drawing/2010/main"/>
              </a:ext>
            </a:extLst>
          </a:blip>
          <a:srcRect l="54900" t="78625" r="30800"/>
          <a:stretch/>
        </p:blipFill>
        <p:spPr>
          <a:xfrm>
            <a:off x="4829881" y="5117733"/>
            <a:ext cx="1077431" cy="1003504"/>
          </a:xfrm>
          <a:prstGeom prst="rect">
            <a:avLst/>
          </a:prstGeom>
        </p:spPr>
      </p:pic>
      <p:pic>
        <p:nvPicPr>
          <p:cNvPr id="30" name="Picture 2"/>
          <p:cNvPicPr>
            <a:picLocks noChangeAspect="1"/>
          </p:cNvPicPr>
          <p:nvPr/>
        </p:nvPicPr>
        <p:blipFill rotWithShape="1">
          <a:blip r:embed="rId3">
            <a:extLst>
              <a:ext uri="{28A0092B-C50C-407E-A947-70E740481C1C}">
                <a14:useLocalDpi xmlns:a14="http://schemas.microsoft.com/office/drawing/2010/main"/>
              </a:ext>
            </a:extLst>
          </a:blip>
          <a:srcRect l="27994" t="70094" r="61704" b="14953"/>
          <a:stretch/>
        </p:blipFill>
        <p:spPr>
          <a:xfrm>
            <a:off x="2817628" y="4678327"/>
            <a:ext cx="776178" cy="701999"/>
          </a:xfrm>
          <a:prstGeom prst="rect">
            <a:avLst/>
          </a:prstGeom>
        </p:spPr>
      </p:pic>
      <p:sp>
        <p:nvSpPr>
          <p:cNvPr id="31" name="Oval 16"/>
          <p:cNvSpPr/>
          <p:nvPr/>
        </p:nvSpPr>
        <p:spPr bwMode="auto">
          <a:xfrm>
            <a:off x="3591147" y="4778550"/>
            <a:ext cx="1260000" cy="1260000"/>
          </a:xfrm>
          <a:prstGeom prst="ellipse">
            <a:avLst/>
          </a:prstGeom>
          <a:solidFill>
            <a:srgbClr val="ED7D3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32" name="ZoneTexte 31"/>
          <p:cNvSpPr txBox="1"/>
          <p:nvPr/>
        </p:nvSpPr>
        <p:spPr>
          <a:xfrm>
            <a:off x="3189789" y="5271419"/>
            <a:ext cx="2062716" cy="369332"/>
          </a:xfrm>
          <a:prstGeom prst="rect">
            <a:avLst/>
          </a:prstGeom>
          <a:noFill/>
        </p:spPr>
        <p:txBody>
          <a:bodyPr wrap="square" rtlCol="0">
            <a:spAutoFit/>
          </a:bodyPr>
          <a:lstStyle/>
          <a:p>
            <a:pPr algn="ctr"/>
            <a:r>
              <a:rPr lang="fr-CA" b="1" dirty="0" smtClean="0">
                <a:solidFill>
                  <a:schemeClr val="bg1"/>
                </a:solidFill>
                <a:latin typeface="Dax Offc Pro" panose="020B0504030101020102" pitchFamily="34" charset="0"/>
              </a:rPr>
              <a:t>Solutions</a:t>
            </a:r>
            <a:endParaRPr lang="fr-CA" b="1" dirty="0">
              <a:solidFill>
                <a:schemeClr val="bg1"/>
              </a:solidFill>
              <a:latin typeface="Dax Offc Pro" panose="020B0504030101020102" pitchFamily="34" charset="0"/>
            </a:endParaRPr>
          </a:p>
        </p:txBody>
      </p:sp>
    </p:spTree>
    <p:extLst>
      <p:ext uri="{BB962C8B-B14F-4D97-AF65-F5344CB8AC3E}">
        <p14:creationId xmlns:p14="http://schemas.microsoft.com/office/powerpoint/2010/main" val="4653595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914400"/>
          </a:xfrm>
        </p:spPr>
        <p:txBody>
          <a:bodyPr>
            <a:normAutofit/>
          </a:bodyPr>
          <a:lstStyle/>
          <a:p>
            <a:pPr eaLnBrk="1" hangingPunct="1"/>
            <a:r>
              <a:rPr lang="fr-CA" sz="2400" dirty="0" smtClean="0">
                <a:latin typeface="Arial" charset="0"/>
              </a:rPr>
              <a:t>Revenu provenant de l’épargne personnelle</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30</a:t>
            </a:fld>
            <a:endParaRPr lang="fr-CA" sz="1000" dirty="0">
              <a:latin typeface="Arial" charset="0"/>
              <a:cs typeface="Arial" charset="0"/>
            </a:endParaRPr>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régimes de retraite immobilisés, BMO Groupe financier, février 2015</a:t>
            </a:r>
            <a:endParaRPr lang="fr-CA" sz="1000" dirty="0">
              <a:latin typeface="Arial" charset="0"/>
            </a:endParaRPr>
          </a:p>
        </p:txBody>
      </p:sp>
      <p:sp>
        <p:nvSpPr>
          <p:cNvPr id="10" name="Title 1"/>
          <p:cNvSpPr txBox="1">
            <a:spLocks/>
          </p:cNvSpPr>
          <p:nvPr/>
        </p:nvSpPr>
        <p:spPr>
          <a:xfrm>
            <a:off x="6400800" y="3447368"/>
            <a:ext cx="2468881" cy="265450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1800" dirty="0" smtClean="0"/>
              <a:t>Les CELI sont des </a:t>
            </a:r>
            <a:endParaRPr lang="fr-CA" sz="2400" dirty="0"/>
          </a:p>
        </p:txBody>
      </p:sp>
      <p:graphicFrame>
        <p:nvGraphicFramePr>
          <p:cNvPr id="2" name="Table 1"/>
          <p:cNvGraphicFramePr>
            <a:graphicFrameLocks noGrp="1"/>
          </p:cNvGraphicFramePr>
          <p:nvPr>
            <p:extLst>
              <p:ext uri="{D42A27DB-BD31-4B8C-83A1-F6EECF244321}">
                <p14:modId xmlns:p14="http://schemas.microsoft.com/office/powerpoint/2010/main" val="943108700"/>
              </p:ext>
            </p:extLst>
          </p:nvPr>
        </p:nvGraphicFramePr>
        <p:xfrm>
          <a:off x="1362869" y="1368094"/>
          <a:ext cx="6413500" cy="4348480"/>
        </p:xfrm>
        <a:graphic>
          <a:graphicData uri="http://schemas.openxmlformats.org/drawingml/2006/table">
            <a:tbl>
              <a:tblPr firstRow="1" bandRow="1">
                <a:tableStyleId>{5C22544A-7EE6-4342-B048-85BDC9FD1C3A}</a:tableStyleId>
              </a:tblPr>
              <a:tblGrid>
                <a:gridCol w="320675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320675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292910">
                <a:tc>
                  <a:txBody>
                    <a:bodyPr/>
                    <a:lstStyle/>
                    <a:p>
                      <a:pPr>
                        <a:lnSpc>
                          <a:spcPct val="150000"/>
                        </a:lnSpc>
                      </a:pPr>
                      <a:r>
                        <a:rPr lang="fr-CA" sz="1800" dirty="0" smtClean="0"/>
                        <a:t>Placements</a:t>
                      </a:r>
                      <a:endParaRPr lang="fr-CA" sz="1800" dirty="0"/>
                    </a:p>
                  </a:txBody>
                  <a:tcPr/>
                </a:tc>
                <a:tc>
                  <a:txBody>
                    <a:bodyPr/>
                    <a:lstStyle/>
                    <a:p>
                      <a:pPr>
                        <a:lnSpc>
                          <a:spcPts val="2000"/>
                        </a:lnSpc>
                      </a:pPr>
                      <a:r>
                        <a:rPr lang="fr-CA" sz="1800" dirty="0" smtClean="0"/>
                        <a:t>Enregistrés/</a:t>
                      </a:r>
                      <a:br>
                        <a:rPr lang="fr-CA" sz="1800" dirty="0" smtClean="0"/>
                      </a:br>
                      <a:r>
                        <a:rPr lang="fr-CA" sz="1800" dirty="0" smtClean="0"/>
                        <a:t>non enregistrés</a:t>
                      </a:r>
                      <a:endParaRPr lang="fr-CA" sz="18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292910">
                <a:tc>
                  <a:txBody>
                    <a:bodyPr/>
                    <a:lstStyle/>
                    <a:p>
                      <a:pPr>
                        <a:lnSpc>
                          <a:spcPct val="150000"/>
                        </a:lnSpc>
                      </a:pPr>
                      <a:r>
                        <a:rPr lang="fr-CA" sz="1800" dirty="0" smtClean="0"/>
                        <a:t>CRIF/FRV</a:t>
                      </a:r>
                      <a:endParaRPr lang="fr-CA" sz="1800" dirty="0"/>
                    </a:p>
                  </a:txBody>
                  <a:tcPr/>
                </a:tc>
                <a:tc>
                  <a:txBody>
                    <a:bodyPr/>
                    <a:lstStyle/>
                    <a:p>
                      <a:pPr>
                        <a:lnSpc>
                          <a:spcPct val="150000"/>
                        </a:lnSpc>
                      </a:pPr>
                      <a:r>
                        <a:rPr lang="fr-CA" sz="1800" dirty="0" smtClean="0"/>
                        <a:t>Enregistrés</a:t>
                      </a:r>
                      <a:endParaRPr lang="fr-CA" sz="18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292910">
                <a:tc>
                  <a:txBody>
                    <a:bodyPr/>
                    <a:lstStyle/>
                    <a:p>
                      <a:pPr>
                        <a:lnSpc>
                          <a:spcPct val="150000"/>
                        </a:lnSpc>
                      </a:pPr>
                      <a:r>
                        <a:rPr lang="fr-CA" sz="1800" dirty="0" smtClean="0"/>
                        <a:t>REER/FRR</a:t>
                      </a:r>
                      <a:endParaRPr lang="fr-CA" sz="1800" dirty="0"/>
                    </a:p>
                  </a:txBody>
                  <a:tcPr/>
                </a:tc>
                <a:tc>
                  <a:txBody>
                    <a:bodyPr/>
                    <a:lstStyle/>
                    <a:p>
                      <a:pPr>
                        <a:lnSpc>
                          <a:spcPct val="150000"/>
                        </a:lnSpc>
                      </a:pPr>
                      <a:r>
                        <a:rPr lang="fr-CA" sz="1800" dirty="0" smtClean="0"/>
                        <a:t>Enregistrés</a:t>
                      </a:r>
                      <a:endParaRPr lang="fr-CA" sz="18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292910">
                <a:tc>
                  <a:txBody>
                    <a:bodyPr/>
                    <a:lstStyle/>
                    <a:p>
                      <a:pPr>
                        <a:lnSpc>
                          <a:spcPct val="150000"/>
                        </a:lnSpc>
                      </a:pPr>
                      <a:r>
                        <a:rPr lang="fr-CA" sz="1800" dirty="0" smtClean="0"/>
                        <a:t>CELI</a:t>
                      </a:r>
                      <a:endParaRPr lang="fr-CA" sz="1800" dirty="0"/>
                    </a:p>
                  </a:txBody>
                  <a:tcPr/>
                </a:tc>
                <a:tc>
                  <a:txBody>
                    <a:bodyPr/>
                    <a:lstStyle/>
                    <a:p>
                      <a:pPr>
                        <a:lnSpc>
                          <a:spcPct val="150000"/>
                        </a:lnSpc>
                      </a:pPr>
                      <a:r>
                        <a:rPr lang="fr-CA" sz="1800" dirty="0" smtClean="0"/>
                        <a:t>Enregistrés</a:t>
                      </a:r>
                      <a:endParaRPr lang="fr-CA" sz="18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292910">
                <a:tc>
                  <a:txBody>
                    <a:bodyPr/>
                    <a:lstStyle/>
                    <a:p>
                      <a:pPr>
                        <a:lnSpc>
                          <a:spcPct val="150000"/>
                        </a:lnSpc>
                      </a:pPr>
                      <a:r>
                        <a:rPr lang="fr-CA" sz="1800" dirty="0" smtClean="0"/>
                        <a:t>Actions et parts de fonds commun de placement ou de FNB ne faisant pas partie des placements enregistrés</a:t>
                      </a:r>
                      <a:endParaRPr lang="fr-CA" sz="1800" dirty="0"/>
                    </a:p>
                  </a:txBody>
                  <a:tcPr/>
                </a:tc>
                <a:tc>
                  <a:txBody>
                    <a:bodyPr/>
                    <a:lstStyle/>
                    <a:p>
                      <a:pPr>
                        <a:lnSpc>
                          <a:spcPct val="150000"/>
                        </a:lnSpc>
                      </a:pPr>
                      <a:r>
                        <a:rPr lang="fr-CA" sz="1800" dirty="0" smtClean="0"/>
                        <a:t>Non enregistrées</a:t>
                      </a:r>
                      <a:endParaRPr lang="fr-CA" sz="18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292910">
                <a:tc>
                  <a:txBody>
                    <a:bodyPr/>
                    <a:lstStyle/>
                    <a:p>
                      <a:pPr>
                        <a:lnSpc>
                          <a:spcPct val="150000"/>
                        </a:lnSpc>
                      </a:pPr>
                      <a:r>
                        <a:rPr lang="fr-CA" sz="1800" dirty="0" smtClean="0"/>
                        <a:t>CPG</a:t>
                      </a:r>
                      <a:endParaRPr lang="fr-CA" sz="1800" dirty="0"/>
                    </a:p>
                  </a:txBody>
                  <a:tcPr/>
                </a:tc>
                <a:tc>
                  <a:txBody>
                    <a:bodyPr/>
                    <a:lstStyle/>
                    <a:p>
                      <a:pPr>
                        <a:lnSpc>
                          <a:spcPct val="150000"/>
                        </a:lnSpc>
                      </a:pPr>
                      <a:r>
                        <a:rPr lang="fr-CA" sz="1800" dirty="0" smtClean="0"/>
                        <a:t>Non enregistrées</a:t>
                      </a:r>
                      <a:endParaRPr lang="fr-CA" sz="18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bl>
          </a:graphicData>
        </a:graphic>
      </p:graphicFrame>
    </p:spTree>
    <p:extLst>
      <p:ext uri="{BB962C8B-B14F-4D97-AF65-F5344CB8AC3E}">
        <p14:creationId xmlns:p14="http://schemas.microsoft.com/office/powerpoint/2010/main" val="17163756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015034" y="4104985"/>
            <a:ext cx="2259160" cy="1506106"/>
          </a:xfrm>
          <a:prstGeom prst="rect">
            <a:avLst/>
          </a:prstGeom>
        </p:spPr>
      </p:pic>
      <p:sp>
        <p:nvSpPr>
          <p:cNvPr id="21505" name="Title 1"/>
          <p:cNvSpPr>
            <a:spLocks noGrp="1"/>
          </p:cNvSpPr>
          <p:nvPr>
            <p:ph type="title"/>
          </p:nvPr>
        </p:nvSpPr>
        <p:spPr/>
        <p:txBody>
          <a:bodyPr>
            <a:normAutofit/>
          </a:bodyPr>
          <a:lstStyle/>
          <a:p>
            <a:pPr eaLnBrk="1" hangingPunct="1"/>
            <a:r>
              <a:rPr lang="fr-CA" sz="2400" dirty="0" smtClean="0">
                <a:latin typeface="Arial" charset="0"/>
              </a:rPr>
              <a:t>REER et FRR</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31</a:t>
            </a:fld>
            <a:endParaRPr lang="fr-CA" sz="1000" dirty="0">
              <a:latin typeface="Arial" charset="0"/>
              <a:cs typeface="Arial" charset="0"/>
            </a:endParaRPr>
          </a:p>
        </p:txBody>
      </p:sp>
      <p:sp>
        <p:nvSpPr>
          <p:cNvPr id="3" name="Content Placeholder 2"/>
          <p:cNvSpPr>
            <a:spLocks noGrp="1"/>
          </p:cNvSpPr>
          <p:nvPr>
            <p:ph idx="12"/>
          </p:nvPr>
        </p:nvSpPr>
        <p:spPr>
          <a:xfrm>
            <a:off x="457200" y="1143000"/>
            <a:ext cx="7772400" cy="4468091"/>
          </a:xfrm>
        </p:spPr>
        <p:txBody>
          <a:bodyPr rtlCol="0">
            <a:noAutofit/>
          </a:bodyPr>
          <a:lstStyle/>
          <a:p>
            <a:pPr lvl="1" fontAlgn="auto">
              <a:spcAft>
                <a:spcPts val="0"/>
              </a:spcAft>
              <a:defRPr/>
            </a:pPr>
            <a:r>
              <a:rPr lang="fr-CA" dirty="0" smtClean="0"/>
              <a:t>REER</a:t>
            </a:r>
          </a:p>
          <a:p>
            <a:pPr lvl="2" fontAlgn="auto">
              <a:spcAft>
                <a:spcPts val="0"/>
              </a:spcAft>
              <a:defRPr/>
            </a:pPr>
            <a:r>
              <a:rPr lang="fr-CA" dirty="0" smtClean="0"/>
              <a:t>Doit être converti en un FERR, affecté à l’achat </a:t>
            </a:r>
            <a:br>
              <a:rPr lang="fr-CA" dirty="0" smtClean="0"/>
            </a:br>
            <a:r>
              <a:rPr lang="fr-CA" dirty="0" smtClean="0"/>
              <a:t>d’une rente ou encaissé</a:t>
            </a:r>
          </a:p>
          <a:p>
            <a:pPr lvl="1" fontAlgn="auto">
              <a:spcAft>
                <a:spcPts val="0"/>
              </a:spcAft>
              <a:defRPr/>
            </a:pPr>
            <a:r>
              <a:rPr lang="fr-CA" dirty="0" smtClean="0"/>
              <a:t>FERR</a:t>
            </a:r>
          </a:p>
          <a:p>
            <a:pPr lvl="2" fontAlgn="auto">
              <a:spcAft>
                <a:spcPts val="0"/>
              </a:spcAft>
              <a:defRPr/>
            </a:pPr>
            <a:r>
              <a:rPr lang="fr-CA" dirty="0" smtClean="0"/>
              <a:t>Fournit un revenu pour la retraite</a:t>
            </a:r>
          </a:p>
          <a:p>
            <a:pPr lvl="2" fontAlgn="auto">
              <a:spcAft>
                <a:spcPts val="0"/>
              </a:spcAft>
              <a:defRPr/>
            </a:pPr>
            <a:r>
              <a:rPr lang="fr-CA" dirty="0" smtClean="0"/>
              <a:t>Possibilité de croissance – peut contenir différents placements</a:t>
            </a:r>
          </a:p>
          <a:p>
            <a:pPr lvl="2" fontAlgn="auto">
              <a:spcAft>
                <a:spcPts val="0"/>
              </a:spcAft>
              <a:defRPr/>
            </a:pPr>
            <a:r>
              <a:rPr lang="fr-CA" dirty="0" smtClean="0"/>
              <a:t>Retraits annuels minimums</a:t>
            </a:r>
          </a:p>
          <a:p>
            <a:pPr lvl="2" fontAlgn="auto">
              <a:spcAft>
                <a:spcPts val="0"/>
              </a:spcAft>
              <a:defRPr/>
            </a:pPr>
            <a:r>
              <a:rPr lang="fr-CA" dirty="0" smtClean="0"/>
              <a:t>La fréquence des retraits du </a:t>
            </a:r>
            <a:br>
              <a:rPr lang="fr-CA" dirty="0" smtClean="0"/>
            </a:br>
            <a:r>
              <a:rPr lang="fr-CA" dirty="0" smtClean="0"/>
              <a:t>FERR peut être personnalisée</a:t>
            </a:r>
          </a:p>
          <a:p>
            <a:pPr lvl="2" fontAlgn="auto">
              <a:spcAft>
                <a:spcPts val="0"/>
              </a:spcAft>
              <a:defRPr/>
            </a:pPr>
            <a:r>
              <a:rPr lang="fr-CA" dirty="0" smtClean="0"/>
              <a:t>Les paiements sont imposables</a:t>
            </a:r>
          </a:p>
          <a:p>
            <a:pPr lvl="2" fontAlgn="auto">
              <a:spcAft>
                <a:spcPts val="0"/>
              </a:spcAft>
              <a:defRPr/>
            </a:pPr>
            <a:endParaRPr lang="fr-CA" dirty="0"/>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régimes de retraite immobilisés, BMO Groupe financier, février 2015</a:t>
            </a:r>
            <a:endParaRPr lang="fr-CA" sz="1000" dirty="0">
              <a:latin typeface="Arial" charset="0"/>
            </a:endParaRPr>
          </a:p>
        </p:txBody>
      </p:sp>
    </p:spTree>
    <p:extLst>
      <p:ext uri="{BB962C8B-B14F-4D97-AF65-F5344CB8AC3E}">
        <p14:creationId xmlns:p14="http://schemas.microsoft.com/office/powerpoint/2010/main" val="1256419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Retraits du FERR</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32</a:t>
            </a:fld>
            <a:endParaRPr lang="fr-CA" sz="1000" dirty="0">
              <a:latin typeface="Arial" charset="0"/>
              <a:cs typeface="Arial" charset="0"/>
            </a:endParaRPr>
          </a:p>
        </p:txBody>
      </p:sp>
      <p:graphicFrame>
        <p:nvGraphicFramePr>
          <p:cNvPr id="5" name="Content Placeholder 4"/>
          <p:cNvGraphicFramePr>
            <a:graphicFrameLocks noGrp="1"/>
          </p:cNvGraphicFramePr>
          <p:nvPr>
            <p:ph idx="12"/>
            <p:extLst>
              <p:ext uri="{D42A27DB-BD31-4B8C-83A1-F6EECF244321}">
                <p14:modId xmlns:p14="http://schemas.microsoft.com/office/powerpoint/2010/main" val="1984745364"/>
              </p:ext>
            </p:extLst>
          </p:nvPr>
        </p:nvGraphicFramePr>
        <p:xfrm>
          <a:off x="451848" y="2148900"/>
          <a:ext cx="3941884" cy="1183695"/>
        </p:xfrm>
        <a:graphic>
          <a:graphicData uri="http://schemas.openxmlformats.org/drawingml/2006/table">
            <a:tbl>
              <a:tblPr firstRow="1" bandRow="1">
                <a:tableStyleId>{5C22544A-7EE6-4342-B048-85BDC9FD1C3A}</a:tableStyleId>
              </a:tblPr>
              <a:tblGrid>
                <a:gridCol w="394188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tblGrid>
              <a:tr h="310507">
                <a:tc>
                  <a:txBody>
                    <a:bodyPr/>
                    <a:lstStyle/>
                    <a:p>
                      <a:pPr algn="ctr"/>
                      <a:r>
                        <a:rPr lang="en-US" sz="1600" dirty="0"/>
                        <a:t>Retrait annuel minimum </a:t>
                      </a: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3025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Valeur du régime x taux de retrait minimum</a:t>
                      </a:r>
                      <a:endParaRPr lang="fr-CA" sz="1400" b="1" baseline="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5052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t>800 000 $ x 4 % = 32 000 $</a:t>
                      </a:r>
                    </a:p>
                    <a:p>
                      <a:pPr algn="ctr"/>
                      <a:endParaRPr lang="fr-CA" sz="1400"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bl>
          </a:graphicData>
        </a:graphic>
      </p:graphicFrame>
      <p:sp>
        <p:nvSpPr>
          <p:cNvPr id="9" name="Content Placeholder 2"/>
          <p:cNvSpPr txBox="1">
            <a:spLocks/>
          </p:cNvSpPr>
          <p:nvPr/>
        </p:nvSpPr>
        <p:spPr>
          <a:xfrm>
            <a:off x="468267" y="1208081"/>
            <a:ext cx="5492750" cy="75265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auto">
              <a:defRPr/>
            </a:pPr>
            <a:endParaRPr lang="fr-CA" sz="2000" dirty="0" smtClean="0">
              <a:solidFill>
                <a:schemeClr val="accent1"/>
              </a:solidFill>
              <a:latin typeface="Arial" charset="0"/>
              <a:ea typeface="Arial" charset="0"/>
              <a:cs typeface="Arial" charset="0"/>
            </a:endParaRPr>
          </a:p>
          <a:p>
            <a:pPr marL="0" indent="0" fontAlgn="auto">
              <a:buFont typeface="Arial"/>
              <a:buNone/>
              <a:defRPr/>
            </a:pPr>
            <a:endParaRPr lang="en-US" sz="2000" dirty="0">
              <a:solidFill>
                <a:schemeClr val="accent1"/>
              </a:solidFill>
              <a:latin typeface="Arial" charset="0"/>
              <a:ea typeface="Arial" charset="0"/>
              <a:cs typeface="Arial" charset="0"/>
            </a:endParaRPr>
          </a:p>
        </p:txBody>
      </p:sp>
      <p:sp>
        <p:nvSpPr>
          <p:cNvPr id="11" name="Content Placeholder 2"/>
          <p:cNvSpPr txBox="1">
            <a:spLocks/>
          </p:cNvSpPr>
          <p:nvPr/>
        </p:nvSpPr>
        <p:spPr>
          <a:xfrm>
            <a:off x="457200" y="1193855"/>
            <a:ext cx="4522834" cy="58741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spcAft>
                <a:spcPts val="0"/>
              </a:spcAft>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1143000" indent="-225425" algn="l" defTabSz="914400" rtl="0" eaLnBrk="1" latinLnBrk="0" hangingPunct="1">
              <a:lnSpc>
                <a:spcPct val="90000"/>
              </a:lnSpc>
              <a:spcBef>
                <a:spcPts val="500"/>
              </a:spcBef>
              <a:buFont typeface="Lucida Grande"/>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fontAlgn="auto">
              <a:buNone/>
              <a:defRPr/>
            </a:pPr>
            <a:r>
              <a:rPr lang="fr-CA" sz="1800" b="1" dirty="0" smtClean="0">
                <a:latin typeface="Arial" charset="0"/>
              </a:rPr>
              <a:t>Exemple : </a:t>
            </a:r>
            <a:r>
              <a:rPr lang="fr-CA" sz="1800" dirty="0" smtClean="0">
                <a:latin typeface="Arial" charset="0"/>
              </a:rPr>
              <a:t>Retrait d’un FERR à l’âge de 65 ans avec un actif initial de 800 000 $</a:t>
            </a:r>
            <a:endParaRPr lang="fr-CA" sz="1800" dirty="0">
              <a:latin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578578604"/>
              </p:ext>
            </p:extLst>
          </p:nvPr>
        </p:nvGraphicFramePr>
        <p:xfrm>
          <a:off x="5029201" y="1415454"/>
          <a:ext cx="3022599" cy="4388445"/>
        </p:xfrm>
        <a:graphic>
          <a:graphicData uri="http://schemas.openxmlformats.org/drawingml/2006/table">
            <a:tbl>
              <a:tblPr/>
              <a:tblGrid>
                <a:gridCol w="49498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49498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49498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49498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gridCol w="49498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4"/>
                    </a:ext>
                  </a:extLst>
                </a:gridCol>
                <a:gridCol w="547684">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5"/>
                    </a:ext>
                  </a:extLst>
                </a:gridCol>
              </a:tblGrid>
              <a:tr h="249466">
                <a:tc gridSpan="6">
                  <a:txBody>
                    <a:bodyPr/>
                    <a:lstStyle/>
                    <a:p>
                      <a:pPr algn="ctr">
                        <a:lnSpc>
                          <a:spcPts val="900"/>
                        </a:lnSpc>
                        <a:spcAft>
                          <a:spcPts val="1200"/>
                        </a:spcAft>
                      </a:pPr>
                      <a:r>
                        <a:rPr lang="fr-CA" sz="1200" b="1" dirty="0" smtClean="0">
                          <a:solidFill>
                            <a:schemeClr val="bg1"/>
                          </a:solidFill>
                          <a:effectLst/>
                          <a:latin typeface="Calibri" charset="0"/>
                        </a:rPr>
                        <a:t>Taux de retrait du FERR</a:t>
                      </a:r>
                      <a:endParaRPr lang="fr-CA" sz="1200" b="1" dirty="0">
                        <a:solidFill>
                          <a:schemeClr val="bg1"/>
                        </a:solidFill>
                        <a:effectLst/>
                        <a:latin typeface="Calibri" charset="0"/>
                        <a:ea typeface="DengXian" charset="-122"/>
                        <a:cs typeface="Times New Roman" charset="0"/>
                      </a:endParaRPr>
                    </a:p>
                  </a:txBody>
                  <a:tcPr marL="68580" marR="68580" marT="0" marB="0" anchor="ctr">
                    <a:lnL w="12700" cap="flat" cmpd="sng" algn="ctr">
                      <a:solidFill>
                        <a:srgbClr val="0B5999"/>
                      </a:solidFill>
                      <a:prstDash val="solid"/>
                      <a:round/>
                      <a:headEnd type="none" w="med" len="med"/>
                      <a:tailEnd type="none" w="med" len="med"/>
                    </a:lnL>
                    <a:lnR w="12700" cap="flat" cmpd="sng" algn="ctr">
                      <a:solidFill>
                        <a:srgbClr val="0B5999"/>
                      </a:solidFill>
                      <a:prstDash val="solid"/>
                      <a:round/>
                      <a:headEnd type="none" w="med" len="med"/>
                      <a:tailEnd type="none" w="med" len="med"/>
                    </a:lnR>
                    <a:lnT w="12700" cap="flat" cmpd="sng" algn="ctr">
                      <a:solidFill>
                        <a:srgbClr val="0B5898"/>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accen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495822">
                <a:tc gridSpan="6">
                  <a:txBody>
                    <a:bodyPr/>
                    <a:lstStyle/>
                    <a:p>
                      <a:pPr>
                        <a:lnSpc>
                          <a:spcPct val="100000"/>
                        </a:lnSpc>
                        <a:spcAft>
                          <a:spcPts val="1200"/>
                        </a:spcAft>
                      </a:pPr>
                      <a:r>
                        <a:rPr lang="fr-CA" sz="1000" dirty="0" smtClean="0">
                          <a:solidFill>
                            <a:schemeClr val="tx1"/>
                          </a:solidFill>
                          <a:effectLst/>
                          <a:latin typeface="Arial" charset="0"/>
                        </a:rPr>
                        <a:t>Juste valeur marchande du FERR au 31 décembre de l’année précédente, multipliée par les pourcentages prescrits indiqués ci-dessous</a:t>
                      </a:r>
                      <a:endParaRPr lang="fr-CA" sz="10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302645">
                <a:tc>
                  <a:txBody>
                    <a:bodyPr/>
                    <a:lstStyle/>
                    <a:p>
                      <a:pPr algn="ctr">
                        <a:lnSpc>
                          <a:spcPts val="900"/>
                        </a:lnSpc>
                        <a:spcAft>
                          <a:spcPts val="1200"/>
                        </a:spcAft>
                      </a:pPr>
                      <a:r>
                        <a:rPr lang="fr-CA" sz="800" dirty="0" smtClean="0">
                          <a:solidFill>
                            <a:schemeClr val="tx2"/>
                          </a:solidFill>
                          <a:effectLst/>
                          <a:latin typeface="Arial" charset="0"/>
                        </a:rPr>
                        <a:t>Âge</a:t>
                      </a:r>
                      <a:endParaRPr lang="fr-CA" sz="1200" dirty="0">
                        <a:solidFill>
                          <a:schemeClr val="tx2"/>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fr-CA" sz="800" dirty="0" smtClean="0">
                          <a:solidFill>
                            <a:schemeClr val="tx1"/>
                          </a:solidFill>
                          <a:effectLst/>
                          <a:latin typeface="Arial" charset="0"/>
                        </a:rPr>
                        <a:t>%</a:t>
                      </a:r>
                      <a:endParaRPr lang="fr-CA"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fr-CA" sz="800" dirty="0" smtClean="0">
                          <a:solidFill>
                            <a:schemeClr val="tx1"/>
                          </a:solidFill>
                          <a:effectLst/>
                          <a:latin typeface="Arial" charset="0"/>
                        </a:rPr>
                        <a:t>Âge</a:t>
                      </a:r>
                      <a:endParaRPr lang="fr-CA"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fr-CA" sz="800" dirty="0" smtClean="0">
                          <a:solidFill>
                            <a:schemeClr val="tx1"/>
                          </a:solidFill>
                          <a:effectLst/>
                          <a:latin typeface="Arial" charset="0"/>
                        </a:rPr>
                        <a:t>%</a:t>
                      </a:r>
                      <a:endParaRPr lang="fr-CA"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fr-CA" sz="800" dirty="0" smtClean="0">
                          <a:solidFill>
                            <a:schemeClr val="tx1"/>
                          </a:solidFill>
                          <a:effectLst/>
                          <a:latin typeface="Arial" charset="0"/>
                        </a:rPr>
                        <a:t>Âge</a:t>
                      </a:r>
                      <a:endParaRPr lang="fr-CA"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tc>
                  <a:txBody>
                    <a:bodyPr/>
                    <a:lstStyle/>
                    <a:p>
                      <a:pPr algn="ctr">
                        <a:lnSpc>
                          <a:spcPts val="900"/>
                        </a:lnSpc>
                        <a:spcAft>
                          <a:spcPts val="1200"/>
                        </a:spcAft>
                      </a:pPr>
                      <a:r>
                        <a:rPr lang="fr-CA" sz="800" dirty="0" smtClean="0">
                          <a:solidFill>
                            <a:schemeClr val="tx1"/>
                          </a:solidFill>
                          <a:effectLst/>
                          <a:latin typeface="Arial" charset="0"/>
                        </a:rPr>
                        <a:t>%</a:t>
                      </a:r>
                      <a:endParaRPr lang="fr-CA" sz="1200" dirty="0">
                        <a:solidFill>
                          <a:schemeClr val="tx1"/>
                        </a:solidFill>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A5D6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278376">
                <a:tc>
                  <a:txBody>
                    <a:bodyPr/>
                    <a:lstStyle/>
                    <a:p>
                      <a:pPr algn="ctr">
                        <a:lnSpc>
                          <a:spcPts val="900"/>
                        </a:lnSpc>
                        <a:spcAft>
                          <a:spcPts val="1200"/>
                        </a:spcAft>
                      </a:pPr>
                      <a:r>
                        <a:rPr lang="fr-CA" sz="800" dirty="0" smtClean="0">
                          <a:effectLst/>
                          <a:latin typeface="Arial" charset="0"/>
                        </a:rPr>
                        <a:t>60 ans</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3,33</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72</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5,40</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84</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8,08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278376">
                <a:tc>
                  <a:txBody>
                    <a:bodyPr/>
                    <a:lstStyle/>
                    <a:p>
                      <a:pPr algn="ctr">
                        <a:lnSpc>
                          <a:spcPts val="900"/>
                        </a:lnSpc>
                        <a:spcAft>
                          <a:spcPts val="1200"/>
                        </a:spcAft>
                      </a:pPr>
                      <a:r>
                        <a:rPr lang="fr-CA" sz="800" dirty="0" smtClean="0">
                          <a:effectLst/>
                          <a:latin typeface="Arial" charset="0"/>
                        </a:rPr>
                        <a:t>61</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3,45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73</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5,53</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8,51</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278376">
                <a:tc>
                  <a:txBody>
                    <a:bodyPr/>
                    <a:lstStyle/>
                    <a:p>
                      <a:pPr algn="ctr">
                        <a:lnSpc>
                          <a:spcPts val="900"/>
                        </a:lnSpc>
                        <a:spcAft>
                          <a:spcPts val="1200"/>
                        </a:spcAft>
                      </a:pPr>
                      <a:r>
                        <a:rPr lang="fr-CA" sz="800" dirty="0" smtClean="0">
                          <a:effectLst/>
                          <a:latin typeface="Arial" charset="0"/>
                        </a:rPr>
                        <a:t>62</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3,57</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74</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5,67</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86</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8,99</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r h="278376">
                <a:tc>
                  <a:txBody>
                    <a:bodyPr/>
                    <a:lstStyle/>
                    <a:p>
                      <a:pPr algn="ctr">
                        <a:lnSpc>
                          <a:spcPts val="900"/>
                        </a:lnSpc>
                        <a:spcAft>
                          <a:spcPts val="1200"/>
                        </a:spcAft>
                      </a:pPr>
                      <a:r>
                        <a:rPr lang="fr-CA" sz="800" dirty="0" smtClean="0">
                          <a:effectLst/>
                          <a:latin typeface="Arial" charset="0"/>
                        </a:rPr>
                        <a:t>63</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3,70</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5,82</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87</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9,55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6"/>
                  </a:ext>
                </a:extLst>
              </a:tr>
              <a:tr h="278376">
                <a:tc>
                  <a:txBody>
                    <a:bodyPr/>
                    <a:lstStyle/>
                    <a:p>
                      <a:pPr algn="ctr">
                        <a:lnSpc>
                          <a:spcPts val="900"/>
                        </a:lnSpc>
                        <a:spcAft>
                          <a:spcPts val="1200"/>
                        </a:spcAft>
                      </a:pPr>
                      <a:r>
                        <a:rPr lang="fr-CA" sz="800" dirty="0" smtClean="0">
                          <a:effectLst/>
                          <a:latin typeface="Arial" charset="0"/>
                        </a:rPr>
                        <a:t>64</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3,85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76</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5,98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10,21</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7"/>
                  </a:ext>
                </a:extLst>
              </a:tr>
              <a:tr h="278376">
                <a:tc>
                  <a:txBody>
                    <a:bodyPr/>
                    <a:lstStyle/>
                    <a:p>
                      <a:pPr algn="ctr">
                        <a:lnSpc>
                          <a:spcPts val="900"/>
                        </a:lnSpc>
                        <a:spcAft>
                          <a:spcPts val="1200"/>
                        </a:spcAft>
                      </a:pPr>
                      <a:r>
                        <a:rPr lang="fr-CA" sz="800" dirty="0" smtClean="0">
                          <a:effectLst/>
                          <a:latin typeface="Arial" charset="0"/>
                        </a:rPr>
                        <a:t>65 ans</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4,00</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77</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6,17</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89</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10,99</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8"/>
                  </a:ext>
                </a:extLst>
              </a:tr>
              <a:tr h="278376">
                <a:tc>
                  <a:txBody>
                    <a:bodyPr/>
                    <a:lstStyle/>
                    <a:p>
                      <a:pPr algn="ctr">
                        <a:lnSpc>
                          <a:spcPts val="900"/>
                        </a:lnSpc>
                        <a:spcAft>
                          <a:spcPts val="1200"/>
                        </a:spcAft>
                      </a:pPr>
                      <a:r>
                        <a:rPr lang="fr-CA" sz="800" dirty="0" smtClean="0">
                          <a:effectLst/>
                          <a:latin typeface="Arial" charset="0"/>
                        </a:rPr>
                        <a:t>66</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4,17</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6,36</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90</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11,92</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9"/>
                  </a:ext>
                </a:extLst>
              </a:tr>
              <a:tr h="278376">
                <a:tc>
                  <a:txBody>
                    <a:bodyPr/>
                    <a:lstStyle/>
                    <a:p>
                      <a:pPr algn="ctr">
                        <a:lnSpc>
                          <a:spcPts val="900"/>
                        </a:lnSpc>
                        <a:spcAft>
                          <a:spcPts val="1200"/>
                        </a:spcAft>
                      </a:pPr>
                      <a:r>
                        <a:rPr lang="fr-CA" sz="800" dirty="0" smtClean="0">
                          <a:effectLst/>
                          <a:latin typeface="Arial" charset="0"/>
                        </a:rPr>
                        <a:t>67</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4,35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79</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6,58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91</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13,06</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10"/>
                  </a:ext>
                </a:extLst>
              </a:tr>
              <a:tr h="278376">
                <a:tc>
                  <a:txBody>
                    <a:bodyPr/>
                    <a:lstStyle/>
                    <a:p>
                      <a:pPr algn="ctr">
                        <a:lnSpc>
                          <a:spcPts val="900"/>
                        </a:lnSpc>
                        <a:spcAft>
                          <a:spcPts val="1200"/>
                        </a:spcAft>
                      </a:pPr>
                      <a:r>
                        <a:rPr lang="fr-CA" sz="800" dirty="0" smtClean="0">
                          <a:effectLst/>
                          <a:latin typeface="Arial" charset="0"/>
                        </a:rPr>
                        <a:t>68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4,55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80</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6,82</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92</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14,49</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11"/>
                  </a:ext>
                </a:extLst>
              </a:tr>
              <a:tr h="278376">
                <a:tc>
                  <a:txBody>
                    <a:bodyPr/>
                    <a:lstStyle/>
                    <a:p>
                      <a:pPr algn="ctr">
                        <a:lnSpc>
                          <a:spcPts val="900"/>
                        </a:lnSpc>
                        <a:spcAft>
                          <a:spcPts val="1200"/>
                        </a:spcAft>
                      </a:pPr>
                      <a:r>
                        <a:rPr lang="fr-CA" sz="800" dirty="0" smtClean="0">
                          <a:effectLst/>
                          <a:latin typeface="Arial" charset="0"/>
                        </a:rPr>
                        <a:t>69</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4,76</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81</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7,08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93</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16,34</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12"/>
                  </a:ext>
                </a:extLst>
              </a:tr>
              <a:tr h="278376">
                <a:tc>
                  <a:txBody>
                    <a:bodyPr/>
                    <a:lstStyle/>
                    <a:p>
                      <a:pPr algn="ctr">
                        <a:lnSpc>
                          <a:spcPts val="900"/>
                        </a:lnSpc>
                        <a:spcAft>
                          <a:spcPts val="1200"/>
                        </a:spcAft>
                      </a:pPr>
                      <a:r>
                        <a:rPr lang="fr-CA" sz="800" dirty="0" smtClean="0">
                          <a:effectLst/>
                          <a:latin typeface="Arial" charset="0"/>
                        </a:rPr>
                        <a:t>70 ans</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5,00</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82</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7,38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94</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18,79</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13"/>
                  </a:ext>
                </a:extLst>
              </a:tr>
              <a:tr h="278376">
                <a:tc>
                  <a:txBody>
                    <a:bodyPr/>
                    <a:lstStyle/>
                    <a:p>
                      <a:pPr algn="ctr">
                        <a:lnSpc>
                          <a:spcPts val="900"/>
                        </a:lnSpc>
                        <a:spcAft>
                          <a:spcPts val="1200"/>
                        </a:spcAft>
                      </a:pPr>
                      <a:r>
                        <a:rPr lang="fr-CA" sz="800" dirty="0" smtClean="0">
                          <a:effectLst/>
                          <a:latin typeface="Arial" charset="0"/>
                        </a:rPr>
                        <a:t>71</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5,28</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83</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7,71</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ctr">
                        <a:lnSpc>
                          <a:spcPts val="900"/>
                        </a:lnSpc>
                        <a:spcAft>
                          <a:spcPts val="1200"/>
                        </a:spcAft>
                      </a:pPr>
                      <a:r>
                        <a:rPr lang="fr-CA" sz="800" dirty="0" smtClean="0">
                          <a:effectLst/>
                          <a:latin typeface="Arial" charset="0"/>
                        </a:rPr>
                        <a:t>95+</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0F1FF"/>
                    </a:solidFill>
                  </a:tcPr>
                </a:tc>
                <a:tc>
                  <a:txBody>
                    <a:bodyPr/>
                    <a:lstStyle/>
                    <a:p>
                      <a:pPr algn="ctr">
                        <a:lnSpc>
                          <a:spcPts val="900"/>
                        </a:lnSpc>
                        <a:spcAft>
                          <a:spcPts val="1200"/>
                        </a:spcAft>
                      </a:pPr>
                      <a:r>
                        <a:rPr lang="fr-CA" sz="800" dirty="0" smtClean="0">
                          <a:effectLst/>
                          <a:latin typeface="Arial" charset="0"/>
                        </a:rPr>
                        <a:t>20,00</a:t>
                      </a:r>
                      <a:endParaRPr lang="fr-CA" sz="1200" dirty="0">
                        <a:effectLst/>
                        <a:latin typeface="Calibri" charset="0"/>
                        <a:ea typeface="DengXian" charset="-122"/>
                        <a:cs typeface="Times New Roman" charset="0"/>
                      </a:endParaRPr>
                    </a:p>
                  </a:txBody>
                  <a:tcPr marL="68580" marR="6858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14"/>
                  </a:ext>
                </a:extLst>
              </a:tr>
            </a:tbl>
          </a:graphicData>
        </a:graphic>
      </p:graphicFrame>
      <p:sp>
        <p:nvSpPr>
          <p:cNvPr id="7" name="Oval 6"/>
          <p:cNvSpPr/>
          <p:nvPr/>
        </p:nvSpPr>
        <p:spPr>
          <a:xfrm>
            <a:off x="5018568" y="3854301"/>
            <a:ext cx="1012557" cy="25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endParaRPr>
          </a:p>
        </p:txBody>
      </p:sp>
      <p:grpSp>
        <p:nvGrpSpPr>
          <p:cNvPr id="12" name="Group 11"/>
          <p:cNvGrpSpPr/>
          <p:nvPr/>
        </p:nvGrpSpPr>
        <p:grpSpPr>
          <a:xfrm>
            <a:off x="1169140" y="3444561"/>
            <a:ext cx="2335801" cy="2283138"/>
            <a:chOff x="528049" y="3457261"/>
            <a:chExt cx="2335801" cy="2283138"/>
          </a:xfrm>
        </p:grpSpPr>
        <p:sp>
          <p:nvSpPr>
            <p:cNvPr id="15" name="Oval 14"/>
            <p:cNvSpPr/>
            <p:nvPr/>
          </p:nvSpPr>
          <p:spPr>
            <a:xfrm>
              <a:off x="528049" y="3457261"/>
              <a:ext cx="2335801" cy="2283138"/>
            </a:xfrm>
            <a:prstGeom prst="ellipse">
              <a:avLst/>
            </a:prstGeom>
            <a:solidFill>
              <a:srgbClr val="5B9BD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baseline="30000" dirty="0">
                <a:solidFill>
                  <a:schemeClr val="bg1"/>
                </a:solidFill>
                <a:latin typeface="Arial" panose="020B0604020202020204" pitchFamily="34" charset="0"/>
                <a:cs typeface="Arial" panose="020B0604020202020204" pitchFamily="34" charset="0"/>
              </a:endParaRPr>
            </a:p>
          </p:txBody>
        </p:sp>
        <p:sp>
          <p:nvSpPr>
            <p:cNvPr id="17" name="Title 1"/>
            <p:cNvSpPr txBox="1">
              <a:spLocks/>
            </p:cNvSpPr>
            <p:nvPr/>
          </p:nvSpPr>
          <p:spPr>
            <a:xfrm>
              <a:off x="785967" y="3757351"/>
              <a:ext cx="2074565" cy="168295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1400" dirty="0" smtClean="0"/>
                <a:t>Le risque lié à la </a:t>
              </a:r>
              <a:r>
                <a:rPr lang="fr-CA" sz="1400" b="1" dirty="0" smtClean="0"/>
                <a:t>séquence des rendements</a:t>
              </a:r>
              <a:r>
                <a:rPr lang="fr-CA" sz="1400" dirty="0" smtClean="0"/>
                <a:t> est un facteur dont il importe de tenir compte lorsqu’on effectue des retraits d’un FERR</a:t>
              </a:r>
              <a:endParaRPr lang="fr-CA" sz="1400" dirty="0"/>
            </a:p>
          </p:txBody>
        </p:sp>
      </p:grpSp>
      <p:sp>
        <p:nvSpPr>
          <p:cNvPr id="19" name="Text Box 4"/>
          <p:cNvSpPr txBox="1">
            <a:spLocks noChangeArrowheads="1"/>
          </p:cNvSpPr>
          <p:nvPr/>
        </p:nvSpPr>
        <p:spPr bwMode="auto">
          <a:xfrm>
            <a:off x="457200" y="579886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L’Institut Info-Patrimoine BMO, Faits et chiffres sur la planification du patrimoine pour 2016</a:t>
            </a:r>
            <a:endParaRPr lang="fr-CA" sz="1000" dirty="0">
              <a:latin typeface="Arial" charset="0"/>
            </a:endParaRPr>
          </a:p>
        </p:txBody>
      </p:sp>
    </p:spTree>
    <p:extLst>
      <p:ext uri="{BB962C8B-B14F-4D97-AF65-F5344CB8AC3E}">
        <p14:creationId xmlns:p14="http://schemas.microsoft.com/office/powerpoint/2010/main" val="69779626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Compte d’épargne libre d’impôt (CELI)</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33</a:t>
            </a:fld>
            <a:endParaRPr lang="fr-CA" sz="1000" dirty="0">
              <a:latin typeface="Arial" charset="0"/>
              <a:cs typeface="Arial" charset="0"/>
            </a:endParaRPr>
          </a:p>
        </p:txBody>
      </p:sp>
      <p:sp>
        <p:nvSpPr>
          <p:cNvPr id="3" name="Content Placeholder 2"/>
          <p:cNvSpPr>
            <a:spLocks noGrp="1"/>
          </p:cNvSpPr>
          <p:nvPr>
            <p:ph idx="12"/>
          </p:nvPr>
        </p:nvSpPr>
        <p:spPr>
          <a:xfrm>
            <a:off x="457199" y="1143000"/>
            <a:ext cx="8144541" cy="4692720"/>
          </a:xfrm>
        </p:spPr>
        <p:txBody>
          <a:bodyPr rtlCol="0">
            <a:noAutofit/>
          </a:bodyPr>
          <a:lstStyle/>
          <a:p>
            <a:pPr lvl="1" fontAlgn="auto">
              <a:lnSpc>
                <a:spcPct val="100000"/>
              </a:lnSpc>
              <a:spcAft>
                <a:spcPts val="0"/>
              </a:spcAft>
              <a:defRPr/>
            </a:pPr>
            <a:r>
              <a:rPr lang="fr-CA" sz="1800" dirty="0" smtClean="0"/>
              <a:t>Conçu pour générer un flux de trésorerie</a:t>
            </a:r>
          </a:p>
          <a:p>
            <a:pPr lvl="2" fontAlgn="auto">
              <a:lnSpc>
                <a:spcPct val="100000"/>
              </a:lnSpc>
              <a:spcAft>
                <a:spcPts val="0"/>
              </a:spcAft>
              <a:buFont typeface="Courier New" charset="0"/>
              <a:buChar char="o"/>
              <a:defRPr/>
            </a:pPr>
            <a:r>
              <a:rPr lang="fr-CA" sz="1800" dirty="0" smtClean="0"/>
              <a:t>Le revenu produit par le CELI n’est pas imposable</a:t>
            </a:r>
          </a:p>
          <a:p>
            <a:pPr lvl="2" fontAlgn="auto">
              <a:lnSpc>
                <a:spcPct val="100000"/>
              </a:lnSpc>
              <a:spcAft>
                <a:spcPts val="0"/>
              </a:spcAft>
              <a:buFont typeface="Courier New" charset="0"/>
              <a:buChar char="o"/>
              <a:defRPr/>
            </a:pPr>
            <a:r>
              <a:rPr lang="fr-CA" sz="1800" dirty="0" smtClean="0"/>
              <a:t>Les fonds peuvent être retirés à tout moment</a:t>
            </a:r>
          </a:p>
          <a:p>
            <a:pPr lvl="1" fontAlgn="auto">
              <a:lnSpc>
                <a:spcPct val="100000"/>
              </a:lnSpc>
              <a:spcAft>
                <a:spcPts val="0"/>
              </a:spcAft>
              <a:defRPr/>
            </a:pPr>
            <a:r>
              <a:rPr lang="fr-CA" sz="1800" dirty="0" smtClean="0"/>
              <a:t>Cotisations</a:t>
            </a:r>
          </a:p>
          <a:p>
            <a:pPr lvl="2" fontAlgn="auto">
              <a:lnSpc>
                <a:spcPct val="100000"/>
              </a:lnSpc>
              <a:spcAft>
                <a:spcPts val="0"/>
              </a:spcAft>
              <a:buFont typeface="Courier New" charset="0"/>
              <a:buChar char="o"/>
              <a:defRPr/>
            </a:pPr>
            <a:r>
              <a:rPr lang="fr-CA" sz="1800" dirty="0" smtClean="0"/>
              <a:t>Non déductibles du revenu imposable</a:t>
            </a:r>
          </a:p>
          <a:p>
            <a:pPr lvl="2" fontAlgn="auto">
              <a:lnSpc>
                <a:spcPct val="100000"/>
              </a:lnSpc>
              <a:spcAft>
                <a:spcPts val="0"/>
              </a:spcAft>
              <a:buFont typeface="Courier New" charset="0"/>
              <a:buChar char="o"/>
              <a:defRPr/>
            </a:pPr>
            <a:r>
              <a:rPr lang="fr-CA" sz="1800" dirty="0" smtClean="0"/>
              <a:t>Les droits de cotisation peuvent être reportés en avant</a:t>
            </a:r>
          </a:p>
          <a:p>
            <a:pPr lvl="2" fontAlgn="auto">
              <a:lnSpc>
                <a:spcPct val="100000"/>
              </a:lnSpc>
              <a:spcAft>
                <a:spcPts val="0"/>
              </a:spcAft>
              <a:buFont typeface="Courier New" charset="0"/>
              <a:buChar char="o"/>
              <a:defRPr/>
            </a:pPr>
            <a:r>
              <a:rPr lang="fr-CA" sz="1800" dirty="0" smtClean="0"/>
              <a:t>Le plafond de cotisation est actuellement de 5 500 $ par année</a:t>
            </a:r>
          </a:p>
          <a:p>
            <a:pPr lvl="1" fontAlgn="auto">
              <a:lnSpc>
                <a:spcPct val="100000"/>
              </a:lnSpc>
              <a:spcAft>
                <a:spcPts val="0"/>
              </a:spcAft>
              <a:defRPr/>
            </a:pPr>
            <a:r>
              <a:rPr lang="fr-CA" sz="1800" dirty="0" smtClean="0"/>
              <a:t>Placements</a:t>
            </a:r>
          </a:p>
          <a:p>
            <a:pPr lvl="2" fontAlgn="auto">
              <a:lnSpc>
                <a:spcPct val="100000"/>
              </a:lnSpc>
              <a:spcAft>
                <a:spcPts val="0"/>
              </a:spcAft>
              <a:buFont typeface="Courier New" charset="0"/>
              <a:buChar char="o"/>
              <a:defRPr/>
            </a:pPr>
            <a:r>
              <a:rPr lang="fr-CA" sz="1800" dirty="0" smtClean="0"/>
              <a:t>N’importe quel type de placement est admissible : </a:t>
            </a:r>
            <a:br>
              <a:rPr lang="fr-CA" sz="1800" dirty="0" smtClean="0"/>
            </a:br>
            <a:r>
              <a:rPr lang="fr-CA" sz="1800" dirty="0" smtClean="0"/>
              <a:t>parts de FNB ou de fonds commun de placement, actions, etc.</a:t>
            </a:r>
          </a:p>
          <a:p>
            <a:pPr lvl="2" fontAlgn="auto">
              <a:lnSpc>
                <a:spcPct val="100000"/>
              </a:lnSpc>
              <a:spcAft>
                <a:spcPts val="0"/>
              </a:spcAft>
              <a:buFont typeface="Courier New" charset="0"/>
              <a:buChar char="o"/>
              <a:defRPr/>
            </a:pPr>
            <a:r>
              <a:rPr lang="fr-CA" sz="1800" dirty="0" smtClean="0"/>
              <a:t>Possibilité de croissance au sein </a:t>
            </a:r>
            <a:br>
              <a:rPr lang="fr-CA" sz="1800" dirty="0" smtClean="0"/>
            </a:br>
            <a:r>
              <a:rPr lang="fr-CA" sz="1800" dirty="0" smtClean="0"/>
              <a:t>de votre portefeuille</a:t>
            </a:r>
          </a:p>
          <a:p>
            <a:pPr lvl="1" fontAlgn="auto">
              <a:spcAft>
                <a:spcPts val="0"/>
              </a:spcAft>
              <a:defRPr/>
            </a:pPr>
            <a:endParaRPr lang="fr-CA" dirty="0" smtClean="0"/>
          </a:p>
          <a:p>
            <a:pPr lvl="2" fontAlgn="auto">
              <a:spcAft>
                <a:spcPts val="0"/>
              </a:spcAft>
              <a:defRPr/>
            </a:pPr>
            <a:endParaRPr lang="fr-CA" dirty="0"/>
          </a:p>
        </p:txBody>
      </p:sp>
      <p:pic>
        <p:nvPicPr>
          <p:cNvPr id="9" name="Picture 8"/>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639542" y="4789352"/>
            <a:ext cx="2072640" cy="1036320"/>
          </a:xfrm>
          <a:prstGeom prst="rect">
            <a:avLst/>
          </a:prstGeom>
        </p:spPr>
      </p:pic>
      <p:sp>
        <p:nvSpPr>
          <p:cNvPr id="8"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bmo.com</a:t>
            </a:r>
            <a:endParaRPr lang="fr-CA" sz="1000" dirty="0">
              <a:latin typeface="Arial" charset="0"/>
              <a:cs typeface="Arial" charset="0"/>
            </a:endParaRPr>
          </a:p>
        </p:txBody>
      </p:sp>
    </p:spTree>
    <p:extLst>
      <p:ext uri="{BB962C8B-B14F-4D97-AF65-F5344CB8AC3E}">
        <p14:creationId xmlns:p14="http://schemas.microsoft.com/office/powerpoint/2010/main" val="7127591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Incidences fiscales et options d’épargne</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34</a:t>
            </a:fld>
            <a:endParaRPr lang="fr-CA" sz="1000" dirty="0">
              <a:latin typeface="Arial" charset="0"/>
              <a:cs typeface="Arial" charset="0"/>
            </a:endParaRPr>
          </a:p>
        </p:txBody>
      </p:sp>
      <p:sp>
        <p:nvSpPr>
          <p:cNvPr id="9" name="Content Placeholder 2"/>
          <p:cNvSpPr>
            <a:spLocks noGrp="1"/>
          </p:cNvSpPr>
          <p:nvPr>
            <p:ph idx="12"/>
          </p:nvPr>
        </p:nvSpPr>
        <p:spPr>
          <a:xfrm>
            <a:off x="457200" y="1143000"/>
            <a:ext cx="7772400" cy="4468091"/>
          </a:xfrm>
        </p:spPr>
        <p:txBody>
          <a:bodyPr rtlCol="0">
            <a:noAutofit/>
          </a:bodyPr>
          <a:lstStyle/>
          <a:p>
            <a:pPr lvl="1" fontAlgn="auto">
              <a:lnSpc>
                <a:spcPct val="100000"/>
              </a:lnSpc>
              <a:spcAft>
                <a:spcPts val="0"/>
              </a:spcAft>
              <a:defRPr/>
            </a:pPr>
            <a:r>
              <a:rPr lang="fr-CA" sz="1800" dirty="0" smtClean="0"/>
              <a:t>Incidences fiscales</a:t>
            </a:r>
          </a:p>
          <a:p>
            <a:pPr lvl="2" fontAlgn="auto">
              <a:lnSpc>
                <a:spcPct val="100000"/>
              </a:lnSpc>
              <a:spcAft>
                <a:spcPts val="0"/>
              </a:spcAft>
              <a:buFont typeface="Courier New" charset="0"/>
              <a:buChar char="o"/>
              <a:defRPr/>
            </a:pPr>
            <a:r>
              <a:rPr lang="fr-CA" sz="1800" dirty="0" smtClean="0"/>
              <a:t>Les produits enregistrés perdent leurs avantages fiscaux lorsque vous commencez à effectuer des retraits</a:t>
            </a:r>
          </a:p>
          <a:p>
            <a:pPr lvl="2" fontAlgn="auto">
              <a:lnSpc>
                <a:spcPct val="100000"/>
              </a:lnSpc>
              <a:spcAft>
                <a:spcPts val="0"/>
              </a:spcAft>
              <a:buFont typeface="Courier New" charset="0"/>
              <a:buChar char="o"/>
              <a:defRPr/>
            </a:pPr>
            <a:r>
              <a:rPr lang="fr-CA" sz="1800" dirty="0" smtClean="0"/>
              <a:t>Taux d’imposition selon le revenu et le type de placement (p. ex., gains en capital ou dividendes)</a:t>
            </a:r>
          </a:p>
          <a:p>
            <a:pPr lvl="1" fontAlgn="auto">
              <a:lnSpc>
                <a:spcPct val="100000"/>
              </a:lnSpc>
              <a:spcAft>
                <a:spcPts val="0"/>
              </a:spcAft>
              <a:defRPr/>
            </a:pPr>
            <a:r>
              <a:rPr lang="fr-CA" sz="1800" dirty="0" smtClean="0"/>
              <a:t>Fractionnement du revenu entre conjoints</a:t>
            </a:r>
          </a:p>
          <a:p>
            <a:pPr lvl="2" fontAlgn="auto">
              <a:lnSpc>
                <a:spcPct val="100000"/>
              </a:lnSpc>
              <a:spcAft>
                <a:spcPts val="0"/>
              </a:spcAft>
              <a:buFont typeface="Courier New" charset="0"/>
              <a:buChar char="o"/>
              <a:defRPr/>
            </a:pPr>
            <a:r>
              <a:rPr lang="fr-CA" sz="1800" dirty="0" smtClean="0"/>
              <a:t>Fractionnement du revenu de pension</a:t>
            </a:r>
          </a:p>
          <a:p>
            <a:pPr lvl="2" fontAlgn="auto">
              <a:lnSpc>
                <a:spcPct val="100000"/>
              </a:lnSpc>
              <a:spcAft>
                <a:spcPts val="0"/>
              </a:spcAft>
              <a:buFont typeface="Courier New" charset="0"/>
              <a:buChar char="o"/>
              <a:defRPr/>
            </a:pPr>
            <a:r>
              <a:rPr lang="fr-CA" sz="1800" dirty="0" smtClean="0"/>
              <a:t>Crédit d’impôt de 2 000 $ pour revenu de pension</a:t>
            </a:r>
          </a:p>
          <a:p>
            <a:pPr lvl="2" fontAlgn="auto">
              <a:spcAft>
                <a:spcPts val="0"/>
              </a:spcAft>
              <a:defRPr/>
            </a:pPr>
            <a:endParaRPr lang="fr-CA" dirty="0" smtClean="0"/>
          </a:p>
          <a:p>
            <a:pPr lvl="2" fontAlgn="auto">
              <a:spcAft>
                <a:spcPts val="0"/>
              </a:spcAft>
              <a:defRPr/>
            </a:pPr>
            <a:endParaRPr lang="fr-CA" dirty="0"/>
          </a:p>
        </p:txBody>
      </p:sp>
      <p:sp>
        <p:nvSpPr>
          <p:cNvPr id="6"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bmo.com</a:t>
            </a:r>
            <a:endParaRPr lang="fr-CA" sz="1000" dirty="0">
              <a:latin typeface="Arial" charset="0"/>
              <a:cs typeface="Arial" charset="0"/>
            </a:endParaRPr>
          </a:p>
        </p:txBody>
      </p:sp>
    </p:spTree>
    <p:extLst>
      <p:ext uri="{BB962C8B-B14F-4D97-AF65-F5344CB8AC3E}">
        <p14:creationId xmlns:p14="http://schemas.microsoft.com/office/powerpoint/2010/main" val="9527534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UP0072568.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flipH="1">
            <a:off x="-1" y="0"/>
            <a:ext cx="9144000" cy="5270274"/>
          </a:xfrm>
          <a:prstGeom prst="rect">
            <a:avLst/>
          </a:prstGeom>
        </p:spPr>
      </p:pic>
      <p:sp>
        <p:nvSpPr>
          <p:cNvPr id="17" name="Rectangle 16"/>
          <p:cNvSpPr/>
          <p:nvPr/>
        </p:nvSpPr>
        <p:spPr>
          <a:xfrm>
            <a:off x="0" y="5171826"/>
            <a:ext cx="9143999" cy="9144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Subtitle 4"/>
          <p:cNvSpPr>
            <a:spLocks noGrp="1"/>
          </p:cNvSpPr>
          <p:nvPr>
            <p:ph type="subTitle" idx="1"/>
          </p:nvPr>
        </p:nvSpPr>
        <p:spPr/>
        <p:txBody>
          <a:bodyPr/>
          <a:lstStyle/>
          <a:p>
            <a:endParaRPr lang="en-CA"/>
          </a:p>
        </p:txBody>
      </p:sp>
      <p:grpSp>
        <p:nvGrpSpPr>
          <p:cNvPr id="10" name="Group 8"/>
          <p:cNvGrpSpPr>
            <a:grpSpLocks/>
          </p:cNvGrpSpPr>
          <p:nvPr/>
        </p:nvGrpSpPr>
        <p:grpSpPr bwMode="auto">
          <a:xfrm>
            <a:off x="219965" y="799852"/>
            <a:ext cx="3835648" cy="3835648"/>
            <a:chOff x="-304800" y="288832"/>
            <a:chExt cx="4587968" cy="4587968"/>
          </a:xfrm>
        </p:grpSpPr>
        <p:sp>
          <p:nvSpPr>
            <p:cNvPr id="11" name="Oval 10"/>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2" name="Oval 11"/>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4" name="Title 3"/>
          <p:cNvSpPr>
            <a:spLocks noGrp="1"/>
          </p:cNvSpPr>
          <p:nvPr>
            <p:ph type="ctrTitle"/>
          </p:nvPr>
        </p:nvSpPr>
        <p:spPr>
          <a:xfrm>
            <a:off x="685800" y="1727201"/>
            <a:ext cx="3124199" cy="1981200"/>
          </a:xfrm>
        </p:spPr>
        <p:txBody>
          <a:bodyPr>
            <a:normAutofit fontScale="90000"/>
          </a:bodyPr>
          <a:lstStyle/>
          <a:p>
            <a:r>
              <a:rPr lang="fr-CA" dirty="0" smtClean="0">
                <a:solidFill>
                  <a:schemeClr val="bg1"/>
                </a:solidFill>
              </a:rPr>
              <a:t>Des solutions de revenu de retraite qui répondent à vos besoins</a:t>
            </a:r>
            <a:endParaRPr lang="fr-CA" dirty="0"/>
          </a:p>
        </p:txBody>
      </p:sp>
    </p:spTree>
    <p:extLst>
      <p:ext uri="{BB962C8B-B14F-4D97-AF65-F5344CB8AC3E}">
        <p14:creationId xmlns:p14="http://schemas.microsoft.com/office/powerpoint/2010/main" val="11835479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Vue d’ensemble du revenu de retraite</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36</a:t>
            </a:fld>
            <a:endParaRPr lang="fr-CA" sz="1000" dirty="0">
              <a:latin typeface="Arial" charset="0"/>
              <a:cs typeface="Arial" charset="0"/>
            </a:endParaRPr>
          </a:p>
        </p:txBody>
      </p:sp>
      <p:grpSp>
        <p:nvGrpSpPr>
          <p:cNvPr id="6" name="Group 8"/>
          <p:cNvGrpSpPr>
            <a:grpSpLocks/>
          </p:cNvGrpSpPr>
          <p:nvPr/>
        </p:nvGrpSpPr>
        <p:grpSpPr bwMode="auto">
          <a:xfrm>
            <a:off x="2436679" y="1310998"/>
            <a:ext cx="4320000" cy="4320000"/>
            <a:chOff x="-304800" y="288832"/>
            <a:chExt cx="4587968" cy="4587968"/>
          </a:xfrm>
        </p:grpSpPr>
        <p:sp>
          <p:nvSpPr>
            <p:cNvPr id="7" name="Oval 16"/>
            <p:cNvSpPr/>
            <p:nvPr userDrawn="1"/>
          </p:nvSpPr>
          <p:spPr>
            <a:xfrm>
              <a:off x="-215337" y="369797"/>
              <a:ext cx="4419690" cy="4419690"/>
            </a:xfrm>
            <a:prstGeom prst="ellipse">
              <a:avLst/>
            </a:prstGeom>
            <a:solidFill>
              <a:srgbClr val="0079C1"/>
            </a:solidFill>
            <a:ln>
              <a:solidFill>
                <a:srgbClr val="0079C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8" name="Oval 17"/>
            <p:cNvSpPr/>
            <p:nvPr userDrawn="1"/>
          </p:nvSpPr>
          <p:spPr>
            <a:xfrm>
              <a:off x="-304800" y="288832"/>
              <a:ext cx="4587968" cy="4587968"/>
            </a:xfrm>
            <a:prstGeom prst="ellipse">
              <a:avLst/>
            </a:prstGeom>
            <a:noFill/>
            <a:ln w="12700" cmpd="sng">
              <a:solidFill>
                <a:srgbClr val="0079C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grpSp>
      <p:sp>
        <p:nvSpPr>
          <p:cNvPr id="9" name="ZoneTexte 8"/>
          <p:cNvSpPr txBox="1"/>
          <p:nvPr/>
        </p:nvSpPr>
        <p:spPr>
          <a:xfrm>
            <a:off x="681150" y="1053125"/>
            <a:ext cx="2264734" cy="1200329"/>
          </a:xfrm>
          <a:prstGeom prst="rect">
            <a:avLst/>
          </a:prstGeom>
          <a:noFill/>
        </p:spPr>
        <p:txBody>
          <a:bodyPr wrap="square" rtlCol="0">
            <a:spAutoFit/>
          </a:bodyPr>
          <a:lstStyle/>
          <a:p>
            <a:pPr algn="ctr"/>
            <a:r>
              <a:rPr lang="fr-CA" sz="2400" b="1" dirty="0" smtClean="0">
                <a:latin typeface="Dax Offc Pro" panose="020B0504030101020102" pitchFamily="34" charset="0"/>
              </a:rPr>
              <a:t>De nouvelles pressions sur le revenu</a:t>
            </a:r>
            <a:endParaRPr lang="fr-CA" sz="2400" b="1" dirty="0">
              <a:latin typeface="Dax Offc Pro" panose="020B0504030101020102" pitchFamily="34" charset="0"/>
            </a:endParaRPr>
          </a:p>
        </p:txBody>
      </p:sp>
      <p:sp>
        <p:nvSpPr>
          <p:cNvPr id="10" name="ZoneTexte 9"/>
          <p:cNvSpPr txBox="1"/>
          <p:nvPr/>
        </p:nvSpPr>
        <p:spPr>
          <a:xfrm>
            <a:off x="3229808" y="1919584"/>
            <a:ext cx="2743767" cy="2185214"/>
          </a:xfrm>
          <a:prstGeom prst="rect">
            <a:avLst/>
          </a:prstGeom>
          <a:noFill/>
        </p:spPr>
        <p:txBody>
          <a:bodyPr wrap="square" rtlCol="0">
            <a:spAutoFit/>
          </a:bodyPr>
          <a:lstStyle/>
          <a:p>
            <a:pPr algn="ctr"/>
            <a:r>
              <a:rPr lang="fr-CA" sz="2800" b="1" dirty="0" smtClean="0">
                <a:solidFill>
                  <a:schemeClr val="bg1"/>
                </a:solidFill>
                <a:latin typeface="Dax Offc Pro" panose="020B0504030101020102" pitchFamily="34" charset="0"/>
              </a:rPr>
              <a:t>Sources </a:t>
            </a:r>
            <a:br>
              <a:rPr lang="fr-CA" sz="2800" b="1" dirty="0" smtClean="0">
                <a:solidFill>
                  <a:schemeClr val="bg1"/>
                </a:solidFill>
                <a:latin typeface="Dax Offc Pro" panose="020B0504030101020102" pitchFamily="34" charset="0"/>
              </a:rPr>
            </a:br>
            <a:r>
              <a:rPr lang="fr-CA" sz="2800" b="1" dirty="0" smtClean="0">
                <a:solidFill>
                  <a:schemeClr val="bg1"/>
                </a:solidFill>
                <a:latin typeface="Dax Offc Pro" panose="020B0504030101020102" pitchFamily="34" charset="0"/>
              </a:rPr>
              <a:t>de revenus</a:t>
            </a:r>
          </a:p>
          <a:p>
            <a:pPr algn="ctr"/>
            <a:r>
              <a:rPr lang="fr-CA" sz="2000" dirty="0" smtClean="0">
                <a:solidFill>
                  <a:schemeClr val="bg1"/>
                </a:solidFill>
                <a:latin typeface="Dax Offc Pro" panose="020B0504030101020102" pitchFamily="34" charset="0"/>
              </a:rPr>
              <a:t>Prestations gouvernementales</a:t>
            </a:r>
          </a:p>
          <a:p>
            <a:pPr algn="ctr"/>
            <a:r>
              <a:rPr lang="fr-CA" sz="2000" dirty="0" smtClean="0">
                <a:solidFill>
                  <a:schemeClr val="bg1"/>
                </a:solidFill>
                <a:latin typeface="Dax Offc Pro" panose="020B0504030101020102" pitchFamily="34" charset="0"/>
              </a:rPr>
              <a:t>Pensions d’employeur</a:t>
            </a:r>
          </a:p>
          <a:p>
            <a:pPr algn="ctr"/>
            <a:r>
              <a:rPr lang="fr-CA" sz="2000" dirty="0" smtClean="0">
                <a:solidFill>
                  <a:schemeClr val="bg1"/>
                </a:solidFill>
                <a:latin typeface="Dax Offc Pro" panose="020B0504030101020102" pitchFamily="34" charset="0"/>
              </a:rPr>
              <a:t>Épargne personnelle</a:t>
            </a:r>
            <a:endParaRPr lang="fr-CA" sz="2000" dirty="0">
              <a:solidFill>
                <a:schemeClr val="bg1"/>
              </a:solidFill>
              <a:latin typeface="Dax Offc Pro" panose="020B0504030101020102" pitchFamily="34" charset="0"/>
            </a:endParaRPr>
          </a:p>
        </p:txBody>
      </p:sp>
      <p:sp>
        <p:nvSpPr>
          <p:cNvPr id="11" name="Oval 16"/>
          <p:cNvSpPr/>
          <p:nvPr/>
        </p:nvSpPr>
        <p:spPr bwMode="auto">
          <a:xfrm>
            <a:off x="5902170" y="2961708"/>
            <a:ext cx="2700000" cy="2700000"/>
          </a:xfrm>
          <a:prstGeom prst="ellipse">
            <a:avLst/>
          </a:prstGeom>
          <a:solidFill>
            <a:srgbClr val="99C9E6">
              <a:alpha val="85000"/>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12" name="ZoneTexte 11"/>
          <p:cNvSpPr txBox="1"/>
          <p:nvPr/>
        </p:nvSpPr>
        <p:spPr>
          <a:xfrm>
            <a:off x="6085368" y="3568862"/>
            <a:ext cx="2429982" cy="1384995"/>
          </a:xfrm>
          <a:prstGeom prst="rect">
            <a:avLst/>
          </a:prstGeom>
          <a:noFill/>
        </p:spPr>
        <p:txBody>
          <a:bodyPr wrap="square" rtlCol="0">
            <a:spAutoFit/>
          </a:bodyPr>
          <a:lstStyle>
            <a:defPPr>
              <a:defRPr lang="en-US"/>
            </a:defPPr>
            <a:lvl1pPr algn="ctr">
              <a:defRPr sz="2800" b="1">
                <a:latin typeface="Dax Offc Pro" panose="020B0504030101020102" pitchFamily="34" charset="0"/>
              </a:defRPr>
            </a:lvl1pPr>
          </a:lstStyle>
          <a:p>
            <a:r>
              <a:rPr lang="fr-CA" dirty="0" smtClean="0">
                <a:solidFill>
                  <a:schemeClr val="bg1"/>
                </a:solidFill>
              </a:rPr>
              <a:t>Facteurs </a:t>
            </a:r>
            <a:br>
              <a:rPr lang="fr-CA" dirty="0" smtClean="0">
                <a:solidFill>
                  <a:schemeClr val="bg1"/>
                </a:solidFill>
              </a:rPr>
            </a:br>
            <a:r>
              <a:rPr lang="fr-CA" dirty="0" smtClean="0">
                <a:solidFill>
                  <a:schemeClr val="bg1"/>
                </a:solidFill>
              </a:rPr>
              <a:t>de risque extérieurs</a:t>
            </a:r>
            <a:endParaRPr lang="fr-CA" dirty="0">
              <a:solidFill>
                <a:schemeClr val="bg1"/>
              </a:solidFill>
            </a:endParaRPr>
          </a:p>
        </p:txBody>
      </p:sp>
      <p:sp>
        <p:nvSpPr>
          <p:cNvPr id="15" name="Oval 16"/>
          <p:cNvSpPr/>
          <p:nvPr/>
        </p:nvSpPr>
        <p:spPr bwMode="auto">
          <a:xfrm>
            <a:off x="664868" y="2253454"/>
            <a:ext cx="2700000" cy="2700000"/>
          </a:xfrm>
          <a:prstGeom prst="ellipse">
            <a:avLst/>
          </a:prstGeom>
          <a:solidFill>
            <a:srgbClr val="2F5597">
              <a:alpha val="87059"/>
            </a:srgbClr>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16" name="ZoneTexte 15"/>
          <p:cNvSpPr txBox="1"/>
          <p:nvPr/>
        </p:nvSpPr>
        <p:spPr>
          <a:xfrm>
            <a:off x="702416" y="2910956"/>
            <a:ext cx="2583716" cy="1384995"/>
          </a:xfrm>
          <a:prstGeom prst="rect">
            <a:avLst/>
          </a:prstGeom>
          <a:noFill/>
        </p:spPr>
        <p:txBody>
          <a:bodyPr wrap="square" rtlCol="0">
            <a:spAutoFit/>
          </a:bodyPr>
          <a:lstStyle/>
          <a:p>
            <a:pPr algn="ctr"/>
            <a:r>
              <a:rPr lang="fr-CA" sz="2800" b="1" dirty="0" smtClean="0">
                <a:solidFill>
                  <a:schemeClr val="bg1"/>
                </a:solidFill>
                <a:latin typeface="Dax Offc Pro" panose="020B0504030101020102" pitchFamily="34" charset="0"/>
              </a:rPr>
              <a:t>Facteurs </a:t>
            </a:r>
            <a:br>
              <a:rPr lang="fr-CA" sz="2800" b="1" dirty="0" smtClean="0">
                <a:solidFill>
                  <a:schemeClr val="bg1"/>
                </a:solidFill>
                <a:latin typeface="Dax Offc Pro" panose="020B0504030101020102" pitchFamily="34" charset="0"/>
              </a:rPr>
            </a:br>
            <a:r>
              <a:rPr lang="fr-CA" sz="2800" b="1" dirty="0" smtClean="0">
                <a:solidFill>
                  <a:schemeClr val="bg1"/>
                </a:solidFill>
                <a:latin typeface="Dax Offc Pro" panose="020B0504030101020102" pitchFamily="34" charset="0"/>
              </a:rPr>
              <a:t>de risque personnels</a:t>
            </a:r>
            <a:endParaRPr lang="fr-CA" sz="2800" b="1" dirty="0">
              <a:solidFill>
                <a:schemeClr val="bg1"/>
              </a:solidFill>
              <a:latin typeface="Dax Offc Pro" panose="020B0504030101020102" pitchFamily="34" charset="0"/>
            </a:endParaRPr>
          </a:p>
        </p:txBody>
      </p:sp>
      <p:pic>
        <p:nvPicPr>
          <p:cNvPr id="18" name="Picture 2"/>
          <p:cNvPicPr>
            <a:picLocks noChangeAspect="1"/>
          </p:cNvPicPr>
          <p:nvPr/>
        </p:nvPicPr>
        <p:blipFill rotWithShape="1">
          <a:blip r:embed="rId3">
            <a:extLst>
              <a:ext uri="{28A0092B-C50C-407E-A947-70E740481C1C}">
                <a14:useLocalDpi xmlns:a14="http://schemas.microsoft.com/office/drawing/2010/main"/>
              </a:ext>
            </a:extLst>
          </a:blip>
          <a:srcRect l="54900" t="78625" r="30800"/>
          <a:stretch/>
        </p:blipFill>
        <p:spPr>
          <a:xfrm>
            <a:off x="4829881" y="5117733"/>
            <a:ext cx="1077431" cy="1003504"/>
          </a:xfrm>
          <a:prstGeom prst="rect">
            <a:avLst/>
          </a:prstGeom>
        </p:spPr>
      </p:pic>
      <p:pic>
        <p:nvPicPr>
          <p:cNvPr id="19" name="Picture 2"/>
          <p:cNvPicPr>
            <a:picLocks noChangeAspect="1"/>
          </p:cNvPicPr>
          <p:nvPr/>
        </p:nvPicPr>
        <p:blipFill rotWithShape="1">
          <a:blip r:embed="rId3">
            <a:extLst>
              <a:ext uri="{28A0092B-C50C-407E-A947-70E740481C1C}">
                <a14:useLocalDpi xmlns:a14="http://schemas.microsoft.com/office/drawing/2010/main"/>
              </a:ext>
            </a:extLst>
          </a:blip>
          <a:srcRect l="27994" t="70094" r="61704" b="14953"/>
          <a:stretch/>
        </p:blipFill>
        <p:spPr>
          <a:xfrm>
            <a:off x="2817628" y="4667694"/>
            <a:ext cx="776178" cy="701999"/>
          </a:xfrm>
          <a:prstGeom prst="rect">
            <a:avLst/>
          </a:prstGeom>
        </p:spPr>
      </p:pic>
      <p:sp>
        <p:nvSpPr>
          <p:cNvPr id="13" name="Oval 16"/>
          <p:cNvSpPr/>
          <p:nvPr/>
        </p:nvSpPr>
        <p:spPr bwMode="auto">
          <a:xfrm>
            <a:off x="3591147" y="4778550"/>
            <a:ext cx="1260000" cy="1260000"/>
          </a:xfrm>
          <a:prstGeom prst="ellipse">
            <a:avLst/>
          </a:prstGeom>
          <a:solidFill>
            <a:srgbClr val="ED7D31"/>
          </a:solidFill>
          <a:ln w="19050">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t"/>
          <a:lstStyle/>
          <a:p>
            <a:pPr algn="ctr" fontAlgn="auto">
              <a:spcBef>
                <a:spcPts val="0"/>
              </a:spcBef>
              <a:spcAft>
                <a:spcPts val="0"/>
              </a:spcAft>
              <a:defRPr/>
            </a:pPr>
            <a:endParaRPr lang="en-US" dirty="0">
              <a:latin typeface="Arial"/>
            </a:endParaRPr>
          </a:p>
        </p:txBody>
      </p:sp>
      <p:sp>
        <p:nvSpPr>
          <p:cNvPr id="14" name="ZoneTexte 13"/>
          <p:cNvSpPr txBox="1"/>
          <p:nvPr/>
        </p:nvSpPr>
        <p:spPr>
          <a:xfrm>
            <a:off x="3189789" y="5271419"/>
            <a:ext cx="2062716" cy="369332"/>
          </a:xfrm>
          <a:prstGeom prst="rect">
            <a:avLst/>
          </a:prstGeom>
          <a:noFill/>
        </p:spPr>
        <p:txBody>
          <a:bodyPr wrap="square" rtlCol="0">
            <a:spAutoFit/>
          </a:bodyPr>
          <a:lstStyle/>
          <a:p>
            <a:pPr algn="ctr"/>
            <a:r>
              <a:rPr lang="fr-CA" b="1" dirty="0" smtClean="0">
                <a:solidFill>
                  <a:schemeClr val="bg1"/>
                </a:solidFill>
                <a:latin typeface="Dax Offc Pro" panose="020B0504030101020102" pitchFamily="34" charset="0"/>
              </a:rPr>
              <a:t>Solutions</a:t>
            </a:r>
            <a:endParaRPr lang="fr-CA" b="1" dirty="0">
              <a:solidFill>
                <a:schemeClr val="bg1"/>
              </a:solidFill>
              <a:latin typeface="Dax Offc Pro" panose="020B0504030101020102" pitchFamily="34" charset="0"/>
            </a:endParaRPr>
          </a:p>
        </p:txBody>
      </p:sp>
    </p:spTree>
    <p:extLst>
      <p:ext uri="{BB962C8B-B14F-4D97-AF65-F5344CB8AC3E}">
        <p14:creationId xmlns:p14="http://schemas.microsoft.com/office/powerpoint/2010/main" val="7073390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BMO Portefeuilles de retraite</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37</a:t>
            </a:fld>
            <a:endParaRPr lang="fr-CA" sz="1000" dirty="0">
              <a:latin typeface="Arial" charset="0"/>
              <a:cs typeface="Arial" charset="0"/>
            </a:endParaRPr>
          </a:p>
        </p:txBody>
      </p:sp>
      <p:sp>
        <p:nvSpPr>
          <p:cNvPr id="9" name="Content Placeholder 2"/>
          <p:cNvSpPr>
            <a:spLocks noGrp="1"/>
          </p:cNvSpPr>
          <p:nvPr>
            <p:ph idx="12"/>
          </p:nvPr>
        </p:nvSpPr>
        <p:spPr>
          <a:xfrm>
            <a:off x="457200" y="1143001"/>
            <a:ext cx="8229600" cy="544484"/>
          </a:xfrm>
        </p:spPr>
        <p:txBody>
          <a:bodyPr rtlCol="0">
            <a:noAutofit/>
          </a:bodyPr>
          <a:lstStyle/>
          <a:p>
            <a:pPr marL="0" indent="0" fontAlgn="auto">
              <a:buNone/>
              <a:defRPr/>
            </a:pPr>
            <a:r>
              <a:rPr lang="fr-CA" sz="2000" b="1" dirty="0" smtClean="0">
                <a:solidFill>
                  <a:schemeClr val="accent1"/>
                </a:solidFill>
                <a:latin typeface="Arial" charset="0"/>
              </a:rPr>
              <a:t>Bons aujourd’hui, meilleurs demain</a:t>
            </a:r>
            <a:endParaRPr lang="fr-CA" sz="2000" b="1" dirty="0">
              <a:solidFill>
                <a:schemeClr val="accent1"/>
              </a:solidFill>
              <a:latin typeface="Arial" charset="0"/>
            </a:endParaRPr>
          </a:p>
        </p:txBody>
      </p:sp>
      <p:sp>
        <p:nvSpPr>
          <p:cNvPr id="21507" name="Text Box 4"/>
          <p:cNvSpPr txBox="1">
            <a:spLocks noChangeArrowheads="1"/>
          </p:cNvSpPr>
          <p:nvPr/>
        </p:nvSpPr>
        <p:spPr bwMode="auto">
          <a:xfrm>
            <a:off x="457200" y="5862658"/>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présentation sur la planification de la retraite, L’Institut Info-Patrimoine BMO, 2016</a:t>
            </a:r>
            <a:endParaRPr lang="fr-CA" sz="1000" dirty="0">
              <a:latin typeface="Arial" charset="0"/>
            </a:endParaRPr>
          </a:p>
        </p:txBody>
      </p:sp>
      <p:graphicFrame>
        <p:nvGraphicFramePr>
          <p:cNvPr id="13" name="Table 12"/>
          <p:cNvGraphicFramePr>
            <a:graphicFrameLocks noGrp="1"/>
          </p:cNvGraphicFramePr>
          <p:nvPr>
            <p:extLst>
              <p:ext uri="{D42A27DB-BD31-4B8C-83A1-F6EECF244321}">
                <p14:modId xmlns:p14="http://schemas.microsoft.com/office/powerpoint/2010/main" val="297246295"/>
              </p:ext>
            </p:extLst>
          </p:nvPr>
        </p:nvGraphicFramePr>
        <p:xfrm>
          <a:off x="457200" y="4272598"/>
          <a:ext cx="8229601" cy="1508760"/>
        </p:xfrm>
        <a:graphic>
          <a:graphicData uri="http://schemas.openxmlformats.org/drawingml/2006/table">
            <a:tbl>
              <a:tblPr firstRow="1" bandRow="1">
                <a:tableStyleId>{5C22544A-7EE6-4342-B048-85BDC9FD1C3A}</a:tableStyleId>
              </a:tblPr>
              <a:tblGrid>
                <a:gridCol w="1485112">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224816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gridCol w="224816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2"/>
                    </a:ext>
                  </a:extLst>
                </a:gridCol>
                <a:gridCol w="2248163">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3"/>
                    </a:ext>
                  </a:extLst>
                </a:gridCol>
              </a:tblGrid>
              <a:tr h="453081">
                <a:tc>
                  <a:txBody>
                    <a:bodyPr/>
                    <a:lstStyle/>
                    <a:p>
                      <a:r>
                        <a:rPr lang="fr-CA" sz="1300" b="1" dirty="0" smtClean="0">
                          <a:latin typeface="Arial" panose="020B0604020202020204" pitchFamily="34" charset="0"/>
                        </a:rPr>
                        <a:t>Gestionnaire </a:t>
                      </a:r>
                      <a:br>
                        <a:rPr lang="fr-CA" sz="1300" b="1" dirty="0" smtClean="0">
                          <a:latin typeface="Arial" panose="020B0604020202020204" pitchFamily="34" charset="0"/>
                        </a:rPr>
                      </a:br>
                      <a:r>
                        <a:rPr lang="fr-CA" sz="1300" b="1" dirty="0" smtClean="0">
                          <a:latin typeface="Arial" panose="020B0604020202020204" pitchFamily="34" charset="0"/>
                        </a:rPr>
                        <a:t>de portefeuille</a:t>
                      </a:r>
                      <a:endParaRPr lang="fr-CA" sz="1300" b="1" dirty="0">
                        <a:latin typeface="Arial" panose="020B0604020202020204" pitchFamily="34" charset="0"/>
                      </a:endParaRPr>
                    </a:p>
                  </a:txBody>
                  <a:tcPr/>
                </a:tc>
                <a:tc gridSpan="3">
                  <a:txBody>
                    <a:bodyPr/>
                    <a:lstStyle/>
                    <a:p>
                      <a:pPr algn="ctr"/>
                      <a:r>
                        <a:rPr lang="fr-CA" sz="1300" dirty="0" smtClean="0">
                          <a:latin typeface="Arial" panose="020B0604020202020204" pitchFamily="34" charset="0"/>
                        </a:rPr>
                        <a:t>BMO Gestion d’actifs </a:t>
                      </a:r>
                      <a:r>
                        <a:rPr lang="fr-CA" sz="1300" dirty="0" err="1" smtClean="0">
                          <a:latin typeface="Arial" panose="020B0604020202020204" pitchFamily="34" charset="0"/>
                        </a:rPr>
                        <a:t>inc.</a:t>
                      </a:r>
                      <a:r>
                        <a:rPr lang="fr-CA" sz="1300" dirty="0" smtClean="0">
                          <a:latin typeface="Arial" panose="020B0604020202020204" pitchFamily="34" charset="0"/>
                        </a:rPr>
                        <a:t> </a:t>
                      </a:r>
                      <a:endParaRPr lang="fr-CA" sz="13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CA"/>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743652">
                <a:tc>
                  <a:txBody>
                    <a:bodyPr/>
                    <a:lstStyle/>
                    <a:p>
                      <a:r>
                        <a:rPr lang="fr-CA" sz="1300" b="1" dirty="0" smtClean="0">
                          <a:latin typeface="Arial" panose="020B0604020202020204" pitchFamily="34" charset="0"/>
                        </a:rPr>
                        <a:t>Objectif</a:t>
                      </a:r>
                      <a:endParaRPr lang="fr-CA" sz="1300" b="1" dirty="0">
                        <a:latin typeface="Arial" panose="020B0604020202020204" pitchFamily="34" charset="0"/>
                      </a:endParaRPr>
                    </a:p>
                  </a:txBody>
                  <a:tcPr/>
                </a:tc>
                <a:tc>
                  <a:txBody>
                    <a:bodyPr/>
                    <a:lstStyle/>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fr-CA" sz="1400" kern="1200" dirty="0" smtClean="0">
                          <a:solidFill>
                            <a:schemeClr val="dk1"/>
                          </a:solidFill>
                          <a:latin typeface="Arial" panose="020B0604020202020204" pitchFamily="34" charset="0"/>
                        </a:rPr>
                        <a:t>Protection du capital</a:t>
                      </a:r>
                    </a:p>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fr-CA" sz="1400" kern="1200" dirty="0" smtClean="0">
                          <a:solidFill>
                            <a:schemeClr val="dk1"/>
                          </a:solidFill>
                          <a:latin typeface="Arial" panose="020B0604020202020204" pitchFamily="34" charset="0"/>
                        </a:rPr>
                        <a:t>Un certain potentiel </a:t>
                      </a:r>
                      <a:br>
                        <a:rPr lang="fr-CA" sz="1400" kern="1200" dirty="0" smtClean="0">
                          <a:solidFill>
                            <a:schemeClr val="dk1"/>
                          </a:solidFill>
                          <a:latin typeface="Arial" panose="020B0604020202020204" pitchFamily="34" charset="0"/>
                        </a:rPr>
                      </a:br>
                      <a:r>
                        <a:rPr lang="fr-CA" sz="1400" kern="1200" dirty="0" smtClean="0">
                          <a:solidFill>
                            <a:schemeClr val="dk1"/>
                          </a:solidFill>
                          <a:latin typeface="Arial" panose="020B0604020202020204" pitchFamily="34" charset="0"/>
                        </a:rPr>
                        <a:t>de croissance</a:t>
                      </a:r>
                      <a:endParaRPr lang="fr-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fr-CA" sz="1400" kern="1200" dirty="0" smtClean="0">
                          <a:solidFill>
                            <a:schemeClr val="dk1"/>
                          </a:solidFill>
                          <a:latin typeface="Arial" panose="020B0604020202020204" pitchFamily="34" charset="0"/>
                        </a:rPr>
                        <a:t>Protection du capital</a:t>
                      </a:r>
                    </a:p>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fr-CA" sz="1400" kern="1200" dirty="0" smtClean="0">
                          <a:solidFill>
                            <a:schemeClr val="dk1"/>
                          </a:solidFill>
                          <a:latin typeface="Arial" panose="020B0604020202020204" pitchFamily="34" charset="0"/>
                        </a:rPr>
                        <a:t>Importance accrue accordée à la croissance</a:t>
                      </a:r>
                      <a:endParaRPr lang="fr-CA"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fr-CA" sz="1400" kern="1200" dirty="0" smtClean="0">
                          <a:solidFill>
                            <a:schemeClr val="dk1"/>
                          </a:solidFill>
                          <a:latin typeface="Arial" panose="020B0604020202020204" pitchFamily="34" charset="0"/>
                        </a:rPr>
                        <a:t>Protection du capital</a:t>
                      </a:r>
                    </a:p>
                    <a:p>
                      <a:pPr marL="171450" marR="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ü"/>
                        <a:tabLst/>
                        <a:defRPr/>
                      </a:pPr>
                      <a:r>
                        <a:rPr lang="fr-CA" sz="1400" kern="1200" dirty="0" smtClean="0">
                          <a:solidFill>
                            <a:schemeClr val="dk1"/>
                          </a:solidFill>
                          <a:latin typeface="Arial" panose="020B0604020202020204" pitchFamily="34" charset="0"/>
                        </a:rPr>
                        <a:t>Accent mis </a:t>
                      </a:r>
                      <a:br>
                        <a:rPr lang="fr-CA" sz="1400" kern="1200" dirty="0" smtClean="0">
                          <a:solidFill>
                            <a:schemeClr val="dk1"/>
                          </a:solidFill>
                          <a:latin typeface="Arial" panose="020B0604020202020204" pitchFamily="34" charset="0"/>
                        </a:rPr>
                      </a:br>
                      <a:r>
                        <a:rPr lang="fr-CA" sz="1400" kern="1200" dirty="0" smtClean="0">
                          <a:solidFill>
                            <a:schemeClr val="dk1"/>
                          </a:solidFill>
                          <a:latin typeface="Arial" panose="020B0604020202020204" pitchFamily="34" charset="0"/>
                        </a:rPr>
                        <a:t>sur la croissance</a:t>
                      </a:r>
                      <a:endParaRPr lang="fr-CA" sz="1400" kern="1200" dirty="0">
                        <a:solidFill>
                          <a:schemeClr val="dk1"/>
                        </a:solidFill>
                        <a:latin typeface="Arial" panose="020B0604020202020204" pitchFamily="34" charset="0"/>
                      </a:endParaRPr>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bl>
          </a:graphicData>
        </a:graphic>
      </p:graphicFrame>
      <p:sp>
        <p:nvSpPr>
          <p:cNvPr id="14" name="Text Box 4"/>
          <p:cNvSpPr txBox="1">
            <a:spLocks noChangeArrowheads="1"/>
          </p:cNvSpPr>
          <p:nvPr/>
        </p:nvSpPr>
        <p:spPr bwMode="auto">
          <a:xfrm>
            <a:off x="470648" y="5697148"/>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200" i="1" dirty="0" smtClean="0">
                <a:latin typeface="Arial" charset="0"/>
              </a:rPr>
              <a:t>À des fins d’illustration seulement.</a:t>
            </a:r>
            <a:endParaRPr lang="fr-CA" sz="1200" i="1" dirty="0">
              <a:latin typeface="Arial" charset="0"/>
            </a:endParaRPr>
          </a:p>
        </p:txBody>
      </p:sp>
      <p:sp>
        <p:nvSpPr>
          <p:cNvPr id="2" name="Rectangle 1"/>
          <p:cNvSpPr/>
          <p:nvPr/>
        </p:nvSpPr>
        <p:spPr>
          <a:xfrm>
            <a:off x="1658407" y="1555426"/>
            <a:ext cx="2010629" cy="523220"/>
          </a:xfrm>
          <a:prstGeom prst="rect">
            <a:avLst/>
          </a:prstGeom>
        </p:spPr>
        <p:txBody>
          <a:bodyPr wrap="square">
            <a:spAutoFit/>
          </a:bodyPr>
          <a:lstStyle/>
          <a:p>
            <a:pPr algn="ctr"/>
            <a:r>
              <a:rPr lang="fr-CA" sz="1400" b="1" dirty="0" smtClean="0">
                <a:latin typeface="+mn-lt"/>
              </a:rPr>
              <a:t>BMO Portefeuille </a:t>
            </a:r>
            <a:br>
              <a:rPr lang="fr-CA" sz="1400" b="1" dirty="0" smtClean="0">
                <a:latin typeface="+mn-lt"/>
              </a:rPr>
            </a:br>
            <a:r>
              <a:rPr lang="fr-CA" sz="1400" b="1" dirty="0" smtClean="0">
                <a:latin typeface="+mn-lt"/>
              </a:rPr>
              <a:t>de retraite revenu </a:t>
            </a:r>
            <a:endParaRPr lang="fr-CA" sz="1400" b="1" dirty="0">
              <a:latin typeface="+mn-lt"/>
            </a:endParaRPr>
          </a:p>
        </p:txBody>
      </p:sp>
      <p:sp>
        <p:nvSpPr>
          <p:cNvPr id="16" name="Rectangle 15"/>
          <p:cNvSpPr/>
          <p:nvPr/>
        </p:nvSpPr>
        <p:spPr>
          <a:xfrm>
            <a:off x="4015573" y="1555426"/>
            <a:ext cx="2135463" cy="523220"/>
          </a:xfrm>
          <a:prstGeom prst="rect">
            <a:avLst/>
          </a:prstGeom>
        </p:spPr>
        <p:txBody>
          <a:bodyPr wrap="square">
            <a:spAutoFit/>
          </a:bodyPr>
          <a:lstStyle/>
          <a:p>
            <a:pPr algn="ctr"/>
            <a:r>
              <a:rPr lang="fr-CA" sz="1400" b="1" dirty="0" smtClean="0">
                <a:latin typeface="+mn-lt"/>
              </a:rPr>
              <a:t>BMO Portefeuille de retraite conservateur </a:t>
            </a:r>
            <a:endParaRPr lang="fr-CA" sz="1400" b="1" dirty="0">
              <a:latin typeface="+mn-lt"/>
            </a:endParaRPr>
          </a:p>
        </p:txBody>
      </p:sp>
      <p:sp>
        <p:nvSpPr>
          <p:cNvPr id="17" name="Rectangle 16"/>
          <p:cNvSpPr/>
          <p:nvPr/>
        </p:nvSpPr>
        <p:spPr>
          <a:xfrm>
            <a:off x="6598622" y="1555426"/>
            <a:ext cx="2010629" cy="523220"/>
          </a:xfrm>
          <a:prstGeom prst="rect">
            <a:avLst/>
          </a:prstGeom>
        </p:spPr>
        <p:txBody>
          <a:bodyPr wrap="square">
            <a:spAutoFit/>
          </a:bodyPr>
          <a:lstStyle/>
          <a:p>
            <a:pPr algn="ctr"/>
            <a:r>
              <a:rPr lang="fr-CA" sz="1400" b="1" dirty="0" smtClean="0">
                <a:latin typeface="+mn-lt"/>
              </a:rPr>
              <a:t>BMO Portefeuille </a:t>
            </a:r>
            <a:br>
              <a:rPr lang="fr-CA" sz="1400" b="1" dirty="0" smtClean="0">
                <a:latin typeface="+mn-lt"/>
              </a:rPr>
            </a:br>
            <a:r>
              <a:rPr lang="fr-CA" sz="1400" b="1" dirty="0" smtClean="0">
                <a:latin typeface="+mn-lt"/>
              </a:rPr>
              <a:t>de retraite équilibré </a:t>
            </a:r>
            <a:endParaRPr lang="fr-CA" sz="1400" b="1" dirty="0">
              <a:latin typeface="+mn-lt"/>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703" y="2071455"/>
            <a:ext cx="7132637" cy="216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375830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BMO Portefeuilles de retraite</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38</a:t>
            </a:fld>
            <a:endParaRPr lang="fr-CA" sz="1000" dirty="0">
              <a:latin typeface="Arial" charset="0"/>
              <a:cs typeface="Arial" charset="0"/>
            </a:endParaRPr>
          </a:p>
        </p:txBody>
      </p:sp>
      <p:sp>
        <p:nvSpPr>
          <p:cNvPr id="9" name="Content Placeholder 2"/>
          <p:cNvSpPr>
            <a:spLocks noGrp="1"/>
          </p:cNvSpPr>
          <p:nvPr>
            <p:ph idx="12"/>
          </p:nvPr>
        </p:nvSpPr>
        <p:spPr>
          <a:xfrm>
            <a:off x="457200" y="1143001"/>
            <a:ext cx="8229600" cy="544484"/>
          </a:xfrm>
        </p:spPr>
        <p:txBody>
          <a:bodyPr rtlCol="0">
            <a:noAutofit/>
          </a:bodyPr>
          <a:lstStyle/>
          <a:p>
            <a:pPr marL="0" indent="0" fontAlgn="auto">
              <a:buNone/>
              <a:defRPr/>
            </a:pPr>
            <a:r>
              <a:rPr lang="fr-CA" sz="2000" b="1" dirty="0" smtClean="0">
                <a:solidFill>
                  <a:schemeClr val="accent1"/>
                </a:solidFill>
                <a:latin typeface="Arial" charset="0"/>
              </a:rPr>
              <a:t>Une solution pour les personnes près de la retraite ou à la retraite</a:t>
            </a:r>
            <a:endParaRPr lang="fr-CA" sz="2000" b="1" dirty="0">
              <a:solidFill>
                <a:schemeClr val="accent1"/>
              </a:solidFill>
              <a:latin typeface="Arial" charset="0"/>
            </a:endParaRPr>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régimes de retraite immobilisés, BMO Groupe financier, février 2015</a:t>
            </a:r>
            <a:endParaRPr lang="fr-CA" sz="1000" dirty="0">
              <a:latin typeface="Arial" charset="0"/>
            </a:endParaRPr>
          </a:p>
        </p:txBody>
      </p:sp>
      <p:sp>
        <p:nvSpPr>
          <p:cNvPr id="10" name="Title 1"/>
          <p:cNvSpPr txBox="1">
            <a:spLocks/>
          </p:cNvSpPr>
          <p:nvPr/>
        </p:nvSpPr>
        <p:spPr>
          <a:xfrm>
            <a:off x="6400800" y="3447368"/>
            <a:ext cx="2468881" cy="265450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1800" dirty="0" smtClean="0"/>
              <a:t>Les CELI sont des </a:t>
            </a:r>
            <a:endParaRPr lang="fr-CA" sz="2400" dirty="0"/>
          </a:p>
        </p:txBody>
      </p:sp>
      <p:graphicFrame>
        <p:nvGraphicFramePr>
          <p:cNvPr id="2" name="Table 1"/>
          <p:cNvGraphicFramePr>
            <a:graphicFrameLocks noGrp="1"/>
          </p:cNvGraphicFramePr>
          <p:nvPr>
            <p:extLst>
              <p:ext uri="{D42A27DB-BD31-4B8C-83A1-F6EECF244321}">
                <p14:modId xmlns:p14="http://schemas.microsoft.com/office/powerpoint/2010/main" val="2956350761"/>
              </p:ext>
            </p:extLst>
          </p:nvPr>
        </p:nvGraphicFramePr>
        <p:xfrm>
          <a:off x="468267" y="1876371"/>
          <a:ext cx="7380000" cy="3074537"/>
        </p:xfrm>
        <a:graphic>
          <a:graphicData uri="http://schemas.openxmlformats.org/drawingml/2006/table">
            <a:tbl>
              <a:tblPr firstRow="1" bandRow="1">
                <a:tableStyleId>{5C22544A-7EE6-4342-B048-85BDC9FD1C3A}</a:tableStyleId>
              </a:tblPr>
              <a:tblGrid>
                <a:gridCol w="133539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0"/>
                    </a:ext>
                  </a:extLst>
                </a:gridCol>
                <a:gridCol w="6044610">
                  <a:extLst>
                    <a:ext uri="{9D8B030D-6E8A-4147-A177-3AD203B41FA5}">
                      <a16:col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20001"/>
                    </a:ext>
                  </a:extLst>
                </a:gridCol>
              </a:tblGrid>
              <a:tr h="383188">
                <a:tc gridSpan="2">
                  <a:txBody>
                    <a:bodyPr/>
                    <a:lstStyle/>
                    <a:p>
                      <a:pPr algn="ctr"/>
                      <a:r>
                        <a:rPr lang="fr-CA" dirty="0" smtClean="0"/>
                        <a:t>BMO Portefeuilles de retraite</a:t>
                      </a:r>
                      <a:endParaRPr lang="fr-CA" dirty="0"/>
                    </a:p>
                  </a:txBody>
                  <a:tcPr/>
                </a:tc>
                <a:tc hMerge="1">
                  <a:txBody>
                    <a:bodyPr/>
                    <a:lstStyle/>
                    <a:p>
                      <a:endParaRPr lang="en-US"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0"/>
                  </a:ext>
                </a:extLst>
              </a:tr>
              <a:tr h="38318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800" dirty="0" smtClean="0"/>
                        <a:t>✔</a:t>
                      </a:r>
                      <a:endParaRPr lang="fr-CA" sz="1800" dirty="0">
                        <a:latin typeface="Arial" panose="020B0604020202020204" pitchFamily="34" charset="0"/>
                        <a:cs typeface="Arial" panose="020B0604020202020204" pitchFamily="34" charset="0"/>
                      </a:endParaRPr>
                    </a:p>
                  </a:txBody>
                  <a:tcPr/>
                </a:tc>
                <a:tc>
                  <a:txBody>
                    <a:bodyPr/>
                    <a:lstStyle/>
                    <a:p>
                      <a:r>
                        <a:rPr lang="fr-CA" dirty="0" smtClean="0"/>
                        <a:t>Gestion du risque / protection du capital</a:t>
                      </a:r>
                      <a:endParaRPr lang="fr-CA"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1"/>
                  </a:ext>
                </a:extLst>
              </a:tr>
              <a:tr h="413429">
                <a:tc>
                  <a:txBody>
                    <a:bodyPr/>
                    <a:lstStyle/>
                    <a:p>
                      <a:pPr algn="ctr"/>
                      <a:r>
                        <a:rPr lang="fr-CA" sz="1800" dirty="0" smtClean="0"/>
                        <a:t>✔</a:t>
                      </a:r>
                      <a:endParaRPr lang="fr-CA" sz="1800" dirty="0"/>
                    </a:p>
                  </a:txBody>
                  <a:tcPr/>
                </a:tc>
                <a:tc>
                  <a:txBody>
                    <a:bodyPr/>
                    <a:lstStyle/>
                    <a:p>
                      <a:r>
                        <a:rPr lang="fr-CA" dirty="0" smtClean="0"/>
                        <a:t>Potentiel de plus-value – pour surpasser l’inflation et combler le manque à gagner</a:t>
                      </a:r>
                      <a:endParaRPr lang="fr-CA"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2"/>
                  </a:ext>
                </a:extLst>
              </a:tr>
              <a:tr h="468298">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800" dirty="0" smtClean="0"/>
                        <a:t>✔</a:t>
                      </a:r>
                      <a:endParaRPr lang="fr-CA" sz="1800" dirty="0"/>
                    </a:p>
                  </a:txBody>
                  <a:tcPr/>
                </a:tc>
                <a:tc>
                  <a:txBody>
                    <a:bodyPr/>
                    <a:lstStyle/>
                    <a:p>
                      <a:r>
                        <a:rPr lang="fr-CA" dirty="0" smtClean="0"/>
                        <a:t>Protection contre le risque lié à la séquence des rendements (volatilité)</a:t>
                      </a:r>
                      <a:endParaRPr lang="fr-CA"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3"/>
                  </a:ext>
                </a:extLst>
              </a:tr>
              <a:tr h="387921">
                <a:tc>
                  <a:txBody>
                    <a:bodyPr/>
                    <a:lstStyle/>
                    <a:p>
                      <a:pPr algn="ctr"/>
                      <a:r>
                        <a:rPr lang="fr-CA" sz="1800" dirty="0" smtClean="0"/>
                        <a:t>✔</a:t>
                      </a:r>
                      <a:endParaRPr lang="fr-CA" sz="1800" dirty="0"/>
                    </a:p>
                  </a:txBody>
                  <a:tcPr/>
                </a:tc>
                <a:tc>
                  <a:txBody>
                    <a:bodyPr/>
                    <a:lstStyle/>
                    <a:p>
                      <a:r>
                        <a:rPr lang="fr-CA" dirty="0" smtClean="0"/>
                        <a:t>Plusieurs options pour répondre aux objectifs de placement individuels</a:t>
                      </a:r>
                      <a:endParaRPr lang="fr-CA"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4"/>
                  </a:ext>
                </a:extLst>
              </a:tr>
              <a:tr h="38792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fr-CA" sz="1800" dirty="0" smtClean="0"/>
                        <a:t>✔</a:t>
                      </a:r>
                      <a:endParaRPr lang="fr-CA" sz="1800" dirty="0"/>
                    </a:p>
                  </a:txBody>
                  <a:tcPr/>
                </a:tc>
                <a:tc>
                  <a:txBody>
                    <a:bodyPr/>
                    <a:lstStyle/>
                    <a:p>
                      <a:r>
                        <a:rPr lang="fr-CA" dirty="0" smtClean="0"/>
                        <a:t>Revenu suffisant tout au long de votre retraite</a:t>
                      </a:r>
                      <a:endParaRPr lang="fr-CA" dirty="0"/>
                    </a:p>
                  </a:txBody>
                  <a:tcPr/>
                </a:tc>
                <a:extLst>
                  <a:ext uri="{0D108BD9-81ED-4DB2-BD59-A6C34878D82A}">
                    <a16:rowId xmlns:a16="http://schemas.microsoft.com/office/drawing/2014/main" xmlns:mc="http://schemas.openxmlformats.org/markup-compatibility/2006"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val="10005"/>
                  </a:ext>
                </a:extLst>
              </a:tr>
            </a:tbl>
          </a:graphicData>
        </a:graphic>
      </p:graphicFrame>
    </p:spTree>
    <p:extLst>
      <p:ext uri="{BB962C8B-B14F-4D97-AF65-F5344CB8AC3E}">
        <p14:creationId xmlns:p14="http://schemas.microsoft.com/office/powerpoint/2010/main" val="17416293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Résumé et prochaines étapes</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39</a:t>
            </a:fld>
            <a:endParaRPr lang="fr-CA" sz="1000" dirty="0">
              <a:latin typeface="Arial" charset="0"/>
              <a:cs typeface="Arial" charset="0"/>
            </a:endParaRPr>
          </a:p>
        </p:txBody>
      </p:sp>
      <p:sp>
        <p:nvSpPr>
          <p:cNvPr id="3" name="Content Placeholder 2"/>
          <p:cNvSpPr>
            <a:spLocks noGrp="1"/>
          </p:cNvSpPr>
          <p:nvPr>
            <p:ph idx="12"/>
          </p:nvPr>
        </p:nvSpPr>
        <p:spPr>
          <a:xfrm>
            <a:off x="457200" y="1143001"/>
            <a:ext cx="7622771" cy="1917699"/>
          </a:xfrm>
        </p:spPr>
        <p:txBody>
          <a:bodyPr rtlCol="0">
            <a:noAutofit/>
          </a:bodyPr>
          <a:lstStyle/>
          <a:p>
            <a:pPr lvl="1" fontAlgn="auto">
              <a:lnSpc>
                <a:spcPct val="100000"/>
              </a:lnSpc>
              <a:spcAft>
                <a:spcPts val="0"/>
              </a:spcAft>
              <a:defRPr/>
            </a:pPr>
            <a:r>
              <a:rPr lang="fr-CA" sz="1800" dirty="0" smtClean="0"/>
              <a:t>Un grand nombre de facteurs doit être pris en compte</a:t>
            </a:r>
          </a:p>
          <a:p>
            <a:pPr lvl="1" fontAlgn="auto">
              <a:lnSpc>
                <a:spcPct val="100000"/>
              </a:lnSpc>
              <a:spcAft>
                <a:spcPts val="0"/>
              </a:spcAft>
              <a:defRPr/>
            </a:pPr>
            <a:r>
              <a:rPr lang="fr-CA" sz="1800" dirty="0" smtClean="0"/>
              <a:t>Le contexte de la retraite est en constante évolution</a:t>
            </a:r>
          </a:p>
          <a:p>
            <a:pPr lvl="1" fontAlgn="auto">
              <a:lnSpc>
                <a:spcPct val="100000"/>
              </a:lnSpc>
              <a:spcAft>
                <a:spcPts val="0"/>
              </a:spcAft>
              <a:defRPr/>
            </a:pPr>
            <a:r>
              <a:rPr lang="fr-CA" sz="1800" dirty="0" smtClean="0"/>
              <a:t>L’épargne est soumise à des menaces soutenues : </a:t>
            </a:r>
            <a:br>
              <a:rPr lang="fr-CA" sz="1800" dirty="0" smtClean="0"/>
            </a:br>
            <a:r>
              <a:rPr lang="fr-CA" sz="1800" dirty="0" smtClean="0"/>
              <a:t>inflation, volatilité et faibles rendements</a:t>
            </a:r>
          </a:p>
          <a:p>
            <a:pPr lvl="1" fontAlgn="auto">
              <a:lnSpc>
                <a:spcPct val="100000"/>
              </a:lnSpc>
              <a:spcAft>
                <a:spcPts val="0"/>
              </a:spcAft>
              <a:defRPr/>
            </a:pPr>
            <a:r>
              <a:rPr lang="fr-CA" sz="1800" dirty="0" smtClean="0"/>
              <a:t>En matière de pension de retraite, il y a plusieurs décisions à prendre et plusieurs analyses à faire</a:t>
            </a:r>
          </a:p>
          <a:p>
            <a:pPr lvl="1" fontAlgn="auto">
              <a:spcAft>
                <a:spcPts val="0"/>
              </a:spcAft>
              <a:defRPr/>
            </a:pPr>
            <a:endParaRPr lang="fr-CA" dirty="0" smtClean="0"/>
          </a:p>
          <a:p>
            <a:pPr lvl="1" fontAlgn="auto">
              <a:spcAft>
                <a:spcPts val="0"/>
              </a:spcAft>
              <a:defRPr/>
            </a:pPr>
            <a:endParaRPr lang="fr-CA" dirty="0" smtClean="0"/>
          </a:p>
          <a:p>
            <a:pPr lvl="1" fontAlgn="auto">
              <a:spcAft>
                <a:spcPts val="0"/>
              </a:spcAft>
              <a:defRPr/>
            </a:pPr>
            <a:endParaRPr lang="fr-CA" dirty="0" smtClean="0"/>
          </a:p>
          <a:p>
            <a:pPr lvl="2" fontAlgn="auto">
              <a:spcAft>
                <a:spcPts val="0"/>
              </a:spcAft>
              <a:defRPr/>
            </a:pPr>
            <a:endParaRPr lang="fr-CA" dirty="0"/>
          </a:p>
        </p:txBody>
      </p:sp>
      <p:sp>
        <p:nvSpPr>
          <p:cNvPr id="21507" name="Text Box 4"/>
          <p:cNvSpPr txBox="1">
            <a:spLocks noChangeArrowheads="1"/>
          </p:cNvSpPr>
          <p:nvPr/>
        </p:nvSpPr>
        <p:spPr bwMode="auto">
          <a:xfrm>
            <a:off x="457200" y="5835720"/>
            <a:ext cx="8224838" cy="336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fr-CA" sz="1000" dirty="0" smtClean="0">
              <a:latin typeface="Arial" charset="0"/>
              <a:cs typeface="Arial" charset="0"/>
            </a:endParaRPr>
          </a:p>
          <a:p>
            <a:pPr eaLnBrk="1" hangingPunct="1">
              <a:spcBef>
                <a:spcPts val="400"/>
              </a:spcBef>
              <a:buFont typeface="Arial" charset="0"/>
              <a:buNone/>
            </a:pPr>
            <a:r>
              <a:rPr lang="fr-CA" sz="1000" dirty="0" smtClean="0">
                <a:latin typeface="Arial" charset="0"/>
              </a:rPr>
              <a:t>Source : régimes de retraite immobilisés, BMO Groupe financier, février 2015</a:t>
            </a:r>
            <a:endParaRPr lang="fr-CA" sz="1000" dirty="0">
              <a:latin typeface="Arial" charset="0"/>
            </a:endParaRPr>
          </a:p>
        </p:txBody>
      </p:sp>
      <p:sp>
        <p:nvSpPr>
          <p:cNvPr id="2" name="TextBox 1"/>
          <p:cNvSpPr txBox="1"/>
          <p:nvPr/>
        </p:nvSpPr>
        <p:spPr>
          <a:xfrm>
            <a:off x="7777537" y="2445249"/>
            <a:ext cx="914400" cy="914400"/>
          </a:xfrm>
          <a:prstGeom prst="rect">
            <a:avLst/>
          </a:prstGeom>
          <a:noFill/>
        </p:spPr>
        <p:txBody>
          <a:bodyPr wrap="none" lIns="0" tIns="0" rIns="0" bIns="0" rtlCol="0">
            <a:noAutofit/>
          </a:bodyPr>
          <a:lstStyle/>
          <a:p>
            <a:pPr>
              <a:spcBef>
                <a:spcPts val="1000"/>
              </a:spcBef>
            </a:pPr>
            <a:endParaRPr lang="en-US" sz="2000" dirty="0">
              <a:latin typeface="Arial"/>
              <a:cs typeface="Arial"/>
            </a:endParaRPr>
          </a:p>
        </p:txBody>
      </p:sp>
    </p:spTree>
    <p:extLst>
      <p:ext uri="{BB962C8B-B14F-4D97-AF65-F5344CB8AC3E}">
        <p14:creationId xmlns:p14="http://schemas.microsoft.com/office/powerpoint/2010/main" val="2921778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 y="0"/>
            <a:ext cx="9144000" cy="5154046"/>
          </a:xfrm>
          <a:prstGeom prst="rect">
            <a:avLst/>
          </a:prstGeom>
        </p:spPr>
      </p:pic>
      <p:grpSp>
        <p:nvGrpSpPr>
          <p:cNvPr id="12" name="Group 8"/>
          <p:cNvGrpSpPr>
            <a:grpSpLocks/>
          </p:cNvGrpSpPr>
          <p:nvPr/>
        </p:nvGrpSpPr>
        <p:grpSpPr bwMode="auto">
          <a:xfrm>
            <a:off x="219965" y="799852"/>
            <a:ext cx="3835648" cy="3835648"/>
            <a:chOff x="-304800" y="288832"/>
            <a:chExt cx="4587968" cy="4587968"/>
          </a:xfrm>
        </p:grpSpPr>
        <p:sp>
          <p:nvSpPr>
            <p:cNvPr id="13" name="Oval 12"/>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4" name="Oval 13"/>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5" name="Title 4"/>
          <p:cNvSpPr>
            <a:spLocks noGrp="1"/>
          </p:cNvSpPr>
          <p:nvPr>
            <p:ph type="ctrTitle"/>
          </p:nvPr>
        </p:nvSpPr>
        <p:spPr>
          <a:xfrm>
            <a:off x="457198" y="1765301"/>
            <a:ext cx="3695701" cy="1981200"/>
          </a:xfrm>
        </p:spPr>
        <p:txBody>
          <a:bodyPr>
            <a:normAutofit/>
          </a:bodyPr>
          <a:lstStyle/>
          <a:p>
            <a:r>
              <a:rPr lang="fr-CA" sz="3000" dirty="0" smtClean="0">
                <a:solidFill>
                  <a:schemeClr val="bg1"/>
                </a:solidFill>
              </a:rPr>
              <a:t>Revenu de retraite : </a:t>
            </a:r>
            <a:br>
              <a:rPr lang="fr-CA" sz="3000" dirty="0" smtClean="0">
                <a:solidFill>
                  <a:schemeClr val="bg1"/>
                </a:solidFill>
              </a:rPr>
            </a:br>
            <a:r>
              <a:rPr lang="fr-CA" sz="3000" dirty="0" smtClean="0">
                <a:solidFill>
                  <a:schemeClr val="bg1"/>
                </a:solidFill>
              </a:rPr>
              <a:t>les facteurs de risque personnels</a:t>
            </a:r>
            <a:endParaRPr lang="fr-CA" sz="3000" dirty="0"/>
          </a:p>
        </p:txBody>
      </p:sp>
    </p:spTree>
    <p:extLst>
      <p:ext uri="{BB962C8B-B14F-4D97-AF65-F5344CB8AC3E}">
        <p14:creationId xmlns:p14="http://schemas.microsoft.com/office/powerpoint/2010/main" val="5786707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2"/>
          </p:nvPr>
        </p:nvSpPr>
        <p:spPr/>
        <p:txBody>
          <a:bodyPr numCol="1">
            <a:normAutofit/>
          </a:bodyPr>
          <a:lstStyle/>
          <a:p>
            <a:pPr lvl="2"/>
            <a:r>
              <a:rPr lang="fr-CA" sz="1200" b="0" dirty="0" smtClean="0">
                <a:latin typeface="Arial" charset="0"/>
              </a:rPr>
              <a:t>Le présent document est fourni à titre informatif seulement. Bien que l’information contenue dans le présent document soit jugée fiable, rien ne garantit qu’elle soit exacte ou complète. Le présent document ne constitue pas une source de conseils en placement et ne doit pas être considéré comme tel. Les placements doivent être évalués en fonction des objectifs de chaque investisseur. Il est préférable, en toute circonstance, d’obtenir l’avis de professionnels.</a:t>
            </a:r>
          </a:p>
          <a:p>
            <a:pPr lvl="2"/>
            <a:endParaRPr lang="fr-CA" sz="1200" b="0" dirty="0" smtClean="0">
              <a:latin typeface="Arial" charset="0"/>
              <a:cs typeface="Arial" charset="0"/>
            </a:endParaRPr>
          </a:p>
          <a:p>
            <a:pPr lvl="2"/>
            <a:r>
              <a:rPr lang="fr-CA" sz="1200" b="0" dirty="0" smtClean="0">
                <a:latin typeface="Arial" charset="0"/>
              </a:rPr>
              <a:t>Le présent document ne doit pas être interprété comme s’il renfermait des conseils juridiques ou fiscaux, car la situation de chaque client est différente. Veuillez consulter votre conseiller juridique ou votre fiscaliste.</a:t>
            </a:r>
          </a:p>
          <a:p>
            <a:pPr lvl="2"/>
            <a:endParaRPr lang="fr-CA" sz="1200" b="0" dirty="0" smtClean="0">
              <a:latin typeface="Arial" charset="0"/>
              <a:cs typeface="Arial" charset="0"/>
            </a:endParaRPr>
          </a:p>
          <a:p>
            <a:pPr lvl="2"/>
            <a:r>
              <a:rPr lang="fr-CA" sz="1200" b="0" dirty="0" smtClean="0">
                <a:latin typeface="Arial" charset="0"/>
              </a:rPr>
              <a:t>BMO Gestion mondiale d’actifs est une marque de commerce qui englobe BMO Gestion d’actifs </a:t>
            </a:r>
            <a:r>
              <a:rPr lang="fr-CA" sz="1200" b="0" dirty="0" err="1" smtClean="0">
                <a:latin typeface="Arial" charset="0"/>
              </a:rPr>
              <a:t>inc.</a:t>
            </a:r>
            <a:r>
              <a:rPr lang="fr-CA" sz="1200" b="0" dirty="0" smtClean="0">
                <a:latin typeface="Arial" charset="0"/>
              </a:rPr>
              <a:t>, BMO Investissements Inc., BMO </a:t>
            </a:r>
            <a:r>
              <a:rPr lang="fr-CA" sz="1200" b="0" dirty="0" err="1" smtClean="0">
                <a:latin typeface="Arial" charset="0"/>
              </a:rPr>
              <a:t>Asset</a:t>
            </a:r>
            <a:r>
              <a:rPr lang="fr-CA" sz="1200" b="0" dirty="0" smtClean="0">
                <a:latin typeface="Arial" charset="0"/>
              </a:rPr>
              <a:t> Management Corp. et des sociétés de gestion de placements spécialisés </a:t>
            </a:r>
            <a:br>
              <a:rPr lang="fr-CA" sz="1200" b="0" dirty="0" smtClean="0">
                <a:latin typeface="Arial" charset="0"/>
              </a:rPr>
            </a:br>
            <a:r>
              <a:rPr lang="fr-CA" sz="1200" b="0" dirty="0" smtClean="0">
                <a:latin typeface="Arial" charset="0"/>
              </a:rPr>
              <a:t>de BMO.</a:t>
            </a:r>
          </a:p>
          <a:p>
            <a:pPr lvl="2"/>
            <a:endParaRPr lang="fr-CA" sz="1200" b="0" dirty="0" smtClean="0">
              <a:latin typeface="Arial" charset="0"/>
              <a:cs typeface="Arial" charset="0"/>
            </a:endParaRPr>
          </a:p>
          <a:p>
            <a:pPr lvl="2"/>
            <a:r>
              <a:rPr lang="fr-CA" sz="1200" b="0" dirty="0" smtClean="0">
                <a:latin typeface="Arial" charset="0"/>
              </a:rPr>
              <a:t>Les fonds d’investissement BMO sont offerts par BMO Investissements Inc., cabinet de services financiers et entité juridique distincte de la Banque de Montréal. Les placements dans les fonds d’investissement peuvent être assortis de commissions, de commissions de suivi, de frais de gestion ou d’autres frais. Veuillez lire l’Aperçu du fonds ou le prospectus du fonds d’investissement avant d’investir. Les fonds d’investissement ne sont pas garantis, leur valeur fluctue fréquemment et leur rendement passé n’est pas indicatif de leur rendement futur.</a:t>
            </a:r>
            <a:endParaRPr lang="fr-CA" sz="1200" b="0" dirty="0"/>
          </a:p>
        </p:txBody>
      </p:sp>
      <p:sp>
        <p:nvSpPr>
          <p:cNvPr id="53249" name="Rectangle 2"/>
          <p:cNvSpPr>
            <a:spLocks noGrp="1" noChangeArrowheads="1"/>
          </p:cNvSpPr>
          <p:nvPr>
            <p:ph type="title"/>
          </p:nvPr>
        </p:nvSpPr>
        <p:spPr>
          <a:xfrm>
            <a:off x="457200" y="0"/>
            <a:ext cx="7886700" cy="1325563"/>
          </a:xfrm>
        </p:spPr>
        <p:txBody>
          <a:bodyPr/>
          <a:lstStyle/>
          <a:p>
            <a:pPr eaLnBrk="1" hangingPunct="1"/>
            <a:r>
              <a:rPr lang="fr-CA" sz="2400" dirty="0" smtClean="0">
                <a:latin typeface="Arial" charset="0"/>
              </a:rPr>
              <a:t>Avis</a:t>
            </a:r>
            <a:endParaRPr lang="fr-CA" sz="2400" dirty="0">
              <a:latin typeface="Arial" charset="0"/>
            </a:endParaRPr>
          </a:p>
        </p:txBody>
      </p:sp>
      <p:sp>
        <p:nvSpPr>
          <p:cNvPr id="53255"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94CDAD05-57DA-5F4C-9E59-1F8B1F1F2401}" type="slidenum">
              <a:rPr lang="fr-CA" sz="1000" smtClean="0">
                <a:latin typeface="Arial" charset="0"/>
                <a:cs typeface="Arial" charset="0"/>
              </a:rPr>
              <a:pPr/>
              <a:t>40</a:t>
            </a:fld>
            <a:endParaRPr lang="fr-CA" sz="1000" dirty="0">
              <a:latin typeface="Arial" charset="0"/>
              <a:cs typeface="Arial" charset="0"/>
            </a:endParaRPr>
          </a:p>
        </p:txBody>
      </p:sp>
      <p:sp>
        <p:nvSpPr>
          <p:cNvPr id="53252" name="Rectangle 7"/>
          <p:cNvSpPr>
            <a:spLocks noChangeArrowheads="1"/>
          </p:cNvSpPr>
          <p:nvPr/>
        </p:nvSpPr>
        <p:spPr bwMode="auto">
          <a:xfrm>
            <a:off x="4724400" y="1066800"/>
            <a:ext cx="39624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lstStyle/>
          <a:p>
            <a:pPr>
              <a:spcBef>
                <a:spcPts val="500"/>
              </a:spcBef>
            </a:pPr>
            <a:endParaRPr lang="en-US" sz="800">
              <a:latin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3200" dirty="0" smtClean="0">
                <a:latin typeface="Arial" charset="0"/>
              </a:rPr>
              <a:t>Meilleure espérance de vie</a:t>
            </a:r>
            <a:endParaRPr lang="fr-CA" sz="32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5</a:t>
            </a:fld>
            <a:endParaRPr lang="fr-CA" sz="1000" dirty="0">
              <a:latin typeface="Arial" charset="0"/>
              <a:cs typeface="Arial" charset="0"/>
            </a:endParaRPr>
          </a:p>
        </p:txBody>
      </p:sp>
      <p:sp>
        <p:nvSpPr>
          <p:cNvPr id="7" name="Text Box 4"/>
          <p:cNvSpPr txBox="1">
            <a:spLocks noChangeArrowheads="1"/>
          </p:cNvSpPr>
          <p:nvPr/>
        </p:nvSpPr>
        <p:spPr bwMode="auto">
          <a:xfrm>
            <a:off x="609600" y="5613322"/>
            <a:ext cx="8224838" cy="603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r>
              <a:rPr lang="fr-CA" sz="1000" dirty="0" smtClean="0">
                <a:latin typeface="Arial" charset="0"/>
              </a:rPr>
              <a:t>Source : Statistique Canada, mai 2012.</a:t>
            </a:r>
            <a:endParaRPr lang="fr-CA" sz="1000" dirty="0">
              <a:latin typeface="Arial" charset="0"/>
            </a:endParaRPr>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139348" y="1843917"/>
            <a:ext cx="3003146"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5589498" y="2536614"/>
            <a:ext cx="2365420" cy="1380257"/>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2300" dirty="0" smtClean="0"/>
              <a:t>Risque </a:t>
            </a:r>
            <a:br>
              <a:rPr lang="fr-CA" sz="2300" dirty="0" smtClean="0"/>
            </a:br>
            <a:r>
              <a:rPr lang="fr-CA" sz="2300" dirty="0" smtClean="0"/>
              <a:t>de longévité : risque que votre argent s’épuise avant le temps</a:t>
            </a:r>
            <a:endParaRPr lang="fr-CA" sz="2300" dirty="0"/>
          </a:p>
        </p:txBody>
      </p:sp>
      <p:grpSp>
        <p:nvGrpSpPr>
          <p:cNvPr id="17" name="Group 16"/>
          <p:cNvGrpSpPr/>
          <p:nvPr/>
        </p:nvGrpSpPr>
        <p:grpSpPr>
          <a:xfrm>
            <a:off x="609600" y="1868319"/>
            <a:ext cx="3496887" cy="3222935"/>
            <a:chOff x="609600" y="1999152"/>
            <a:chExt cx="3496887" cy="3222935"/>
          </a:xfrm>
        </p:grpSpPr>
        <p:sp>
          <p:nvSpPr>
            <p:cNvPr id="20" name="TextBox 19"/>
            <p:cNvSpPr txBox="1"/>
            <p:nvPr/>
          </p:nvSpPr>
          <p:spPr>
            <a:xfrm>
              <a:off x="2384681" y="1999152"/>
              <a:ext cx="1064283" cy="539642"/>
            </a:xfrm>
            <a:prstGeom prst="rect">
              <a:avLst/>
            </a:prstGeom>
            <a:noFill/>
          </p:spPr>
          <p:txBody>
            <a:bodyPr wrap="square" lIns="0" tIns="0" rIns="0" bIns="0" rtlCol="0">
              <a:noAutofit/>
            </a:bodyPr>
            <a:lstStyle/>
            <a:p>
              <a:pPr algn="ctr">
                <a:spcBef>
                  <a:spcPts val="1000"/>
                </a:spcBef>
              </a:pPr>
              <a:r>
                <a:rPr lang="fr-CA" sz="2000" b="1" dirty="0" smtClean="0">
                  <a:solidFill>
                    <a:srgbClr val="0079C1"/>
                  </a:solidFill>
                  <a:latin typeface="Arial"/>
                </a:rPr>
                <a:t>87 ans</a:t>
              </a:r>
              <a:endParaRPr lang="fr-CA" sz="2000" b="1" dirty="0">
                <a:solidFill>
                  <a:srgbClr val="0079C1"/>
                </a:solidFill>
                <a:latin typeface="Arial"/>
              </a:endParaRPr>
            </a:p>
          </p:txBody>
        </p:sp>
        <p:grpSp>
          <p:nvGrpSpPr>
            <p:cNvPr id="16" name="Group 15"/>
            <p:cNvGrpSpPr/>
            <p:nvPr/>
          </p:nvGrpSpPr>
          <p:grpSpPr>
            <a:xfrm>
              <a:off x="609600" y="2014556"/>
              <a:ext cx="3496887" cy="3207531"/>
              <a:chOff x="609600" y="2014556"/>
              <a:chExt cx="3496887" cy="3207531"/>
            </a:xfrm>
          </p:grpSpPr>
          <p:sp>
            <p:nvSpPr>
              <p:cNvPr id="3" name="Rectangle 2"/>
              <p:cNvSpPr/>
              <p:nvPr/>
            </p:nvSpPr>
            <p:spPr>
              <a:xfrm>
                <a:off x="1371600" y="2438439"/>
                <a:ext cx="814648" cy="2362161"/>
              </a:xfrm>
              <a:prstGeom prst="rect">
                <a:avLst/>
              </a:prstGeom>
              <a:solidFill>
                <a:srgbClr val="99C9E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4" name="Rectangle 13"/>
              <p:cNvSpPr/>
              <p:nvPr/>
            </p:nvSpPr>
            <p:spPr>
              <a:xfrm>
                <a:off x="2480222" y="2349539"/>
                <a:ext cx="814648" cy="2451062"/>
              </a:xfrm>
              <a:prstGeom prst="rect">
                <a:avLst/>
              </a:prstGeom>
              <a:solidFill>
                <a:srgbClr val="99C9E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cxnSp>
            <p:nvCxnSpPr>
              <p:cNvPr id="5" name="Straight Connector 4"/>
              <p:cNvCxnSpPr/>
              <p:nvPr/>
            </p:nvCxnSpPr>
            <p:spPr>
              <a:xfrm>
                <a:off x="609600" y="4800600"/>
                <a:ext cx="3496887"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138409" y="2014556"/>
                <a:ext cx="1238339" cy="539642"/>
              </a:xfrm>
              <a:prstGeom prst="rect">
                <a:avLst/>
              </a:prstGeom>
              <a:noFill/>
            </p:spPr>
            <p:txBody>
              <a:bodyPr wrap="square" lIns="0" tIns="0" rIns="0" bIns="0" rtlCol="0">
                <a:noAutofit/>
              </a:bodyPr>
              <a:lstStyle/>
              <a:p>
                <a:pPr lvl="0" algn="ctr">
                  <a:spcBef>
                    <a:spcPts val="1000"/>
                  </a:spcBef>
                </a:pPr>
                <a:r>
                  <a:rPr lang="fr-CA" sz="2000" b="1" dirty="0" smtClean="0">
                    <a:solidFill>
                      <a:srgbClr val="0079C1"/>
                    </a:solidFill>
                    <a:latin typeface="Arial"/>
                  </a:rPr>
                  <a:t>84 ans</a:t>
                </a:r>
              </a:p>
              <a:p>
                <a:pPr>
                  <a:spcBef>
                    <a:spcPts val="1000"/>
                  </a:spcBef>
                </a:pPr>
                <a:endParaRPr lang="fr-CA" sz="2400" b="1" dirty="0">
                  <a:solidFill>
                    <a:srgbClr val="0079C1"/>
                  </a:solidFill>
                  <a:latin typeface="Arial"/>
                  <a:cs typeface="Arial"/>
                </a:endParaRPr>
              </a:p>
            </p:txBody>
          </p:sp>
          <p:sp>
            <p:nvSpPr>
              <p:cNvPr id="21" name="TextBox 20"/>
              <p:cNvSpPr txBox="1"/>
              <p:nvPr/>
            </p:nvSpPr>
            <p:spPr>
              <a:xfrm>
                <a:off x="1328651" y="4912511"/>
                <a:ext cx="925483" cy="309576"/>
              </a:xfrm>
              <a:prstGeom prst="rect">
                <a:avLst/>
              </a:prstGeom>
              <a:noFill/>
            </p:spPr>
            <p:txBody>
              <a:bodyPr wrap="square" lIns="0" tIns="0" rIns="0" bIns="0" rtlCol="0">
                <a:noAutofit/>
              </a:bodyPr>
              <a:lstStyle/>
              <a:p>
                <a:pPr algn="ctr">
                  <a:spcBef>
                    <a:spcPts val="1000"/>
                  </a:spcBef>
                </a:pPr>
                <a:r>
                  <a:rPr lang="fr-CA" sz="1400" b="1" dirty="0" smtClean="0">
                    <a:latin typeface="Arial"/>
                  </a:rPr>
                  <a:t>Hommes </a:t>
                </a:r>
                <a:endParaRPr lang="fr-CA" sz="1400" b="1" dirty="0">
                  <a:latin typeface="Arial"/>
                </a:endParaRPr>
              </a:p>
            </p:txBody>
          </p:sp>
          <p:sp>
            <p:nvSpPr>
              <p:cNvPr id="22" name="TextBox 21"/>
              <p:cNvSpPr txBox="1"/>
              <p:nvPr/>
            </p:nvSpPr>
            <p:spPr>
              <a:xfrm>
                <a:off x="2424804" y="4912511"/>
                <a:ext cx="925483" cy="309576"/>
              </a:xfrm>
              <a:prstGeom prst="rect">
                <a:avLst/>
              </a:prstGeom>
              <a:noFill/>
            </p:spPr>
            <p:txBody>
              <a:bodyPr wrap="square" lIns="0" tIns="0" rIns="0" bIns="0" rtlCol="0">
                <a:noAutofit/>
              </a:bodyPr>
              <a:lstStyle/>
              <a:p>
                <a:pPr algn="ctr">
                  <a:spcBef>
                    <a:spcPts val="1000"/>
                  </a:spcBef>
                </a:pPr>
                <a:r>
                  <a:rPr lang="fr-CA" sz="1400" b="1" dirty="0" smtClean="0">
                    <a:latin typeface="Arial"/>
                  </a:rPr>
                  <a:t>Femmes</a:t>
                </a:r>
                <a:endParaRPr lang="fr-CA" sz="1400" b="1" dirty="0">
                  <a:latin typeface="Arial"/>
                </a:endParaRPr>
              </a:p>
            </p:txBody>
          </p:sp>
        </p:grpSp>
      </p:grpSp>
      <p:cxnSp>
        <p:nvCxnSpPr>
          <p:cNvPr id="6" name="Straight Connector 5"/>
          <p:cNvCxnSpPr/>
          <p:nvPr/>
        </p:nvCxnSpPr>
        <p:spPr>
          <a:xfrm>
            <a:off x="468267" y="2832100"/>
            <a:ext cx="3824333"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52609" y="2519871"/>
            <a:ext cx="3774110" cy="290872"/>
          </a:xfrm>
          <a:prstGeom prst="rect">
            <a:avLst/>
          </a:prstGeom>
          <a:noFill/>
        </p:spPr>
        <p:txBody>
          <a:bodyPr wrap="square" lIns="0" tIns="0" rIns="0" bIns="0" rtlCol="0">
            <a:noAutofit/>
          </a:bodyPr>
          <a:lstStyle/>
          <a:p>
            <a:pPr algn="ctr">
              <a:spcBef>
                <a:spcPts val="1000"/>
              </a:spcBef>
            </a:pPr>
            <a:r>
              <a:rPr lang="fr-CA" b="1" dirty="0" smtClean="0">
                <a:solidFill>
                  <a:srgbClr val="FF0000"/>
                </a:solidFill>
                <a:latin typeface="Arial"/>
              </a:rPr>
              <a:t>Espérance de vie à l’âge de 65 ans</a:t>
            </a:r>
            <a:endParaRPr lang="fr-CA" b="1" dirty="0">
              <a:solidFill>
                <a:srgbClr val="FF0000"/>
              </a:solidFill>
              <a:latin typeface="Arial"/>
            </a:endParaRPr>
          </a:p>
        </p:txBody>
      </p:sp>
    </p:spTree>
    <p:extLst>
      <p:ext uri="{BB962C8B-B14F-4D97-AF65-F5344CB8AC3E}">
        <p14:creationId xmlns:p14="http://schemas.microsoft.com/office/powerpoint/2010/main" val="12635690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37387" y="1057275"/>
            <a:ext cx="7542891" cy="4473033"/>
          </a:xfrm>
          <a:prstGeom prst="rect">
            <a:avLst/>
          </a:prstGeom>
        </p:spPr>
      </p:pic>
      <p:sp>
        <p:nvSpPr>
          <p:cNvPr id="21505" name="Title 1"/>
          <p:cNvSpPr>
            <a:spLocks noGrp="1"/>
          </p:cNvSpPr>
          <p:nvPr>
            <p:ph type="title"/>
          </p:nvPr>
        </p:nvSpPr>
        <p:spPr/>
        <p:txBody>
          <a:bodyPr>
            <a:normAutofit/>
          </a:bodyPr>
          <a:lstStyle/>
          <a:p>
            <a:pPr eaLnBrk="1" hangingPunct="1"/>
            <a:r>
              <a:rPr lang="fr-CA" sz="2400" dirty="0" smtClean="0">
                <a:latin typeface="Arial" charset="0"/>
              </a:rPr>
              <a:t>Hausse du coût des soins de santé</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6</a:t>
            </a:fld>
            <a:endParaRPr lang="fr-CA" sz="1000" dirty="0">
              <a:latin typeface="Arial" charset="0"/>
              <a:cs typeface="Arial" charset="0"/>
            </a:endParaRPr>
          </a:p>
        </p:txBody>
      </p:sp>
      <p:sp>
        <p:nvSpPr>
          <p:cNvPr id="21507" name="Text Box 4"/>
          <p:cNvSpPr txBox="1">
            <a:spLocks noChangeArrowheads="1"/>
          </p:cNvSpPr>
          <p:nvPr/>
        </p:nvSpPr>
        <p:spPr bwMode="auto">
          <a:xfrm>
            <a:off x="457200" y="5435058"/>
            <a:ext cx="8224838" cy="787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p:txBody>
      </p:sp>
      <p:sp>
        <p:nvSpPr>
          <p:cNvPr id="9" name="TextBox 8"/>
          <p:cNvSpPr txBox="1"/>
          <p:nvPr/>
        </p:nvSpPr>
        <p:spPr>
          <a:xfrm>
            <a:off x="468267" y="5668815"/>
            <a:ext cx="6952641" cy="553998"/>
          </a:xfrm>
          <a:prstGeom prst="rect">
            <a:avLst/>
          </a:prstGeom>
          <a:noFill/>
        </p:spPr>
        <p:txBody>
          <a:bodyPr wrap="square" rtlCol="0">
            <a:spAutoFit/>
          </a:bodyPr>
          <a:lstStyle/>
          <a:p>
            <a:pPr>
              <a:lnSpc>
                <a:spcPts val="1200"/>
              </a:lnSpc>
            </a:pPr>
            <a:r>
              <a:rPr lang="fr-CA" sz="1000" dirty="0" smtClean="0">
                <a:latin typeface="+mj-lt"/>
              </a:rPr>
              <a:t>Source : </a:t>
            </a:r>
          </a:p>
          <a:p>
            <a:pPr>
              <a:lnSpc>
                <a:spcPts val="1200"/>
              </a:lnSpc>
            </a:pPr>
            <a:r>
              <a:rPr lang="fr-CA" sz="1000" baseline="30000" dirty="0" smtClean="0">
                <a:latin typeface="+mn-lt"/>
              </a:rPr>
              <a:t>1</a:t>
            </a:r>
            <a:r>
              <a:rPr lang="fr-CA" sz="1000" dirty="0" smtClean="0"/>
              <a:t> </a:t>
            </a:r>
            <a:r>
              <a:rPr lang="fr-CA" sz="1000" dirty="0" smtClean="0">
                <a:latin typeface="+mn-lt"/>
              </a:rPr>
              <a:t>Institut Fraser, données de 2004 à 2014 </a:t>
            </a:r>
          </a:p>
          <a:p>
            <a:pPr>
              <a:lnSpc>
                <a:spcPts val="1200"/>
              </a:lnSpc>
            </a:pPr>
            <a:r>
              <a:rPr lang="fr-CA" sz="1000" baseline="30000" dirty="0" smtClean="0">
                <a:latin typeface="+mj-lt"/>
              </a:rPr>
              <a:t>2</a:t>
            </a:r>
            <a:r>
              <a:rPr lang="fr-CA" sz="1000" dirty="0" smtClean="0"/>
              <a:t> </a:t>
            </a:r>
            <a:r>
              <a:rPr lang="fr-CA" sz="1000" dirty="0" smtClean="0">
                <a:latin typeface="+mj-lt"/>
              </a:rPr>
              <a:t>L’Institut Info-Patrimoine BMO, Vivre jusqu’à 100 ans : Les quatre clés de la longévité, juillet 2014</a:t>
            </a:r>
          </a:p>
        </p:txBody>
      </p:sp>
      <p:sp>
        <p:nvSpPr>
          <p:cNvPr id="3" name="Oval 2"/>
          <p:cNvSpPr/>
          <p:nvPr/>
        </p:nvSpPr>
        <p:spPr>
          <a:xfrm>
            <a:off x="6557391" y="3414627"/>
            <a:ext cx="2157984" cy="2167128"/>
          </a:xfrm>
          <a:prstGeom prst="ellipse">
            <a:avLst/>
          </a:prstGeom>
          <a:solidFill>
            <a:srgbClr val="0079C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endParaRPr lang="en-US"/>
          </a:p>
        </p:txBody>
      </p:sp>
      <p:sp>
        <p:nvSpPr>
          <p:cNvPr id="15" name="Title 1"/>
          <p:cNvSpPr txBox="1">
            <a:spLocks/>
          </p:cNvSpPr>
          <p:nvPr/>
        </p:nvSpPr>
        <p:spPr>
          <a:xfrm>
            <a:off x="6717396" y="3842204"/>
            <a:ext cx="2106555" cy="1891001"/>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1200" dirty="0" smtClean="0">
                <a:solidFill>
                  <a:schemeClr val="bg1"/>
                </a:solidFill>
                <a:latin typeface="Arial" panose="020B0604020202020204" pitchFamily="34" charset="0"/>
              </a:rPr>
              <a:t>Les Canadiens </a:t>
            </a:r>
            <a:br>
              <a:rPr lang="fr-CA" sz="1200" dirty="0" smtClean="0">
                <a:solidFill>
                  <a:schemeClr val="bg1"/>
                </a:solidFill>
                <a:latin typeface="Arial" panose="020B0604020202020204" pitchFamily="34" charset="0"/>
              </a:rPr>
            </a:br>
            <a:r>
              <a:rPr lang="fr-CA" sz="1200" dirty="0" smtClean="0">
                <a:solidFill>
                  <a:schemeClr val="bg1"/>
                </a:solidFill>
                <a:latin typeface="Arial" panose="020B0604020202020204" pitchFamily="34" charset="0"/>
              </a:rPr>
              <a:t>s’attendent à payer </a:t>
            </a:r>
            <a:br>
              <a:rPr lang="fr-CA" sz="1200" dirty="0" smtClean="0">
                <a:solidFill>
                  <a:schemeClr val="bg1"/>
                </a:solidFill>
                <a:latin typeface="Arial" panose="020B0604020202020204" pitchFamily="34" charset="0"/>
              </a:rPr>
            </a:br>
            <a:r>
              <a:rPr lang="fr-CA" sz="1200" dirty="0" smtClean="0">
                <a:solidFill>
                  <a:schemeClr val="bg1"/>
                </a:solidFill>
                <a:latin typeface="Arial" panose="020B0604020202020204" pitchFamily="34" charset="0"/>
              </a:rPr>
              <a:t>de leur poche en moyenne </a:t>
            </a:r>
            <a:r>
              <a:rPr lang="fr-CA" sz="1800" b="1" dirty="0" smtClean="0">
                <a:solidFill>
                  <a:schemeClr val="bg1"/>
                </a:solidFill>
                <a:latin typeface="Arial" panose="020B0604020202020204" pitchFamily="34" charset="0"/>
              </a:rPr>
              <a:t>5 000 $ par année</a:t>
            </a:r>
            <a:r>
              <a:rPr lang="fr-CA" sz="1200" dirty="0" smtClean="0">
                <a:solidFill>
                  <a:schemeClr val="bg1"/>
                </a:solidFill>
                <a:latin typeface="Arial" panose="020B0604020202020204" pitchFamily="34" charset="0"/>
              </a:rPr>
              <a:t> en frais médicaux après l’âge de 65 ans.</a:t>
            </a:r>
            <a:r>
              <a:rPr lang="fr-CA" sz="1200" baseline="30000" dirty="0" smtClean="0">
                <a:solidFill>
                  <a:schemeClr val="bg1"/>
                </a:solidFill>
                <a:latin typeface="Arial" panose="020B0604020202020204" pitchFamily="34" charset="0"/>
              </a:rPr>
              <a:t>2</a:t>
            </a:r>
            <a:endParaRPr lang="fr-CA" sz="1200" baseline="30000" dirty="0">
              <a:solidFill>
                <a:schemeClr val="bg1"/>
              </a:solidFill>
              <a:latin typeface="Arial" panose="020B0604020202020204" pitchFamily="34" charset="0"/>
            </a:endParaRPr>
          </a:p>
        </p:txBody>
      </p:sp>
      <p:pic>
        <p:nvPicPr>
          <p:cNvPr id="12" name="Picture 3"/>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608820" y="951378"/>
            <a:ext cx="2163705" cy="2161078"/>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1"/>
          <p:cNvSpPr txBox="1">
            <a:spLocks/>
          </p:cNvSpPr>
          <p:nvPr/>
        </p:nvSpPr>
        <p:spPr>
          <a:xfrm>
            <a:off x="6818699" y="1464026"/>
            <a:ext cx="1953826" cy="1192931"/>
          </a:xfrm>
          <a:prstGeom prst="rect">
            <a:avLst/>
          </a:prstGeom>
        </p:spPr>
        <p:txBody>
          <a:bodyPr/>
          <a:lstStyle>
            <a:lvl1pPr algn="l" defTabSz="914400" rtl="0" eaLnBrk="1" latinLnBrk="0" hangingPunct="1">
              <a:spcBef>
                <a:spcPct val="0"/>
              </a:spcBef>
              <a:buNone/>
              <a:defRPr sz="3200" b="0" kern="1200">
                <a:solidFill>
                  <a:srgbClr val="FFFFFF"/>
                </a:solidFill>
                <a:latin typeface="Arial"/>
                <a:ea typeface="+mj-ea"/>
                <a:cs typeface="Arial"/>
              </a:defRPr>
            </a:lvl1pPr>
          </a:lstStyle>
          <a:p>
            <a:r>
              <a:rPr lang="fr-CA" sz="1400" dirty="0" smtClean="0">
                <a:solidFill>
                  <a:schemeClr val="bg1"/>
                </a:solidFill>
                <a:latin typeface="Arial" panose="020B0604020202020204" pitchFamily="34" charset="0"/>
              </a:rPr>
              <a:t>La probabilité qu’une personne ait besoin de soins de longue durée d’ici à l’âge de 75 ans est de 50 %.</a:t>
            </a:r>
            <a:r>
              <a:rPr lang="fr-CA" sz="1400" baseline="30000" dirty="0" smtClean="0">
                <a:solidFill>
                  <a:schemeClr val="bg1"/>
                </a:solidFill>
                <a:latin typeface="Arial" panose="020B0604020202020204" pitchFamily="34" charset="0"/>
              </a:rPr>
              <a:t>1</a:t>
            </a:r>
            <a:endParaRPr lang="fr-CA" sz="1400" baseline="30000" dirty="0">
              <a:solidFill>
                <a:schemeClr val="bg1"/>
              </a:solidFill>
              <a:latin typeface="Arial" panose="020B0604020202020204" pitchFamily="34" charset="0"/>
            </a:endParaRPr>
          </a:p>
        </p:txBody>
      </p:sp>
    </p:spTree>
    <p:extLst>
      <p:ext uri="{BB962C8B-B14F-4D97-AF65-F5344CB8AC3E}">
        <p14:creationId xmlns:p14="http://schemas.microsoft.com/office/powerpoint/2010/main" val="25983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88365" y="1469782"/>
            <a:ext cx="2880689" cy="194767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482475" y="4197614"/>
            <a:ext cx="2880689" cy="1944379"/>
          </a:xfrm>
          <a:prstGeom prst="rect">
            <a:avLst/>
          </a:prstGeom>
        </p:spPr>
      </p:pic>
      <p:sp>
        <p:nvSpPr>
          <p:cNvPr id="21505" name="Title 1"/>
          <p:cNvSpPr>
            <a:spLocks noGrp="1"/>
          </p:cNvSpPr>
          <p:nvPr>
            <p:ph type="title"/>
          </p:nvPr>
        </p:nvSpPr>
        <p:spPr/>
        <p:txBody>
          <a:bodyPr>
            <a:normAutofit/>
          </a:bodyPr>
          <a:lstStyle/>
          <a:p>
            <a:pPr eaLnBrk="1" hangingPunct="1"/>
            <a:r>
              <a:rPr lang="fr-CA" sz="2400" dirty="0" smtClean="0">
                <a:latin typeface="Arial" charset="0"/>
              </a:rPr>
              <a:t>Pourvoir aux besoins de plusieurs générations</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7</a:t>
            </a:fld>
            <a:endParaRPr lang="fr-CA" sz="1000" dirty="0">
              <a:latin typeface="Arial" charset="0"/>
              <a:cs typeface="Arial" charset="0"/>
            </a:endParaRPr>
          </a:p>
        </p:txBody>
      </p:sp>
      <p:pic>
        <p:nvPicPr>
          <p:cNvPr id="4" name="Picture 3"/>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549855" y="2409371"/>
            <a:ext cx="3908095" cy="2604629"/>
          </a:xfrm>
          <a:prstGeom prst="rect">
            <a:avLst/>
          </a:prstGeom>
        </p:spPr>
      </p:pic>
    </p:spTree>
    <p:extLst>
      <p:ext uri="{BB962C8B-B14F-4D97-AF65-F5344CB8AC3E}">
        <p14:creationId xmlns:p14="http://schemas.microsoft.com/office/powerpoint/2010/main" val="11788646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normAutofit/>
          </a:bodyPr>
          <a:lstStyle/>
          <a:p>
            <a:pPr eaLnBrk="1" hangingPunct="1"/>
            <a:r>
              <a:rPr lang="fr-CA" sz="2400" dirty="0" smtClean="0">
                <a:latin typeface="Arial" charset="0"/>
              </a:rPr>
              <a:t>Autres considérations d’ordre personnel</a:t>
            </a:r>
            <a:endParaRPr lang="fr-CA" sz="2400" dirty="0">
              <a:latin typeface="Arial" charset="0"/>
            </a:endParaRPr>
          </a:p>
        </p:txBody>
      </p:sp>
      <p:sp>
        <p:nvSpPr>
          <p:cNvPr id="21509" name="Slide Number Placeholder 3"/>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fld id="{AF58B574-3A7F-344E-AA49-70A049856172}" type="slidenum">
              <a:rPr lang="fr-CA" sz="1000" smtClean="0">
                <a:latin typeface="Arial" charset="0"/>
                <a:cs typeface="Arial" charset="0"/>
              </a:rPr>
              <a:pPr/>
              <a:t>8</a:t>
            </a:fld>
            <a:endParaRPr lang="fr-CA" sz="1000" dirty="0">
              <a:latin typeface="Arial" charset="0"/>
              <a:cs typeface="Arial" charset="0"/>
            </a:endParaRPr>
          </a:p>
        </p:txBody>
      </p:sp>
      <p:sp>
        <p:nvSpPr>
          <p:cNvPr id="3" name="Content Placeholder 2"/>
          <p:cNvSpPr>
            <a:spLocks noGrp="1"/>
          </p:cNvSpPr>
          <p:nvPr>
            <p:ph idx="12"/>
          </p:nvPr>
        </p:nvSpPr>
        <p:spPr>
          <a:xfrm>
            <a:off x="457200" y="1069433"/>
            <a:ext cx="8058150" cy="2104073"/>
          </a:xfrm>
        </p:spPr>
        <p:txBody>
          <a:bodyPr rtlCol="0">
            <a:noAutofit/>
          </a:bodyPr>
          <a:lstStyle/>
          <a:p>
            <a:pPr marL="1800" lvl="1" fontAlgn="auto">
              <a:lnSpc>
                <a:spcPct val="100000"/>
              </a:lnSpc>
              <a:spcBef>
                <a:spcPts val="600"/>
              </a:spcBef>
              <a:spcAft>
                <a:spcPts val="0"/>
              </a:spcAft>
              <a:defRPr/>
            </a:pPr>
            <a:r>
              <a:rPr lang="fr-CA" sz="2000" dirty="0" smtClean="0">
                <a:latin typeface="Arial" charset="0"/>
              </a:rPr>
              <a:t>Dépenses mensuelles </a:t>
            </a:r>
          </a:p>
          <a:p>
            <a:pPr marL="1800" lvl="1" fontAlgn="auto">
              <a:lnSpc>
                <a:spcPct val="100000"/>
              </a:lnSpc>
              <a:spcBef>
                <a:spcPts val="600"/>
              </a:spcBef>
              <a:spcAft>
                <a:spcPts val="0"/>
              </a:spcAft>
              <a:defRPr/>
            </a:pPr>
            <a:r>
              <a:rPr lang="fr-CA" sz="2000" dirty="0" smtClean="0">
                <a:latin typeface="Arial" charset="0"/>
              </a:rPr>
              <a:t>Voyages et passe-temps </a:t>
            </a:r>
          </a:p>
          <a:p>
            <a:pPr marL="1800" lvl="1">
              <a:lnSpc>
                <a:spcPct val="100000"/>
              </a:lnSpc>
              <a:spcBef>
                <a:spcPts val="600"/>
              </a:spcBef>
              <a:defRPr/>
            </a:pPr>
            <a:r>
              <a:rPr lang="fr-CA" sz="2000" dirty="0" smtClean="0">
                <a:latin typeface="Arial" charset="0"/>
              </a:rPr>
              <a:t>Retour aux études</a:t>
            </a:r>
          </a:p>
          <a:p>
            <a:pPr marL="1800" lvl="1" fontAlgn="auto">
              <a:lnSpc>
                <a:spcPct val="100000"/>
              </a:lnSpc>
              <a:spcBef>
                <a:spcPts val="600"/>
              </a:spcBef>
              <a:spcAft>
                <a:spcPts val="0"/>
              </a:spcAft>
              <a:defRPr/>
            </a:pPr>
            <a:r>
              <a:rPr lang="fr-CA" sz="2000" dirty="0" smtClean="0">
                <a:latin typeface="Arial" charset="0"/>
              </a:rPr>
              <a:t>Événements marquants : invalidité, divorce ou décès du conjoint</a:t>
            </a:r>
          </a:p>
          <a:p>
            <a:pPr marL="1800" lvl="1">
              <a:lnSpc>
                <a:spcPct val="100000"/>
              </a:lnSpc>
              <a:spcBef>
                <a:spcPts val="600"/>
              </a:spcBef>
              <a:defRPr/>
            </a:pPr>
            <a:r>
              <a:rPr lang="fr-CA" sz="2000" dirty="0" smtClean="0">
                <a:latin typeface="Arial" charset="0"/>
              </a:rPr>
              <a:t>Legs à la famille, aux amis ou à des œuvres de bienfaisance</a:t>
            </a:r>
            <a:endParaRPr lang="fr-CA" baseline="30000" dirty="0">
              <a:solidFill>
                <a:schemeClr val="accent1"/>
              </a:solidFill>
              <a:latin typeface="Arial" charset="0"/>
            </a:endParaRPr>
          </a:p>
        </p:txBody>
      </p:sp>
      <p:sp>
        <p:nvSpPr>
          <p:cNvPr id="21507" name="Text Box 4"/>
          <p:cNvSpPr txBox="1">
            <a:spLocks noChangeArrowheads="1"/>
          </p:cNvSpPr>
          <p:nvPr/>
        </p:nvSpPr>
        <p:spPr bwMode="auto">
          <a:xfrm>
            <a:off x="457200" y="5435058"/>
            <a:ext cx="8224838" cy="737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b"/>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spcBef>
                <a:spcPts val="400"/>
              </a:spcBef>
              <a:buFont typeface="Arial" charset="0"/>
              <a:buNone/>
            </a:pPr>
            <a:endParaRPr lang="en-US" sz="1000" dirty="0">
              <a:latin typeface="Arial" charset="0"/>
              <a:cs typeface="Arial"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461000" y="4121150"/>
            <a:ext cx="2768600" cy="1543049"/>
          </a:xfrm>
          <a:prstGeom prst="rect">
            <a:avLst/>
          </a:prstGeom>
        </p:spPr>
      </p:pic>
    </p:spTree>
    <p:extLst>
      <p:ext uri="{BB962C8B-B14F-4D97-AF65-F5344CB8AC3E}">
        <p14:creationId xmlns:p14="http://schemas.microsoft.com/office/powerpoint/2010/main" val="1278214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 y="0"/>
            <a:ext cx="9143998" cy="5156200"/>
          </a:xfrm>
          <a:prstGeom prst="rect">
            <a:avLst/>
          </a:prstGeom>
        </p:spPr>
      </p:pic>
      <p:grpSp>
        <p:nvGrpSpPr>
          <p:cNvPr id="16" name="Group 8"/>
          <p:cNvGrpSpPr>
            <a:grpSpLocks/>
          </p:cNvGrpSpPr>
          <p:nvPr/>
        </p:nvGrpSpPr>
        <p:grpSpPr bwMode="auto">
          <a:xfrm>
            <a:off x="219965" y="799852"/>
            <a:ext cx="3835648" cy="3835648"/>
            <a:chOff x="-304800" y="288832"/>
            <a:chExt cx="4587968" cy="4587968"/>
          </a:xfrm>
        </p:grpSpPr>
        <p:sp>
          <p:nvSpPr>
            <p:cNvPr id="17" name="Oval 16"/>
            <p:cNvSpPr/>
            <p:nvPr userDrawn="1"/>
          </p:nvSpPr>
          <p:spPr>
            <a:xfrm>
              <a:off x="-238124" y="369797"/>
              <a:ext cx="4419690" cy="4419690"/>
            </a:xfrm>
            <a:prstGeom prst="ellipse">
              <a:avLst/>
            </a:prstGeom>
            <a:solidFill>
              <a:srgbClr val="ED1C24">
                <a:alpha val="85000"/>
              </a:srgbClr>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sp>
          <p:nvSpPr>
            <p:cNvPr id="18" name="Oval 17"/>
            <p:cNvSpPr/>
            <p:nvPr userDrawn="1"/>
          </p:nvSpPr>
          <p:spPr>
            <a:xfrm>
              <a:off x="-304800" y="288832"/>
              <a:ext cx="4587968" cy="4587968"/>
            </a:xfrm>
            <a:prstGeom prst="ellipse">
              <a:avLst/>
            </a:prstGeom>
            <a:no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en-US" dirty="0">
                <a:latin typeface="Arial"/>
              </a:endParaRPr>
            </a:p>
          </p:txBody>
        </p:sp>
      </p:grpSp>
      <p:sp>
        <p:nvSpPr>
          <p:cNvPr id="2" name="Title 1"/>
          <p:cNvSpPr>
            <a:spLocks noGrp="1"/>
          </p:cNvSpPr>
          <p:nvPr>
            <p:ph type="ctrTitle"/>
          </p:nvPr>
        </p:nvSpPr>
        <p:spPr>
          <a:xfrm>
            <a:off x="368877" y="1727200"/>
            <a:ext cx="3671489" cy="1984248"/>
          </a:xfrm>
        </p:spPr>
        <p:txBody>
          <a:bodyPr>
            <a:normAutofit/>
          </a:bodyPr>
          <a:lstStyle/>
          <a:p>
            <a:r>
              <a:rPr lang="fr-CA" sz="3000" dirty="0" smtClean="0">
                <a:solidFill>
                  <a:schemeClr val="bg1"/>
                </a:solidFill>
              </a:rPr>
              <a:t>Revenu de retraite : les facteurs de risque extérieurs</a:t>
            </a:r>
            <a:endParaRPr lang="fr-CA" sz="3000" dirty="0">
              <a:solidFill>
                <a:schemeClr val="bg1"/>
              </a:solidFill>
            </a:endParaRPr>
          </a:p>
        </p:txBody>
      </p:sp>
    </p:spTree>
    <p:extLst>
      <p:ext uri="{BB962C8B-B14F-4D97-AF65-F5344CB8AC3E}">
        <p14:creationId xmlns:p14="http://schemas.microsoft.com/office/powerpoint/2010/main" val="408367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F5126F8B56A349834D2420A16A91BB" ma:contentTypeVersion="0" ma:contentTypeDescription="Create a new document." ma:contentTypeScope="" ma:versionID="f3aed54f61da9b92d48d024e8b4e1252">
  <xsd:schema xmlns:xsd="http://www.w3.org/2001/XMLSchema" xmlns:p="http://schemas.microsoft.com/office/2006/metadata/properties" targetNamespace="http://schemas.microsoft.com/office/2006/metadata/properties" ma:root="true" ma:fieldsID="d1e7b4da1c5555cdca75a47d3ad1440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E41264-5955-4AFF-A693-2493F130C4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7A27E821-FF56-4E80-AA98-FC79D907E682}">
  <ds:schemaRefs>
    <ds:schemaRef ds:uri="http://purl.org/dc/elements/1.1/"/>
    <ds:schemaRef ds:uri="http://purl.org/dc/dcmitype/"/>
    <ds:schemaRef ds:uri="http://purl.org/dc/terms/"/>
    <ds:schemaRef ds:uri="http://schemas.microsoft.com/office/2006/documentManagement/types"/>
    <ds:schemaRef ds:uri="http://www.w3.org/XML/1998/namespace"/>
    <ds:schemaRef ds:uri="http://schemas.microsoft.com/office/2006/metadata/properties"/>
    <ds:schemaRef ds:uri="http://schemas.openxmlformats.org/package/2006/metadata/core-properties"/>
  </ds:schemaRefs>
</ds:datastoreItem>
</file>

<file path=customXml/itemProps3.xml><?xml version="1.0" encoding="utf-8"?>
<ds:datastoreItem xmlns:ds="http://schemas.openxmlformats.org/officeDocument/2006/customXml" ds:itemID="{64099695-FE13-4C79-81AA-491E902016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BHB3980D_6CR_GAM_Master_PPT</Template>
  <TotalTime>19066</TotalTime>
  <Words>3822</Words>
  <Application>Microsoft Office PowerPoint</Application>
  <PresentationFormat>On-screen Show (4:3)</PresentationFormat>
  <Paragraphs>888</Paragraphs>
  <Slides>40</Slides>
  <Notes>40</Notes>
  <HiddenSlides>0</HiddenSlides>
  <MMClips>0</MMClips>
  <ScaleCrop>false</ScaleCrop>
  <HeadingPairs>
    <vt:vector size="4" baseType="variant">
      <vt:variant>
        <vt:lpstr>Theme</vt:lpstr>
      </vt:variant>
      <vt:variant>
        <vt:i4>3</vt:i4>
      </vt:variant>
      <vt:variant>
        <vt:lpstr>Slide Titles</vt:lpstr>
      </vt:variant>
      <vt:variant>
        <vt:i4>40</vt:i4>
      </vt:variant>
    </vt:vector>
  </HeadingPairs>
  <TitlesOfParts>
    <vt:vector size="43" baseType="lpstr">
      <vt:lpstr>1_Custom Design</vt:lpstr>
      <vt:lpstr>2_Custom Design</vt:lpstr>
      <vt:lpstr>Custom Design</vt:lpstr>
      <vt:lpstr>Que se  cache-t-il dans votre bas de laine?  Maximisez votre revenu  pour la prochaine étape  de votre vie.</vt:lpstr>
      <vt:lpstr>Le financement de la retraite à laquelle vous aspirez </vt:lpstr>
      <vt:lpstr>Facteurs clés à prendre en considération</vt:lpstr>
      <vt:lpstr>Revenu de retraite :  les facteurs de risque personnels</vt:lpstr>
      <vt:lpstr>Meilleure espérance de vie</vt:lpstr>
      <vt:lpstr>Hausse du coût des soins de santé</vt:lpstr>
      <vt:lpstr>Pourvoir aux besoins de plusieurs générations</vt:lpstr>
      <vt:lpstr>Autres considérations d’ordre personnel</vt:lpstr>
      <vt:lpstr>Revenu de retraite : les facteurs de risque extérieurs</vt:lpstr>
      <vt:lpstr>La volatilité et son incidence sur les placements</vt:lpstr>
      <vt:lpstr>Séquence des rendements – incidence  sur le flux de trésorerie </vt:lpstr>
      <vt:lpstr>Rendements à la baisse et inflation</vt:lpstr>
      <vt:lpstr>Flux de  revenu de retraite :  les points essentiels</vt:lpstr>
      <vt:lpstr>Revenu  versé par le gouvernement</vt:lpstr>
      <vt:lpstr>Prestations maximums des régimes de retraite gouvernementaux</vt:lpstr>
      <vt:lpstr>Régime de rentes du Québec (RRQ)</vt:lpstr>
      <vt:lpstr>Régime de rentes du Québec (RRQ)</vt:lpstr>
      <vt:lpstr>Rente de retraite du RRQ</vt:lpstr>
      <vt:lpstr>Rente de retraite du RRQ</vt:lpstr>
      <vt:lpstr>Report de votre demande de retraite </vt:lpstr>
      <vt:lpstr>Régime de rentes du Québec (RRQ)</vt:lpstr>
      <vt:lpstr>Régime de rentes du Québec (RRQ)</vt:lpstr>
      <vt:lpstr>Estimation de votre rente</vt:lpstr>
      <vt:lpstr>Sécurité de la vieillesse (SV)</vt:lpstr>
      <vt:lpstr>Sécurité de la vieillesse (SV)</vt:lpstr>
      <vt:lpstr>Comparaison entre les prestations gouvernementales</vt:lpstr>
      <vt:lpstr>Revenu  provenant des régimes de retraite d’employeur</vt:lpstr>
      <vt:lpstr>Revenu provenant des régimes de retraite d’employeur</vt:lpstr>
      <vt:lpstr>Revenu provenant  de l’épargne personnelle</vt:lpstr>
      <vt:lpstr>Revenu provenant de l’épargne personnelle</vt:lpstr>
      <vt:lpstr>REER et FRR</vt:lpstr>
      <vt:lpstr>Retraits du FERR</vt:lpstr>
      <vt:lpstr>Compte d’épargne libre d’impôt (CELI)</vt:lpstr>
      <vt:lpstr>Incidences fiscales et options d’épargne</vt:lpstr>
      <vt:lpstr>Des solutions de revenu de retraite qui répondent à vos besoins</vt:lpstr>
      <vt:lpstr>Vue d’ensemble du revenu de retraite</vt:lpstr>
      <vt:lpstr>BMO Portefeuilles de retraite</vt:lpstr>
      <vt:lpstr>BMO Portefeuilles de retraite</vt:lpstr>
      <vt:lpstr>Résumé et prochaines étapes</vt:lpstr>
      <vt:lpstr>Avis</vt:lpstr>
    </vt:vector>
  </TitlesOfParts>
  <Company>BMO Financial Group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 and who it was presented to goes here</dc:title>
  <dc:creator>Pamela Montgomery</dc:creator>
  <cp:lastModifiedBy>Petrovich, Ena</cp:lastModifiedBy>
  <cp:revision>1674</cp:revision>
  <cp:lastPrinted>2016-04-25T20:31:32Z</cp:lastPrinted>
  <dcterms:created xsi:type="dcterms:W3CDTF">2015-09-02T20:14:30Z</dcterms:created>
  <dcterms:modified xsi:type="dcterms:W3CDTF">2016-09-29T21:01:29Z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0x010100CEF5126F8B56A349834D2420A16A91BB</vt:lpwstr>
  </property>
</Properties>
</file>