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 id="2147483852" r:id="rId5"/>
    <p:sldMasterId id="2147483824" r:id="rId6"/>
  </p:sldMasterIdLst>
  <p:notesMasterIdLst>
    <p:notesMasterId r:id="rId47"/>
  </p:notesMasterIdLst>
  <p:handoutMasterIdLst>
    <p:handoutMasterId r:id="rId48"/>
  </p:handoutMasterIdLst>
  <p:sldIdLst>
    <p:sldId id="399" r:id="rId7"/>
    <p:sldId id="328" r:id="rId8"/>
    <p:sldId id="364" r:id="rId9"/>
    <p:sldId id="389" r:id="rId10"/>
    <p:sldId id="369" r:id="rId11"/>
    <p:sldId id="322" r:id="rId12"/>
    <p:sldId id="370" r:id="rId13"/>
    <p:sldId id="368" r:id="rId14"/>
    <p:sldId id="388" r:id="rId15"/>
    <p:sldId id="372" r:id="rId16"/>
    <p:sldId id="324" r:id="rId17"/>
    <p:sldId id="377" r:id="rId18"/>
    <p:sldId id="391" r:id="rId19"/>
    <p:sldId id="396" r:id="rId20"/>
    <p:sldId id="347" r:id="rId21"/>
    <p:sldId id="373" r:id="rId22"/>
    <p:sldId id="345" r:id="rId23"/>
    <p:sldId id="332" r:id="rId24"/>
    <p:sldId id="405" r:id="rId25"/>
    <p:sldId id="350" r:id="rId26"/>
    <p:sldId id="331" r:id="rId27"/>
    <p:sldId id="404" r:id="rId28"/>
    <p:sldId id="336" r:id="rId29"/>
    <p:sldId id="341" r:id="rId30"/>
    <p:sldId id="343" r:id="rId31"/>
    <p:sldId id="344" r:id="rId32"/>
    <p:sldId id="397" r:id="rId33"/>
    <p:sldId id="319" r:id="rId34"/>
    <p:sldId id="395" r:id="rId35"/>
    <p:sldId id="393" r:id="rId36"/>
    <p:sldId id="386" r:id="rId37"/>
    <p:sldId id="402" r:id="rId38"/>
    <p:sldId id="362" r:id="rId39"/>
    <p:sldId id="385" r:id="rId40"/>
    <p:sldId id="383" r:id="rId41"/>
    <p:sldId id="403" r:id="rId42"/>
    <p:sldId id="366" r:id="rId43"/>
    <p:sldId id="365" r:id="rId44"/>
    <p:sldId id="390" r:id="rId45"/>
    <p:sldId id="292" r:id="rId4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920">
          <p15:clr>
            <a:srgbClr val="A4A3A4"/>
          </p15:clr>
        </p15:guide>
        <p15:guide id="4" orient="horz">
          <p15:clr>
            <a:srgbClr val="A4A3A4"/>
          </p15:clr>
        </p15:guide>
        <p15:guide id="5" pos="4062">
          <p15:clr>
            <a:srgbClr val="A4A3A4"/>
          </p15:clr>
        </p15:guide>
        <p15:guide id="6">
          <p15:clr>
            <a:srgbClr val="A4A3A4"/>
          </p15:clr>
        </p15:guide>
        <p15:guide id="7" pos="5759">
          <p15:clr>
            <a:srgbClr val="A4A3A4"/>
          </p15:clr>
        </p15:guide>
        <p15:guide id="8" pos="28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Buttigieg" initials="CB" lastIdx="65" clrIdx="0"/>
  <p:cmAuthor id="2" name="Kahrkling, Lynn" initials="KL" lastIdx="12" clrIdx="1"/>
  <p:cmAuthor id="3" name="Adolph, Michelle" initials="MA" lastIdx="6" clrIdx="2"/>
  <p:cmAuthor id="4" name="Parhar, Bel" initials="PB" lastIdx="34" clrIdx="3"/>
  <p:cmAuthor id="5" name="Microsoft Office User" initials="Office" lastIdx="11" clrIdx="4">
    <p:extLst/>
  </p:cmAuthor>
  <p:cmAuthor id="6" name="Hew Wing, Sean" initials="SHW"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79C1"/>
    <a:srgbClr val="F2F2F2"/>
    <a:srgbClr val="5B9BD5"/>
    <a:srgbClr val="99C9E6"/>
    <a:srgbClr val="F7941D"/>
    <a:srgbClr val="004A7C"/>
    <a:srgbClr val="587ABC"/>
    <a:srgbClr val="00B48D"/>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86418" autoAdjust="0"/>
  </p:normalViewPr>
  <p:slideViewPr>
    <p:cSldViewPr snapToGrid="0" snapToObjects="1">
      <p:cViewPr>
        <p:scale>
          <a:sx n="80" d="100"/>
          <a:sy n="80" d="100"/>
        </p:scale>
        <p:origin x="-2544" y="-888"/>
      </p:cViewPr>
      <p:guideLst>
        <p:guide orient="horz" pos="1780"/>
        <p:guide orient="horz" pos="3319"/>
        <p:guide orient="horz"/>
        <p:guide pos="2880"/>
        <p:guide pos="1259"/>
        <p:guide/>
        <p:guide pos="5759"/>
        <p:guide pos="4389"/>
        <p:guide pos="566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95" d="100"/>
        <a:sy n="95" d="100"/>
      </p:scale>
      <p:origin x="0" y="0"/>
    </p:cViewPr>
  </p:sorterViewPr>
  <p:notesViewPr>
    <p:cSldViewPr snapToGrid="0" snapToObjects="1">
      <p:cViewPr>
        <p:scale>
          <a:sx n="130" d="100"/>
          <a:sy n="130" d="100"/>
        </p:scale>
        <p:origin x="-271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a:latin typeface="Arial"/>
                <a:ea typeface="+mn-ea"/>
                <a:cs typeface="+mn-cs"/>
              </a:defRPr>
            </a:lvl1pPr>
          </a:lstStyle>
          <a:p>
            <a:pPr>
              <a:defRPr/>
            </a:pPr>
            <a:fld id="{62CA1D8B-1F73-B842-AC89-D6482D0C4F4B}" type="datetimeFigureOut">
              <a:rPr lang="en-US"/>
              <a:pPr>
                <a:defRPr/>
              </a:pPr>
              <a:t>9/30/2016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a:latin typeface="Arial"/>
                <a:ea typeface="+mn-ea"/>
                <a:cs typeface="+mn-cs"/>
              </a:defRPr>
            </a:lvl1pPr>
          </a:lstStyle>
          <a:p>
            <a:pPr>
              <a:defRPr/>
            </a:pPr>
            <a:fld id="{8DF24F8E-0C8E-9647-9AB3-FD3D94B57646}" type="slidenum">
              <a:rPr lang="en-US"/>
              <a:pPr>
                <a:defRPr/>
              </a:pPr>
              <a:t>‹#›</a:t>
            </a:fld>
            <a:endParaRPr lang="en-US" dirty="0"/>
          </a:p>
        </p:txBody>
      </p:sp>
    </p:spTree>
    <p:extLst>
      <p:ext uri="{BB962C8B-B14F-4D97-AF65-F5344CB8AC3E}">
        <p14:creationId xmlns:p14="http://schemas.microsoft.com/office/powerpoint/2010/main" val="1960244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fontAlgn="auto">
              <a:spcBef>
                <a:spcPts val="0"/>
              </a:spcBef>
              <a:spcAft>
                <a:spcPts val="0"/>
              </a:spcAft>
              <a:defRPr sz="1200">
                <a:latin typeface="Arial"/>
                <a:ea typeface="+mn-ea"/>
                <a:cs typeface="+mn-cs"/>
              </a:defRPr>
            </a:lvl1pPr>
          </a:lstStyle>
          <a:p>
            <a:pPr>
              <a:defRPr/>
            </a:pPr>
            <a:fld id="{C812E6FF-3D8E-0A4E-AA22-C2FAEFEF9C71}" type="datetimeFigureOut">
              <a:rPr lang="en-US"/>
              <a:pPr>
                <a:defRPr/>
              </a:pPr>
              <a:t>9/30/2016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fontAlgn="auto">
              <a:spcBef>
                <a:spcPts val="0"/>
              </a:spcBef>
              <a:spcAft>
                <a:spcPts val="0"/>
              </a:spcAft>
              <a:defRPr sz="1200">
                <a:latin typeface="Arial"/>
                <a:ea typeface="+mn-ea"/>
                <a:cs typeface="+mn-cs"/>
              </a:defRPr>
            </a:lvl1pPr>
          </a:lstStyle>
          <a:p>
            <a:pPr>
              <a:defRPr/>
            </a:pPr>
            <a:fld id="{5E70EAD9-D589-7545-B350-04E61EA7E3D5}" type="slidenum">
              <a:rPr lang="en-US"/>
              <a:pPr>
                <a:defRPr/>
              </a:pPr>
              <a:t>‹#›</a:t>
            </a:fld>
            <a:endParaRPr lang="en-US" dirty="0"/>
          </a:p>
        </p:txBody>
      </p:sp>
    </p:spTree>
    <p:extLst>
      <p:ext uri="{BB962C8B-B14F-4D97-AF65-F5344CB8AC3E}">
        <p14:creationId xmlns:p14="http://schemas.microsoft.com/office/powerpoint/2010/main" val="29074439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r>
              <a:rPr lang="en-US" sz="800" dirty="0">
                <a:latin typeface="Arial" panose="020B0604020202020204" pitchFamily="34" charset="0"/>
                <a:cs typeface="Arial" panose="020B0604020202020204" pitchFamily="34" charset="0"/>
              </a:rPr>
              <a:t>Good [morning/afternoon/evening]</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Thank you for coming. Most of you know me – I have had the pleasure of being your [Financial Advisor/Financial Planner/Advisor] for a number of years. But for those of you who don</a:t>
            </a:r>
            <a:r>
              <a:rPr lang="uk-UA" sz="800" dirty="0">
                <a:latin typeface="Arial" panose="020B0604020202020204" pitchFamily="34" charset="0"/>
                <a:cs typeface="Arial" panose="020B0604020202020204" pitchFamily="34" charset="0"/>
              </a:rPr>
              <a:t>’</a:t>
            </a:r>
            <a:r>
              <a:rPr lang="en-US" sz="800" dirty="0">
                <a:latin typeface="Arial" panose="020B0604020202020204" pitchFamily="34" charset="0"/>
                <a:cs typeface="Arial" panose="020B0604020202020204" pitchFamily="34" charset="0"/>
              </a:rPr>
              <a:t>t let me introduce myself. I’m [Name] and I’ve been [in the financial services industry/an advisor] for XX years.</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[Add more information about yourself or your personal welcome remarks as desired].</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 client said to me the other day “I’ve never retired before so I have a lot of questions”. I thought it was a funny thing to say, but it actually highlights an important fact -  retirement is a new experience for most people and when it comes to retirement income, there are lots of variables that need to be taken into consideration.  </a:t>
            </a:r>
          </a:p>
          <a:p>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You’ve had years, maybe decades to save and prepare for whatever it is you want to do next. Along the way, you’ve likely had to make adjustments for life events. You may have even had to correct certain choices, or perhaps you have been able to take advantage of new investment strategies. During your peak earning years, it’s easier to make these adjustments. </a:t>
            </a:r>
          </a:p>
          <a:p>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But when you stop working or scale back your work hours, it’s important to know about all your options and sources of income because your ability to get back on course should things not go as planned is more limited. </a:t>
            </a:r>
          </a:p>
          <a:p>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Now that the next stage of your life is on the horizon, it’s time to re-assess your overall income picture. Using information from BMO, and Government of Canada resources, I will  provide you with an overview of the most common income sources for retirement and the key considerations. Of course each of you has unique goals and needs, so I will cover the basics  and look forward to sitting down with you one-on-one in the following weeks to review your individual plans.</a:t>
            </a:r>
          </a:p>
          <a:p>
            <a:r>
              <a:rPr lang="en-US" sz="800" dirty="0">
                <a:latin typeface="Arial" panose="020B0604020202020204" pitchFamily="34" charset="0"/>
                <a:cs typeface="Arial" panose="020B0604020202020204" pitchFamily="34" charset="0"/>
              </a:rPr>
              <a:t> </a:t>
            </a:r>
          </a:p>
          <a:p>
            <a:r>
              <a:rPr lang="en-US" sz="800" dirty="0">
                <a:latin typeface="Arial" panose="020B0604020202020204" pitchFamily="34" charset="0"/>
                <a:cs typeface="Arial" panose="020B0604020202020204" pitchFamily="34" charset="0"/>
              </a:rPr>
              <a:t>The presentation will be about 45 minutes with time for questions at the end, but please feel free to ask if you have any questions as we go along.</a:t>
            </a: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7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30250"/>
            <a:ext cx="4800600" cy="3600450"/>
          </a:xfrm>
        </p:spPr>
      </p:sp>
      <p:sp>
        <p:nvSpPr>
          <p:cNvPr id="3" name="Notes Placeholder 2"/>
          <p:cNvSpPr>
            <a:spLocks noGrp="1"/>
          </p:cNvSpPr>
          <p:nvPr>
            <p:ph type="body" idx="1"/>
          </p:nvPr>
        </p:nvSpPr>
        <p:spPr/>
        <p:txBody>
          <a:bodyPr/>
          <a:lstStyle/>
          <a:p>
            <a:pPr defTabSz="474254">
              <a:defRPr/>
            </a:pPr>
            <a:r>
              <a:rPr lang="en-US" dirty="0"/>
              <a:t>In finance, volatility is the degree of variation of an investment’s price over a period of time (as measured by the standard deviation of returns).  Volatility is a concern for all investors since it creates uncertainty and can impact investment performance. But it is especially concerning if you are approaching retirement because of where you are in relation to the investment phases of your life. </a:t>
            </a:r>
          </a:p>
          <a:p>
            <a:pPr defTabSz="474254">
              <a:defRPr/>
            </a:pPr>
            <a:endParaRPr lang="en-US" dirty="0"/>
          </a:p>
          <a:p>
            <a:pPr defTabSz="474254">
              <a:defRPr/>
            </a:pPr>
            <a:r>
              <a:rPr lang="en-US" dirty="0"/>
              <a:t>Let’s</a:t>
            </a:r>
            <a:r>
              <a:rPr lang="en-US" baseline="0" dirty="0"/>
              <a:t> look at 2008/2009 as one of the most volatile times in the market we’ve seen in recent memory. </a:t>
            </a:r>
          </a:p>
          <a:p>
            <a:pPr defTabSz="474254">
              <a:defRPr/>
            </a:pPr>
            <a:endParaRPr lang="en-US" baseline="0" dirty="0"/>
          </a:p>
          <a:p>
            <a:r>
              <a:rPr lang="en-US" dirty="0"/>
              <a:t>Imagine that during the downturn </a:t>
            </a:r>
            <a:r>
              <a:rPr lang="en-US" baseline="0" dirty="0"/>
              <a:t>an investor lost 40% of your investment.  If you were in your 30s, you had time on your side and could afford to stay invested in the market to regain your losses and continue to grow your assets. </a:t>
            </a:r>
          </a:p>
          <a:p>
            <a:endParaRPr lang="en-US" baseline="0" dirty="0"/>
          </a:p>
          <a:p>
            <a:r>
              <a:rPr lang="en-US" baseline="0" dirty="0"/>
              <a:t>Not so if you were approaching retirement. First, years of accumulated savings would mean more assets that were lost. Secondly, because you would have been closer to when you needed to access your savings, you</a:t>
            </a:r>
            <a:r>
              <a:rPr lang="en-US" dirty="0"/>
              <a:t> would have had </a:t>
            </a:r>
            <a:r>
              <a:rPr lang="en-US" baseline="0" dirty="0"/>
              <a:t>less time to rebound from the losses. </a:t>
            </a:r>
          </a:p>
          <a:p>
            <a:endParaRPr lang="en-US" dirty="0">
              <a:solidFill>
                <a:schemeClr val="accent2"/>
              </a:solidFill>
            </a:endParaRPr>
          </a:p>
          <a:p>
            <a:r>
              <a:rPr lang="en-US" baseline="0" dirty="0"/>
              <a:t>For many investors in 2008/2009, a 40% loss meant getting out of the market and having to revise their expectations about the type of retirement they expected to enjoy because they didn’t have the luxury of time.</a:t>
            </a:r>
          </a:p>
          <a:p>
            <a:endParaRPr lang="en-US" baseline="0" dirty="0"/>
          </a:p>
          <a:p>
            <a:endParaRPr lang="en-US" dirty="0"/>
          </a:p>
        </p:txBody>
      </p:sp>
    </p:spTree>
    <p:extLst>
      <p:ext uri="{BB962C8B-B14F-4D97-AF65-F5344CB8AC3E}">
        <p14:creationId xmlns:p14="http://schemas.microsoft.com/office/powerpoint/2010/main" val="71991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lvl="1" defTabSz="1002581">
              <a:defRPr/>
            </a:pPr>
            <a:r>
              <a:rPr lang="en-US" dirty="0"/>
              <a:t>So what</a:t>
            </a:r>
            <a:r>
              <a:rPr lang="en-US" baseline="0" dirty="0"/>
              <a:t> happens when you move from saving for your retirement to spending in your retirement?</a:t>
            </a:r>
          </a:p>
          <a:p>
            <a:pPr marL="0" lvl="1" defTabSz="1002581">
              <a:defRPr/>
            </a:pPr>
            <a:endParaRPr lang="en-US" baseline="0" dirty="0"/>
          </a:p>
          <a:p>
            <a:pPr marL="0" lvl="1" defTabSz="1002581">
              <a:defRPr/>
            </a:pPr>
            <a:r>
              <a:rPr lang="en-US" baseline="0" dirty="0"/>
              <a:t>When you start to use your investments for cash flow the sequence of your investment returns becomes extremely important. Sequence of returns is basically the order of returns – i.e. having a number of negative years in a row or a number of positive years. The illustration on the screen shows the difference between those two scenarios can be huge. </a:t>
            </a:r>
          </a:p>
          <a:p>
            <a:pPr marL="0" lvl="1" defTabSz="1002581">
              <a:defRPr/>
            </a:pPr>
            <a:endParaRPr lang="en-US" dirty="0"/>
          </a:p>
          <a:p>
            <a:pPr marL="0" lvl="1" defTabSz="1002581">
              <a:defRPr/>
            </a:pPr>
            <a:r>
              <a:rPr lang="en-US" baseline="0" dirty="0"/>
              <a:t>In one example, a client takes $50,000 a year from a $1,000,000 portfolio beginning at age 65.</a:t>
            </a:r>
            <a:r>
              <a:rPr lang="en-US" dirty="0"/>
              <a:t>  T</a:t>
            </a:r>
            <a:r>
              <a:rPr lang="en-US" baseline="0" dirty="0"/>
              <a:t>he portfolio is depleted entirely by the time they reach 77 because of negative returns in the beginning of their retirement. </a:t>
            </a:r>
          </a:p>
          <a:p>
            <a:pPr marL="0" lvl="1" defTabSz="1002581">
              <a:defRPr/>
            </a:pPr>
            <a:endParaRPr lang="en-US" dirty="0"/>
          </a:p>
          <a:p>
            <a:pPr marL="0" lvl="1" defTabSz="1002581">
              <a:defRPr/>
            </a:pPr>
            <a:r>
              <a:rPr lang="en-US" baseline="0" dirty="0"/>
              <a:t>In the other scenario the client also takes $50,000 a year, but they end up growing their investments over time because the returns were positive in the early years of retirement. </a:t>
            </a:r>
          </a:p>
          <a:p>
            <a:pPr marL="0" lvl="1" defTabSz="1002581">
              <a:defRPr/>
            </a:pPr>
            <a:r>
              <a:rPr lang="en-US" baseline="0" dirty="0"/>
              <a:t/>
            </a:r>
            <a:br>
              <a:rPr lang="en-US" baseline="0" dirty="0"/>
            </a:br>
            <a:r>
              <a:rPr lang="en-US" baseline="0" dirty="0"/>
              <a:t>Why does that happen?  </a:t>
            </a:r>
          </a:p>
          <a:p>
            <a:pPr marL="0" lvl="1" defTabSz="1002581">
              <a:defRPr/>
            </a:pPr>
            <a:r>
              <a:rPr lang="en-US" baseline="0" dirty="0"/>
              <a:t>If you have negative returns particularly at the beginning of your retirement you have less principal investments available to grow over time and have to draw down from an already reduced portfolio. </a:t>
            </a:r>
          </a:p>
          <a:p>
            <a:endParaRPr lang="en-US" dirty="0"/>
          </a:p>
          <a:p>
            <a:r>
              <a:rPr lang="en-US" dirty="0"/>
              <a:t>This is why it is so important to understand and consider the sequence of returns risk for your portfolio, especially as you get closer to retirement. Without protection from sequence of returns risk, there is a significant threat to the sustainability of your retirement income.</a:t>
            </a:r>
          </a:p>
          <a:p>
            <a:endParaRPr lang="en-US" dirty="0"/>
          </a:p>
          <a:p>
            <a:r>
              <a:rPr lang="en-US" dirty="0"/>
              <a:t>If you’re wondering what you can do about managing sequence of returns – there are products that are designed to specifically address this risk that I can help you choose based on your individual needs. We will look at these a little later on in the presentation, but it’s important to know that there are solutions to address this risk factor. </a:t>
            </a:r>
          </a:p>
          <a:p>
            <a:endParaRPr lang="en-US" dirty="0"/>
          </a:p>
          <a:p>
            <a:r>
              <a:rPr lang="en-US" dirty="0">
                <a:solidFill>
                  <a:schemeClr val="accent2"/>
                </a:solidFill>
              </a:rPr>
              <a:t>&lt; Insert source for the graph &gt; </a:t>
            </a:r>
          </a:p>
          <a:p>
            <a:endParaRPr lang="en-US" dirty="0"/>
          </a:p>
          <a:p>
            <a:r>
              <a:rPr lang="en-US" dirty="0"/>
              <a:t>Source:  Retirement Planning Presentation, BMO Wealth Institute</a:t>
            </a:r>
          </a:p>
          <a:p>
            <a:endParaRPr lang="en-US" dirty="0"/>
          </a:p>
          <a:p>
            <a:endParaRPr lang="en-US" dirty="0"/>
          </a:p>
          <a:p>
            <a:endParaRPr lang="en-US" dirty="0"/>
          </a:p>
        </p:txBody>
      </p:sp>
    </p:spTree>
    <p:extLst>
      <p:ext uri="{BB962C8B-B14F-4D97-AF65-F5344CB8AC3E}">
        <p14:creationId xmlns:p14="http://schemas.microsoft.com/office/powerpoint/2010/main" val="161621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2358" y="4560570"/>
            <a:ext cx="5852160" cy="4320540"/>
          </a:xfrm>
        </p:spPr>
        <p:txBody>
          <a:bodyPr/>
          <a:lstStyle/>
          <a:p>
            <a:pPr defTabSz="1002581">
              <a:defRPr/>
            </a:pPr>
            <a:r>
              <a:rPr lang="en-US" dirty="0"/>
              <a:t>So with the risks of volatility and sequence</a:t>
            </a:r>
            <a:r>
              <a:rPr lang="en-US" baseline="0" dirty="0"/>
              <a:t> of returns, why do you need to invest in the market at all?  Wouldn’t it be better to put your hard earned investments in GICs?</a:t>
            </a:r>
            <a:r>
              <a:rPr lang="en-US" dirty="0"/>
              <a:t>  T</a:t>
            </a:r>
            <a:r>
              <a:rPr lang="en-US" baseline="0" dirty="0"/>
              <a:t>his is a perfect solution - </a:t>
            </a:r>
            <a:r>
              <a:rPr lang="en-US" dirty="0"/>
              <a:t> but only for clients who </a:t>
            </a:r>
            <a:r>
              <a:rPr lang="en-US" baseline="0" dirty="0"/>
              <a:t>have both a high level of assets and a low level of cash flow needs</a:t>
            </a:r>
            <a:r>
              <a:rPr lang="en-US" dirty="0"/>
              <a:t> throughout retirement.</a:t>
            </a:r>
            <a:r>
              <a:rPr lang="en-US" baseline="0" dirty="0"/>
              <a:t> </a:t>
            </a:r>
          </a:p>
          <a:p>
            <a:pPr defTabSz="1002581">
              <a:defRPr/>
            </a:pPr>
            <a:endParaRPr lang="en-US" baseline="0" dirty="0"/>
          </a:p>
          <a:p>
            <a:pPr defTabSz="1002581">
              <a:defRPr/>
            </a:pPr>
            <a:r>
              <a:rPr lang="en-US" dirty="0"/>
              <a:t>W</a:t>
            </a:r>
            <a:r>
              <a:rPr lang="en-US" baseline="0" dirty="0"/>
              <a:t>ith interest rates at near historic lows investors are getting significantly lower rates of return than in the past. Currently, investors are being offered around 1.5% for a 5 year GIC. This is very different from 35 years ago when you could get a 13% return for the same GIC investment. It’s the difference between getting $1,500 a year from a $100,000 portfolio today versus $13,500 35 years ago. </a:t>
            </a:r>
          </a:p>
          <a:p>
            <a:pPr defTabSz="1002581">
              <a:defRPr/>
            </a:pPr>
            <a:endParaRPr lang="en-US" baseline="0" dirty="0"/>
          </a:p>
          <a:p>
            <a:pPr defTabSz="1002581">
              <a:defRPr/>
            </a:pPr>
            <a:r>
              <a:rPr lang="en-US" baseline="0" dirty="0"/>
              <a:t>Another reason why people invest is that over time the prices of things tend to increase. This is known as inflation. </a:t>
            </a:r>
            <a:endParaRPr lang="en-US" dirty="0"/>
          </a:p>
          <a:p>
            <a:pPr defTabSz="1002581">
              <a:defRPr/>
            </a:pPr>
            <a:endParaRPr lang="en-US" dirty="0"/>
          </a:p>
          <a:p>
            <a:pPr defTabSz="1002581">
              <a:defRPr/>
            </a:pPr>
            <a:r>
              <a:rPr lang="en-US" dirty="0"/>
              <a:t>How many of you bought a cup</a:t>
            </a:r>
            <a:r>
              <a:rPr lang="en-US" baseline="0" dirty="0"/>
              <a:t> of coffee this morning or in the past week</a:t>
            </a:r>
            <a:r>
              <a:rPr lang="en-US" dirty="0"/>
              <a:t>? </a:t>
            </a:r>
          </a:p>
          <a:p>
            <a:pPr defTabSz="1002581">
              <a:defRPr/>
            </a:pPr>
            <a:endParaRPr lang="en-US" dirty="0"/>
          </a:p>
          <a:p>
            <a:pPr defTabSz="1002581">
              <a:defRPr/>
            </a:pPr>
            <a:r>
              <a:rPr lang="en-US" dirty="0"/>
              <a:t>If you bought a medium Tim Horton’s coffee today, it cost you around $1.65. That coffee would have cost you only ten cents 50 years ago. </a:t>
            </a:r>
          </a:p>
          <a:p>
            <a:pPr defTabSz="1002581">
              <a:defRPr/>
            </a:pPr>
            <a:endParaRPr lang="en-US" dirty="0"/>
          </a:p>
          <a:p>
            <a:pPr defTabSz="1002581">
              <a:defRPr/>
            </a:pPr>
            <a:r>
              <a:rPr lang="en-US" dirty="0"/>
              <a:t>As prices rise over time, the value of a dollar today will fall in relation to what it can buy in the future. Whether it’s buying that simple cup of coffee or doing the grocery shopping, inflation is something almost all of us experience just making daily purchases. Yet many of us don’t consider the effects inflation has on retirement income. </a:t>
            </a:r>
          </a:p>
          <a:p>
            <a:pPr defTabSz="1002581">
              <a:defRPr/>
            </a:pPr>
            <a:endParaRPr lang="en-US" dirty="0"/>
          </a:p>
          <a:p>
            <a:pPr defTabSz="1002581">
              <a:defRPr/>
            </a:pPr>
            <a:r>
              <a:rPr lang="en-US" dirty="0"/>
              <a:t>If your investments are not keeping up or outpacing inflation, you will use up more of your savings just to keep up with rising costs of goods and services.  Even in times when inflation is low, due to the compounding effect it can have a significant negative impact on your retirement savings and income in the long-term.</a:t>
            </a:r>
          </a:p>
          <a:p>
            <a:pPr defTabSz="1002581">
              <a:defRPr/>
            </a:pPr>
            <a:endParaRPr lang="en-US" sz="800" dirty="0"/>
          </a:p>
          <a:p>
            <a:pPr defTabSz="1002581">
              <a:defRPr/>
            </a:pPr>
            <a:r>
              <a:rPr lang="en-US" dirty="0"/>
              <a:t>The good news is that there are products that provide the potential to outpace inflation and protect your savings.  I can help you determine the investments that can potentially provide you with higher levels of cash flow and protect you from inflation risk.</a:t>
            </a:r>
          </a:p>
          <a:p>
            <a:pPr defTabSz="1002581">
              <a:defRPr/>
            </a:pPr>
            <a:endParaRPr lang="en-US" sz="800" dirty="0"/>
          </a:p>
          <a:p>
            <a:pPr defTabSz="1002581">
              <a:defRPr/>
            </a:pPr>
            <a:r>
              <a:rPr lang="en-US" sz="800" dirty="0"/>
              <a:t>(Source:  Retirement Planning Presentation, BMO Wealth Institute).</a:t>
            </a:r>
          </a:p>
          <a:p>
            <a:r>
              <a:rPr lang="en-US" sz="800" dirty="0"/>
              <a:t>The average rate on a 5 year GIC in April of 1980 was 13.82%. (Source:  Bank of Canada, Data &amp; Statistics, 5 year Average GIC rates, bankofcanada.gc.ca). </a:t>
            </a:r>
          </a:p>
          <a:p>
            <a:r>
              <a:rPr lang="en-US" sz="800" dirty="0"/>
              <a:t>Recently published rates from some of the major banks for a 5 year GIC give you 1.5% at the end of the term. </a:t>
            </a:r>
          </a:p>
          <a:p>
            <a:r>
              <a:rPr lang="en-US" sz="800" dirty="0"/>
              <a:t>Even with a low inflation rate - at 2% as of January 2016- you will barely if at all be able to outpace inflation on that kind of return. </a:t>
            </a:r>
          </a:p>
          <a:p>
            <a:endParaRPr lang="en-US" sz="800" dirty="0"/>
          </a:p>
          <a:p>
            <a:r>
              <a:rPr lang="en-US" sz="800" dirty="0"/>
              <a:t>(Source for GIC rates:  bmo.com, rbc.com) (Source for inflation rate:  Bank of Canada, Consumer Price Index, bankofcanada.gc.ca, </a:t>
            </a:r>
          </a:p>
          <a:p>
            <a:pPr defTabSz="1002581">
              <a:defRPr/>
            </a:pPr>
            <a:endParaRPr lang="en-US" sz="800" dirty="0"/>
          </a:p>
          <a:p>
            <a:pPr defTabSz="1002581">
              <a:defRPr/>
            </a:pPr>
            <a:endParaRPr lang="en-US" sz="800" dirty="0"/>
          </a:p>
          <a:p>
            <a:pPr defTabSz="1002581">
              <a:defRPr/>
            </a:pPr>
            <a:endParaRPr lang="en-US" dirty="0"/>
          </a:p>
          <a:p>
            <a:endParaRPr lang="en-US" dirty="0"/>
          </a:p>
        </p:txBody>
      </p:sp>
    </p:spTree>
    <p:extLst>
      <p:ext uri="{BB962C8B-B14F-4D97-AF65-F5344CB8AC3E}">
        <p14:creationId xmlns:p14="http://schemas.microsoft.com/office/powerpoint/2010/main" val="54675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pPr defTabSz="483265">
              <a:defRPr/>
            </a:pPr>
            <a:r>
              <a:rPr lang="en-CA" altLang="en-US" dirty="0">
                <a:ea typeface="ヒラギノ角ゴ Pro W3" pitchFamily="1" charset="-128"/>
              </a:rPr>
              <a:t>Now that we have covered the risks, let’s take a closer look at the sources of your retirement income and the key considerations that go along with each income stream.</a:t>
            </a:r>
            <a:endParaRPr lang="en-US" dirty="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13</a:t>
            </a:fld>
            <a:endParaRPr lang="en-CA" dirty="0"/>
          </a:p>
        </p:txBody>
      </p:sp>
    </p:spTree>
    <p:extLst>
      <p:ext uri="{BB962C8B-B14F-4D97-AF65-F5344CB8AC3E}">
        <p14:creationId xmlns:p14="http://schemas.microsoft.com/office/powerpoint/2010/main" val="88326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r>
              <a:rPr lang="en-CA" dirty="0"/>
              <a:t>There are lots of misconceptions about ho</a:t>
            </a:r>
            <a:r>
              <a:rPr lang="en-CA" baseline="0" dirty="0"/>
              <a:t>w much retirement income the Government of Canada provides and the conditions associated with it. Understanding how it works, and the considerations that apply to your personal situation, will determine how you can best use it. </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14</a:t>
            </a:fld>
            <a:endParaRPr lang="en-CA" dirty="0"/>
          </a:p>
        </p:txBody>
      </p:sp>
    </p:spTree>
    <p:extLst>
      <p:ext uri="{BB962C8B-B14F-4D97-AF65-F5344CB8AC3E}">
        <p14:creationId xmlns:p14="http://schemas.microsoft.com/office/powerpoint/2010/main" val="56322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question my clients have about </a:t>
            </a:r>
            <a:r>
              <a:rPr lang="en-US" dirty="0" smtClean="0"/>
              <a:t>federal </a:t>
            </a:r>
            <a:r>
              <a:rPr lang="en-US" dirty="0"/>
              <a:t>g</a:t>
            </a:r>
            <a:r>
              <a:rPr lang="en-US" dirty="0" smtClean="0"/>
              <a:t>overnment </a:t>
            </a:r>
            <a:r>
              <a:rPr lang="en-US" dirty="0"/>
              <a:t>benefits is:  “How much am I going to get?” </a:t>
            </a:r>
          </a:p>
          <a:p>
            <a:endParaRPr lang="en-US" dirty="0"/>
          </a:p>
          <a:p>
            <a:r>
              <a:rPr lang="en-US" dirty="0"/>
              <a:t>The </a:t>
            </a:r>
            <a:r>
              <a:rPr lang="en-US" b="1" dirty="0"/>
              <a:t>best-case scenario</a:t>
            </a:r>
            <a:r>
              <a:rPr lang="en-US" dirty="0"/>
              <a:t> of the monthly payout from federal government sources – Canada</a:t>
            </a:r>
            <a:r>
              <a:rPr lang="en-US" baseline="0" dirty="0"/>
              <a:t> Pension Plan (CPP) and Old Age Security (OAS)</a:t>
            </a:r>
            <a:r>
              <a:rPr lang="en-US" dirty="0"/>
              <a:t> - is approximately $</a:t>
            </a:r>
            <a:r>
              <a:rPr lang="en-US" dirty="0" smtClean="0"/>
              <a:t>1,690.33 </a:t>
            </a:r>
            <a:r>
              <a:rPr lang="en-US" dirty="0"/>
              <a:t>per month at age 65.</a:t>
            </a:r>
          </a:p>
          <a:p>
            <a:endParaRPr lang="en-US" dirty="0"/>
          </a:p>
          <a:p>
            <a:r>
              <a:rPr lang="en-US" dirty="0"/>
              <a:t>Depending</a:t>
            </a:r>
            <a:r>
              <a:rPr lang="en-US" baseline="0" dirty="0"/>
              <a:t> on your situation, </a:t>
            </a:r>
            <a:r>
              <a:rPr lang="en-US" dirty="0"/>
              <a:t>and how</a:t>
            </a:r>
            <a:r>
              <a:rPr lang="en-US" baseline="0" dirty="0"/>
              <a:t> this income stream works in conjunction with your other sources of income, you may decide to </a:t>
            </a:r>
            <a:r>
              <a:rPr lang="en-US" dirty="0"/>
              <a:t>start collecting early – before age 65 - or delay receiving your benefit</a:t>
            </a:r>
            <a:r>
              <a:rPr lang="en-US" baseline="0" dirty="0"/>
              <a:t>. It’s important to know about the options available and the immediate and long term impact of decisions you make.</a:t>
            </a:r>
          </a:p>
          <a:p>
            <a:endParaRPr lang="en-US" dirty="0"/>
          </a:p>
          <a:p>
            <a:r>
              <a:rPr lang="en-US" dirty="0"/>
              <a:t>Let’s start by</a:t>
            </a:r>
            <a:r>
              <a:rPr lang="en-US" baseline="0" dirty="0"/>
              <a:t> looking a bit more closely at CPP. </a:t>
            </a:r>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15</a:t>
            </a:fld>
            <a:endParaRPr lang="en-US" dirty="0"/>
          </a:p>
        </p:txBody>
      </p:sp>
    </p:spTree>
    <p:extLst>
      <p:ext uri="{BB962C8B-B14F-4D97-AF65-F5344CB8AC3E}">
        <p14:creationId xmlns:p14="http://schemas.microsoft.com/office/powerpoint/2010/main" val="120548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265">
              <a:defRPr/>
            </a:pPr>
            <a:r>
              <a:rPr lang="en-US" dirty="0"/>
              <a:t>The Canada Pension Plan is designed to provide a modest replacement of employment earnings during retirement. With very few exceptions, if you have had at least one employer or have been self-employed, you would have contributed to the CPP starting as early as age 18.</a:t>
            </a:r>
          </a:p>
          <a:p>
            <a:pPr marL="0" lvl="1" defTabSz="483265">
              <a:defRPr/>
            </a:pPr>
            <a:endParaRPr lang="en-US" dirty="0"/>
          </a:p>
          <a:p>
            <a:pPr marL="0" lvl="1" defTabSz="483265">
              <a:defRPr/>
            </a:pPr>
            <a:r>
              <a:rPr lang="en-US" dirty="0"/>
              <a:t>Employees and employers both pay</a:t>
            </a:r>
            <a:r>
              <a:rPr lang="en-US" baseline="0" dirty="0"/>
              <a:t> into </a:t>
            </a:r>
            <a:r>
              <a:rPr lang="en-US" dirty="0"/>
              <a:t>CPP. If you are self-employed,</a:t>
            </a:r>
            <a:r>
              <a:rPr lang="en-US" baseline="0" dirty="0"/>
              <a:t> you pay 100% of the contribution</a:t>
            </a:r>
            <a:r>
              <a:rPr lang="en-US" dirty="0"/>
              <a:t>, and</a:t>
            </a:r>
            <a:r>
              <a:rPr lang="en-US" baseline="0" dirty="0"/>
              <a:t> the premium is </a:t>
            </a:r>
            <a:r>
              <a:rPr lang="en-US" dirty="0"/>
              <a:t>based on your net business income (after expenses). </a:t>
            </a:r>
          </a:p>
          <a:p>
            <a:pPr marL="0" lvl="1" defTabSz="483265">
              <a:defRPr/>
            </a:pPr>
            <a:endParaRPr lang="en-US" dirty="0"/>
          </a:p>
          <a:p>
            <a:pPr marL="0" lvl="1" defTabSz="483265">
              <a:defRPr/>
            </a:pPr>
            <a:r>
              <a:rPr lang="en-US" dirty="0"/>
              <a:t>You can start</a:t>
            </a:r>
            <a:r>
              <a:rPr lang="en-US" baseline="0" dirty="0"/>
              <a:t> collecting CPP benefits as ea</a:t>
            </a:r>
            <a:r>
              <a:rPr lang="en-US" dirty="0"/>
              <a:t>rly as age 60; however as we will see in a moment, there are significant benefits to delaying your pension if possible.</a:t>
            </a:r>
          </a:p>
          <a:p>
            <a:pPr marL="0" lvl="1" defTabSz="483265">
              <a:defRPr/>
            </a:pPr>
            <a:endParaRPr lang="en-US" dirty="0"/>
          </a:p>
          <a:p>
            <a:pPr marL="0" lvl="1">
              <a:defRPr/>
            </a:pPr>
            <a:r>
              <a:rPr lang="en-US" dirty="0"/>
              <a:t>A key feature of the CPP is a built-in inflation adjustment to protect you from loss of value in the future.</a:t>
            </a:r>
            <a:r>
              <a:rPr lang="en-US" baseline="0" dirty="0"/>
              <a:t> </a:t>
            </a:r>
            <a:r>
              <a:rPr lang="en-US" dirty="0"/>
              <a:t>CPP amounts are adjusted in January of each year based on the Consumer Price Index, which is the most widely used indicator of price changes for goods and services in Canada.</a:t>
            </a:r>
          </a:p>
          <a:p>
            <a:pPr marL="0" lvl="1">
              <a:defRPr/>
            </a:pPr>
            <a:endParaRPr lang="en-US" dirty="0"/>
          </a:p>
          <a:p>
            <a:pPr marL="0" lvl="1">
              <a:defRPr/>
            </a:pPr>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pPr marL="0" lvl="1">
              <a:defRPr/>
            </a:pPr>
            <a:endParaRPr lang="en-US" dirty="0"/>
          </a:p>
          <a:p>
            <a:pPr marL="0" lvl="1">
              <a:defRPr/>
            </a:pPr>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16</a:t>
            </a:fld>
            <a:endParaRPr lang="en-US" dirty="0"/>
          </a:p>
        </p:txBody>
      </p:sp>
    </p:spTree>
    <p:extLst>
      <p:ext uri="{BB962C8B-B14F-4D97-AF65-F5344CB8AC3E}">
        <p14:creationId xmlns:p14="http://schemas.microsoft.com/office/powerpoint/2010/main" val="151955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5216652"/>
          </a:xfrm>
        </p:spPr>
        <p:txBody>
          <a:bodyPr/>
          <a:lstStyle/>
          <a:p>
            <a:pPr marL="0" lvl="1" defTabSz="483265">
              <a:defRPr/>
            </a:pPr>
            <a:r>
              <a:rPr lang="en-US" dirty="0"/>
              <a:t>A few more points about the CPP that are important to keep in mind:</a:t>
            </a:r>
            <a:endParaRPr lang="is-IS" dirty="0"/>
          </a:p>
          <a:p>
            <a:pPr marL="0" lvl="1" defTabSz="483265">
              <a:defRPr/>
            </a:pPr>
            <a:endParaRPr lang="is-IS" dirty="0"/>
          </a:p>
          <a:p>
            <a:pPr marL="0" lvl="1" defTabSz="483265">
              <a:defRPr/>
            </a:pPr>
            <a:r>
              <a:rPr lang="en-US" dirty="0"/>
              <a:t>The benefits you receive from the CPP are taxable. You can request that taxes be automatically deducted from your monthly payment.</a:t>
            </a:r>
          </a:p>
          <a:p>
            <a:pPr marL="0" lvl="1" defTabSz="483265">
              <a:defRPr/>
            </a:pPr>
            <a:endParaRPr lang="en-US" dirty="0"/>
          </a:p>
          <a:p>
            <a:pPr marL="0" lvl="1" defTabSz="483265">
              <a:defRPr/>
            </a:pPr>
            <a:r>
              <a:rPr lang="en-US" dirty="0"/>
              <a:t>You must apply to receive the CPP benefit – you are not automatically enrolled.</a:t>
            </a:r>
          </a:p>
          <a:p>
            <a:pPr marL="0" lvl="1" defTabSz="483265">
              <a:defRPr/>
            </a:pPr>
            <a:endParaRPr lang="en-US" dirty="0"/>
          </a:p>
          <a:p>
            <a:pPr marL="0" lvl="1" defTabSz="483265">
              <a:defRPr/>
            </a:pPr>
            <a:r>
              <a:rPr lang="en-US" dirty="0"/>
              <a:t>Pension sharing allows partners</a:t>
            </a:r>
            <a:r>
              <a:rPr lang="en-US" baseline="0" dirty="0"/>
              <a:t> who are married or common-law and are both 60 years of age or older, to share the portion of their benefits earned during their time together.</a:t>
            </a:r>
            <a:endParaRPr lang="en-US" dirty="0"/>
          </a:p>
          <a:p>
            <a:pPr marL="0" lvl="1">
              <a:defRPr/>
            </a:pPr>
            <a:endParaRPr lang="en-US" dirty="0"/>
          </a:p>
          <a:p>
            <a:pPr marL="0" lvl="1" defTabSz="474254">
              <a:defRPr/>
            </a:pPr>
            <a:r>
              <a:rPr lang="en-US" dirty="0"/>
              <a:t>The CPP benefit is payable outside of Canada</a:t>
            </a:r>
            <a:r>
              <a:rPr lang="en-US" baseline="0" dirty="0"/>
              <a:t> and can be paid in local currency if the country you are residing in offers direct deposit. </a:t>
            </a:r>
          </a:p>
          <a:p>
            <a:pPr marL="0" lvl="1" defTabSz="474254">
              <a:defRPr/>
            </a:pPr>
            <a:endParaRPr lang="en-US" baseline="0" dirty="0"/>
          </a:p>
          <a:p>
            <a:pPr marL="0" lvl="1" defTabSz="474254">
              <a:defRPr/>
            </a:pPr>
            <a:r>
              <a:rPr lang="en-US" baseline="0" dirty="0"/>
              <a:t>Social security agreements make it possible for the CPP to be coordinated with pension programs in other countries.   If you who have lived or worked outside of Canada, your time spent in another country could help you meet eligibility requirements for receiving CPP benefits.  Every social security agreement with each country is different, so you need to be aware of the details for your individual situation. </a:t>
            </a:r>
          </a:p>
          <a:p>
            <a:pPr marL="0" lvl="1" defTabSz="474254">
              <a:defRPr/>
            </a:pPr>
            <a:endParaRPr lang="en-US" baseline="0" dirty="0"/>
          </a:p>
          <a:p>
            <a:pPr marL="0" lvl="1" defTabSz="474254">
              <a:defRPr/>
            </a:pPr>
            <a:r>
              <a:rPr lang="en-US" i="1" baseline="0" dirty="0"/>
              <a:t>Note to presenter:  There are over 50 countries with which Canada has a social security agreement. For a complete list please see ”International Social Security Agreements” on </a:t>
            </a:r>
            <a:r>
              <a:rPr lang="en-US" i="1" baseline="0" dirty="0" err="1"/>
              <a:t>esdc.gc.ca</a:t>
            </a:r>
            <a:r>
              <a:rPr lang="en-US" i="1" baseline="0" dirty="0"/>
              <a:t>.</a:t>
            </a:r>
          </a:p>
          <a:p>
            <a:pPr marL="0" lvl="1" defTabSz="483265">
              <a:defRPr/>
            </a:pPr>
            <a:endParaRPr lang="en-US" dirty="0"/>
          </a:p>
          <a:p>
            <a:pPr marL="0" lvl="1" defTabSz="483265">
              <a:defRPr/>
            </a:pPr>
            <a:r>
              <a:rPr lang="en-US" dirty="0"/>
              <a:t>A recent change to the CPP has been the introduction of the Post-Retirement Benefit or PRB.  The PRB allows for individuals to start collecting their CPP benefits and continue to work while making contributions to the plan. The maximum monthly benefit is $27.31.  Mandatory contributions made by the employer and employee are required until age 65. At age 65 an employee can opt out of making contributions. By age 70, contributions can no longer be made. </a:t>
            </a:r>
          </a:p>
          <a:p>
            <a:pPr marL="0" lvl="1" defTabSz="483265">
              <a:defRPr/>
            </a:pPr>
            <a:endParaRPr lang="en-US" dirty="0"/>
          </a:p>
          <a:p>
            <a:pPr marL="0" lvl="1">
              <a:defRPr/>
            </a:pPr>
            <a:r>
              <a:rPr lang="en-US" dirty="0"/>
              <a:t>Other recent changes were made to the CPP regarding benefit increase and deduction rates based on taking CPP benefit early, or delaying</a:t>
            </a:r>
            <a:r>
              <a:rPr lang="en-US" baseline="0" dirty="0"/>
              <a:t> it. </a:t>
            </a:r>
            <a:r>
              <a:rPr lang="en-US" dirty="0"/>
              <a:t>This is an area where I can assist you so you don’t have to wonder if you’ve missed a change to a policy or the introduction of new rules. I keep on top of the latest federal government policies around retirement benefits and that’s part of what I will account for when we assess your retirement income.</a:t>
            </a:r>
          </a:p>
          <a:p>
            <a:pPr marL="0" lvl="1">
              <a:defRPr/>
            </a:pPr>
            <a:endParaRPr lang="en-US" dirty="0"/>
          </a:p>
          <a:p>
            <a:r>
              <a:rPr lang="en-US" i="1" dirty="0"/>
              <a:t>Note to presenter on recent changes to CPP:</a:t>
            </a:r>
          </a:p>
          <a:p>
            <a:pPr marL="0" lvl="1" defTabSz="483265">
              <a:defRPr/>
            </a:pPr>
            <a:r>
              <a:rPr lang="en-US" i="1" dirty="0"/>
              <a:t>The changes will not affect those who started receiving a CPP pension before December 31, 2010, and have stayed out of the work force since that time.</a:t>
            </a:r>
          </a:p>
          <a:p>
            <a:pPr marL="0" lvl="1" defTabSz="483265">
              <a:defRPr/>
            </a:pPr>
            <a:endParaRPr lang="en-US" i="1" dirty="0"/>
          </a:p>
          <a:p>
            <a:pPr marL="0" lvl="1" defTabSz="483265">
              <a:defRPr/>
            </a:pPr>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pPr marL="0" lvl="1" defTabSz="483265">
              <a:defRPr/>
            </a:pPr>
            <a:endParaRPr lang="en-US" i="1" dirty="0"/>
          </a:p>
          <a:p>
            <a:pPr marL="0" lvl="1">
              <a:defRPr/>
            </a:pPr>
            <a:endParaRPr lang="en-US" dirty="0"/>
          </a:p>
          <a:p>
            <a:pPr marL="0" lvl="1">
              <a:defRPr/>
            </a:pPr>
            <a:endParaRPr lang="en-US" dirty="0"/>
          </a:p>
          <a:p>
            <a:pPr marL="0" lvl="1" defTabSz="483265">
              <a:defRPr/>
            </a:pPr>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17</a:t>
            </a:fld>
            <a:endParaRPr lang="en-US" dirty="0"/>
          </a:p>
        </p:txBody>
      </p:sp>
    </p:spTree>
    <p:extLst>
      <p:ext uri="{BB962C8B-B14F-4D97-AF65-F5344CB8AC3E}">
        <p14:creationId xmlns:p14="http://schemas.microsoft.com/office/powerpoint/2010/main" val="43247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93361"/>
            <a:ext cx="5852160" cy="4320540"/>
          </a:xfrm>
        </p:spPr>
        <p:txBody>
          <a:bodyPr/>
          <a:lstStyle/>
          <a:p>
            <a:r>
              <a:rPr lang="en-US" dirty="0"/>
              <a:t>As touched on earlier, there is a cap on how much you can receive from the CPP.  $</a:t>
            </a:r>
            <a:r>
              <a:rPr lang="en-US" dirty="0" smtClean="0"/>
              <a:t>1,092.50 </a:t>
            </a:r>
            <a:r>
              <a:rPr lang="en-US" dirty="0"/>
              <a:t>is the maximum monthly benefit any person can receive, regardless of contributions and other factors that determine their benefit amount.</a:t>
            </a:r>
          </a:p>
          <a:p>
            <a:endParaRPr lang="en-US" dirty="0"/>
          </a:p>
          <a:p>
            <a:r>
              <a:rPr lang="en-US" dirty="0"/>
              <a:t>Your CPP benefit is calculated based on the</a:t>
            </a:r>
            <a:r>
              <a:rPr lang="en-US" baseline="0" dirty="0"/>
              <a:t> amount of your </a:t>
            </a:r>
            <a:r>
              <a:rPr lang="en-US" dirty="0"/>
              <a:t>contributions made during your employment, your contributory period, as well as the age at which you choose to start receiving your pension.</a:t>
            </a:r>
          </a:p>
          <a:p>
            <a:endParaRPr lang="en-US" dirty="0"/>
          </a:p>
          <a:p>
            <a:r>
              <a:rPr lang="en-US" dirty="0"/>
              <a:t>Your </a:t>
            </a:r>
            <a:r>
              <a:rPr lang="en-US" b="1" dirty="0"/>
              <a:t>contributory period </a:t>
            </a:r>
            <a:r>
              <a:rPr lang="en-US" dirty="0"/>
              <a:t>begins at age 18 and ends when you start collecting your pension, turn 70 or pass away (whichever happens earliest). </a:t>
            </a:r>
          </a:p>
          <a:p>
            <a:endParaRPr lang="en-US" dirty="0"/>
          </a:p>
          <a:p>
            <a:r>
              <a:rPr lang="en-US" i="1" dirty="0"/>
              <a:t>Note to presenter: Reminder that for individuals who continue to work once they  have started collecting CPP, their extended contributory period and contributions go towards the Post-Retirement Benefit. </a:t>
            </a:r>
          </a:p>
          <a:p>
            <a:endParaRPr lang="en-US" dirty="0"/>
          </a:p>
          <a:p>
            <a:r>
              <a:rPr lang="en-US" dirty="0"/>
              <a:t>The CPP protects those who may have stopped contributing for a period of time or who had very low contributions with the Drop-out Provision and Child-rearing Provision. By removing those low-income or no income months from the calculation, your benefit has the potential to be much higher.</a:t>
            </a:r>
          </a:p>
          <a:p>
            <a:endParaRPr lang="en-US" dirty="0"/>
          </a:p>
          <a:p>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endParaRPr lang="en-US" dirty="0"/>
          </a:p>
          <a:p>
            <a:endParaRPr lang="en-US" dirty="0"/>
          </a:p>
        </p:txBody>
      </p:sp>
    </p:spTree>
    <p:extLst>
      <p:ext uri="{BB962C8B-B14F-4D97-AF65-F5344CB8AC3E}">
        <p14:creationId xmlns:p14="http://schemas.microsoft.com/office/powerpoint/2010/main" val="104529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your CPP retirement pension – age matters!</a:t>
            </a:r>
          </a:p>
          <a:p>
            <a:endParaRPr lang="en-US" dirty="0"/>
          </a:p>
          <a:p>
            <a:r>
              <a:rPr lang="en-US" dirty="0"/>
              <a:t>The age at which you start collecting your pension will have a significant impact on what you receive over your lifetime.</a:t>
            </a:r>
          </a:p>
          <a:p>
            <a:endParaRPr lang="en-US" dirty="0"/>
          </a:p>
          <a:p>
            <a:r>
              <a:rPr lang="en-US" dirty="0"/>
              <a:t>The options you have can be seen as a sliding scale – the sooner you take your benefits the less you will receive. And on the other end of the scale – if you delay collecting your pension, you will receive a larger benefit.</a:t>
            </a:r>
          </a:p>
          <a:p>
            <a:endParaRPr lang="en-US" dirty="0"/>
          </a:p>
          <a:p>
            <a:r>
              <a:rPr lang="en-US" dirty="0"/>
              <a:t>Let’s examine the options and implications of taking an early, full, and delayed pension. </a:t>
            </a:r>
          </a:p>
          <a:p>
            <a:endParaRPr lang="en-US" dirty="0"/>
          </a:p>
          <a:p>
            <a:r>
              <a:rPr lang="en-US" dirty="0"/>
              <a:t>You can begin receiving your full pension at the age of 65. </a:t>
            </a:r>
          </a:p>
          <a:p>
            <a:endParaRPr lang="en-US" dirty="0"/>
          </a:p>
          <a:p>
            <a:r>
              <a:rPr lang="en-US" dirty="0"/>
              <a:t>The government also gives you the option to take an early pension as soon as age 60 with a reduced benefit.  However, there is a significant downside to collecting early, as the amount of your pension is reduced 0.6% for each month that you take your pension before age 65. If you do take your pension at age 60, your benefit will be 36% less than if you waited until age 65.</a:t>
            </a:r>
          </a:p>
          <a:p>
            <a:endParaRPr lang="en-US" dirty="0"/>
          </a:p>
          <a:p>
            <a:r>
              <a:rPr lang="en-US" dirty="0"/>
              <a:t>On the other hand, if you delay taking your pension until after age 65, you will receive a 0.7% increase for each month that you take your pension after 65. That works out to a total of up to 42% more if you delay your pension until age 70.  It is important to note that there is no benefit to delaying your pension beyond age 70.</a:t>
            </a:r>
          </a:p>
          <a:p>
            <a:endParaRPr lang="en-US" dirty="0"/>
          </a:p>
          <a:p>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endParaRPr lang="en-US" dirty="0"/>
          </a:p>
          <a:p>
            <a:endParaRPr lang="en-US" dirty="0"/>
          </a:p>
          <a:p>
            <a:endParaRPr lang="en-US" dirty="0"/>
          </a:p>
        </p:txBody>
      </p:sp>
    </p:spTree>
    <p:extLst>
      <p:ext uri="{BB962C8B-B14F-4D97-AF65-F5344CB8AC3E}">
        <p14:creationId xmlns:p14="http://schemas.microsoft.com/office/powerpoint/2010/main" val="94967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CA" sz="1000" dirty="0"/>
              <a:t>The BMO Wealth Institute conducted a study in February 2016 about how Canadians felt about retirement and 67% of respondents who were transitioning to retirement cited “running out of money” as a top concern. </a:t>
            </a:r>
          </a:p>
          <a:p>
            <a:pPr defTabSz="474254">
              <a:defRPr/>
            </a:pPr>
            <a:endParaRPr lang="en-CA" sz="1000" dirty="0"/>
          </a:p>
          <a:p>
            <a:r>
              <a:rPr lang="en-CA" sz="1000" dirty="0"/>
              <a:t>While everyone’s retirement income needs may differ, we all seem to have at least one common goal – to ensure that our income lasts and lets us enjoy the retirement we want.  That’s why it’s so important to maximize the income sources that you will be drawing on for the next part of your life.</a:t>
            </a:r>
          </a:p>
          <a:p>
            <a:endParaRPr lang="en-CA" sz="1000" dirty="0"/>
          </a:p>
          <a:p>
            <a:r>
              <a:rPr lang="en-CA" sz="1000" dirty="0"/>
              <a:t>Regardless of what you want to do next, you’ve worked hard to save for it. But there’s more than just your personal investments to consider when thinking about where your income will come from.  </a:t>
            </a:r>
          </a:p>
          <a:p>
            <a:endParaRPr lang="en-CA" sz="1000" dirty="0"/>
          </a:p>
          <a:p>
            <a:r>
              <a:rPr lang="en-CA" sz="1000" dirty="0"/>
              <a:t>How much can you get from the government and other sources to help fund your retirement? What key considerations about these income sources need to be assessed so you meet your needs and objectives? This is exactly what we will discuss today. </a:t>
            </a:r>
          </a:p>
          <a:p>
            <a:endParaRPr lang="en-CA" sz="1000" dirty="0"/>
          </a:p>
          <a:p>
            <a:r>
              <a:rPr lang="en-CA" sz="1000" dirty="0"/>
              <a:t>As you approach and enter retirement, you’ll need to make several decisions about your income sources that could affect how much you will receive. I will be available to guide you through that dynamic process to best suit your individual goals and objectives.</a:t>
            </a: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a:t>
            </a:fld>
            <a:endParaRPr lang="en-US" dirty="0"/>
          </a:p>
        </p:txBody>
      </p:sp>
    </p:spTree>
    <p:extLst>
      <p:ext uri="{BB962C8B-B14F-4D97-AF65-F5344CB8AC3E}">
        <p14:creationId xmlns:p14="http://schemas.microsoft.com/office/powerpoint/2010/main" val="59754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265">
              <a:defRPr/>
            </a:pPr>
            <a:r>
              <a:rPr lang="en-US" dirty="0"/>
              <a:t>Let’s look at a hypothetical example.</a:t>
            </a:r>
          </a:p>
          <a:p>
            <a:pPr marL="0" lvl="1" defTabSz="483265">
              <a:defRPr/>
            </a:pPr>
            <a:endParaRPr lang="en-US" dirty="0"/>
          </a:p>
          <a:p>
            <a:pPr marL="0" lvl="1" defTabSz="483265">
              <a:defRPr/>
            </a:pPr>
            <a:r>
              <a:rPr lang="en-US" dirty="0"/>
              <a:t>Angela is going to be 65 in five years time. She anticipates that she will be eligible to receive the maximum benefit amount of $</a:t>
            </a:r>
            <a:r>
              <a:rPr lang="en-US" dirty="0" smtClean="0"/>
              <a:t>1,092.50 </a:t>
            </a:r>
            <a:r>
              <a:rPr lang="en-US" dirty="0"/>
              <a:t>when she qualifies for her full benefit at that age.</a:t>
            </a:r>
          </a:p>
          <a:p>
            <a:pPr marL="0" lvl="1" defTabSz="483265">
              <a:defRPr/>
            </a:pPr>
            <a:endParaRPr lang="en-US" dirty="0"/>
          </a:p>
          <a:p>
            <a:pPr marL="0" lvl="1" defTabSz="483265">
              <a:defRPr/>
            </a:pPr>
            <a:r>
              <a:rPr lang="en-US" dirty="0"/>
              <a:t>To determine the impact of taking an early pension, waiting until age 65 or delaying it until 70, she calculates her benefit based on the reduction and increase rates associated with each scenario.</a:t>
            </a:r>
          </a:p>
          <a:p>
            <a:endParaRPr lang="en-US" dirty="0"/>
          </a:p>
          <a:p>
            <a:r>
              <a:rPr lang="en-US" dirty="0"/>
              <a:t>If Angela takes her pension at age 60, she will be taking her benefit 60 months earlier than when she is eligible for the full amount.</a:t>
            </a:r>
          </a:p>
          <a:p>
            <a:endParaRPr lang="en-US" dirty="0"/>
          </a:p>
          <a:p>
            <a:r>
              <a:rPr lang="en-US" dirty="0"/>
              <a:t>Based on the benefit calculation formula, her benefit amount of $</a:t>
            </a:r>
            <a:r>
              <a:rPr lang="en-US" dirty="0" smtClean="0"/>
              <a:t>1,092.50 </a:t>
            </a:r>
            <a:r>
              <a:rPr lang="en-US" dirty="0"/>
              <a:t>is reduced by 36% to about $699 per month.</a:t>
            </a:r>
          </a:p>
          <a:p>
            <a:endParaRPr lang="en-US" dirty="0"/>
          </a:p>
          <a:p>
            <a:r>
              <a:rPr lang="en-US" dirty="0"/>
              <a:t>Conversely, if Angela delays her pension until age 70, she will be taking her benefit 60 months later than when she is eligible to receive the full amount.</a:t>
            </a:r>
          </a:p>
          <a:p>
            <a:endParaRPr lang="en-US" dirty="0"/>
          </a:p>
          <a:p>
            <a:r>
              <a:rPr lang="en-US" dirty="0"/>
              <a:t>This gives her a 42% CPP benefit increase, at over $</a:t>
            </a:r>
            <a:r>
              <a:rPr lang="en-US" dirty="0" smtClean="0"/>
              <a:t>1,551 </a:t>
            </a:r>
            <a:r>
              <a:rPr lang="en-US" dirty="0"/>
              <a:t>per month. </a:t>
            </a:r>
          </a:p>
          <a:p>
            <a:endParaRPr lang="en-US" dirty="0"/>
          </a:p>
          <a:p>
            <a:r>
              <a:rPr lang="en-US" dirty="0"/>
              <a:t>Based on a life expectancy of age 90, the lifetime benefit is significantly more if Angela delays taking her pension. In fact, if she does indeed wait until age 70, she will receive over $120,000 more in pension benefits than if she retires early at age 60.</a:t>
            </a:r>
          </a:p>
          <a:p>
            <a:endParaRPr lang="en-US" dirty="0"/>
          </a:p>
          <a:p>
            <a:r>
              <a:rPr lang="en-US" dirty="0"/>
              <a:t>With so much income at stake, deciding when to take your CPP Retirement Pension should be a carefully thought-out decision that considers other sources of income as well as your personal situation. Family obligations, your health, reliance on other sources of cash flow are just some of the factors to be considered.  Because there are so many variables, this is a complex decision that requires an appropriate strategy. This is an area where I can help you lay out the options and determine the best approach for your individual needs.</a:t>
            </a:r>
          </a:p>
          <a:p>
            <a:endParaRPr lang="en-US" dirty="0"/>
          </a:p>
          <a:p>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endParaRPr lang="en-US" dirty="0"/>
          </a:p>
        </p:txBody>
      </p:sp>
    </p:spTree>
    <p:extLst>
      <p:ext uri="{BB962C8B-B14F-4D97-AF65-F5344CB8AC3E}">
        <p14:creationId xmlns:p14="http://schemas.microsoft.com/office/powerpoint/2010/main" val="14279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7060555"/>
          </a:xfrm>
        </p:spPr>
        <p:txBody>
          <a:bodyPr/>
          <a:lstStyle/>
          <a:p>
            <a:r>
              <a:rPr lang="en-US" i="0" dirty="0">
                <a:latin typeface="Arial" charset="0"/>
              </a:rPr>
              <a:t>We’ll now look at how the CPP offers protection to contributors, their spouses and dependents in the case of life events including disability and death.</a:t>
            </a:r>
          </a:p>
          <a:p>
            <a:endParaRPr lang="en-US" i="0" dirty="0">
              <a:latin typeface="Arial" charset="0"/>
            </a:endParaRPr>
          </a:p>
          <a:p>
            <a:r>
              <a:rPr lang="en-US" i="0" dirty="0">
                <a:latin typeface="Arial" charset="0"/>
              </a:rPr>
              <a:t>If you become disabled and under 65, you may be eligible for the disability benefit. Your disability must meet the established criteria for being both “severe” and “prolonged”. Dependent children, those under age 18 or between 18 and 25 attending school full-time, receive a monthly benefit paid at a flat rate. For 2016, the rate is $237.69.</a:t>
            </a:r>
          </a:p>
          <a:p>
            <a:r>
              <a:rPr lang="en-US" i="0" dirty="0">
                <a:latin typeface="Arial" charset="0"/>
              </a:rPr>
              <a:t> </a:t>
            </a:r>
          </a:p>
          <a:p>
            <a:r>
              <a:rPr lang="en-US" i="0" dirty="0">
                <a:latin typeface="Arial" charset="0"/>
              </a:rPr>
              <a:t>The Death Benefit is a one-time, lump sum payment made to the estate of the deceased CPP contributor, and must be applied for by the executor of the estate.  The payment amount is determined by the contributions made by the deceased, up to a maximum of $</a:t>
            </a:r>
            <a:r>
              <a:rPr lang="en-US" i="0" dirty="0" smtClean="0">
                <a:latin typeface="Arial" charset="0"/>
              </a:rPr>
              <a:t>2,500</a:t>
            </a:r>
            <a:r>
              <a:rPr lang="en-US" i="0" dirty="0">
                <a:latin typeface="Arial" charset="0"/>
              </a:rPr>
              <a:t>.</a:t>
            </a:r>
          </a:p>
          <a:p>
            <a:endParaRPr lang="en-US" i="0" dirty="0">
              <a:latin typeface="Arial" charset="0"/>
            </a:endParaRPr>
          </a:p>
          <a:p>
            <a:r>
              <a:rPr lang="en-US" i="0" dirty="0">
                <a:latin typeface="Arial" charset="0"/>
              </a:rPr>
              <a:t>The spouse or common-law partner of the deceased may also receive a Survivor Benefit. The amount payable is calculated based on the survivor’s age at the time of the contributor’s death and, the amount the contributor’s pension is, or would have been, at age 65.  </a:t>
            </a:r>
          </a:p>
          <a:p>
            <a:endParaRPr lang="en-US" i="0" dirty="0">
              <a:latin typeface="Arial" charset="0"/>
            </a:endParaRPr>
          </a:p>
          <a:p>
            <a:r>
              <a:rPr lang="en-US" i="0" dirty="0">
                <a:latin typeface="Arial" charset="0"/>
              </a:rPr>
              <a:t>Dependent children of a deceased contributor may be eligible to receive a monthly benefit. If contributory requirements for the deceased have been met, the dependent child will receive a flat rate monthly payment of $237.16 for 2016.</a:t>
            </a:r>
          </a:p>
          <a:p>
            <a:endParaRPr lang="en-US" dirty="0">
              <a:latin typeface="Arial" charset="0"/>
            </a:endParaRPr>
          </a:p>
          <a:p>
            <a:r>
              <a:rPr lang="en-US" i="0" dirty="0">
                <a:latin typeface="Arial" charset="0"/>
              </a:rPr>
              <a:t>Credit splitting allows for CPP contributions to be divided equally between divorced or separated couples. There are various eligibility requirements to be met but generally it applies to both formerly married or common-law partners that meet certain conditions. </a:t>
            </a:r>
          </a:p>
          <a:p>
            <a:endParaRPr lang="en-US" dirty="0">
              <a:latin typeface="Arial" charset="0"/>
            </a:endParaRPr>
          </a:p>
          <a:p>
            <a:r>
              <a:rPr lang="en-US" i="0" dirty="0">
                <a:latin typeface="Arial" charset="0"/>
              </a:rPr>
              <a:t>Let’s take a closer look at the impact of death on the CPP benefit.</a:t>
            </a:r>
            <a:endParaRPr lang="en-US" baseline="0" dirty="0"/>
          </a:p>
          <a:p>
            <a:endParaRPr lang="en-US" baseline="0" dirty="0"/>
          </a:p>
          <a:p>
            <a:pPr defTabSz="483265">
              <a:defRPr/>
            </a:pPr>
            <a:r>
              <a:rPr lang="en-US" dirty="0">
                <a:latin typeface="Arial" charset="0"/>
                <a:cs typeface="Arial" charset="0"/>
              </a:rPr>
              <a:t>Source:  Government of Canada website (</a:t>
            </a:r>
            <a:r>
              <a:rPr lang="en-US" dirty="0" err="1">
                <a:latin typeface="Arial" charset="0"/>
                <a:cs typeface="Arial" charset="0"/>
              </a:rPr>
              <a:t>edsc.gc.ca</a:t>
            </a:r>
            <a:r>
              <a:rPr lang="en-US" dirty="0">
                <a:latin typeface="Arial" charset="0"/>
                <a:cs typeface="Arial" charset="0"/>
              </a:rPr>
              <a:t>)</a:t>
            </a:r>
          </a:p>
          <a:p>
            <a:endParaRPr lang="en-US"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21</a:t>
            </a:fld>
            <a:endParaRPr lang="en-US" dirty="0"/>
          </a:p>
        </p:txBody>
      </p:sp>
    </p:spTree>
    <p:extLst>
      <p:ext uri="{BB962C8B-B14F-4D97-AF65-F5344CB8AC3E}">
        <p14:creationId xmlns:p14="http://schemas.microsoft.com/office/powerpoint/2010/main" val="163370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474254">
              <a:defRPr/>
            </a:pPr>
            <a:r>
              <a:rPr lang="en-US" i="0" kern="1200" baseline="0" dirty="0"/>
              <a:t>It is very important to be aware of the potential impact of a spouse’s death on overall household income.</a:t>
            </a:r>
          </a:p>
          <a:p>
            <a:pPr defTabSz="474254">
              <a:defRPr/>
            </a:pPr>
            <a:endParaRPr lang="en-US" i="0" kern="1200" baseline="0" dirty="0"/>
          </a:p>
          <a:p>
            <a:pPr defTabSz="474254">
              <a:defRPr/>
            </a:pPr>
            <a:r>
              <a:rPr lang="en-US" i="0" kern="1200" baseline="0" dirty="0"/>
              <a:t>A surviving spouse, who has no CPP benefits, receives a benefit transfer of 60% from the deceased contributor.  </a:t>
            </a:r>
          </a:p>
          <a:p>
            <a:pPr defTabSz="474254">
              <a:defRPr/>
            </a:pPr>
            <a:endParaRPr lang="en-US" i="0" kern="1200" baseline="0" dirty="0"/>
          </a:p>
          <a:p>
            <a:pPr defTabSz="474254">
              <a:defRPr/>
            </a:pPr>
            <a:r>
              <a:rPr lang="en-US" i="0" kern="1200" baseline="0" dirty="0"/>
              <a:t>However,</a:t>
            </a:r>
            <a:r>
              <a:rPr lang="en-US" i="0" kern="1200" dirty="0"/>
              <a:t> if both spouses are collecting the maximum pension amount, upon the death of one spouse, the survivor receives </a:t>
            </a:r>
            <a:r>
              <a:rPr lang="en-US" b="1" i="0" kern="1200" dirty="0"/>
              <a:t>only</a:t>
            </a:r>
            <a:r>
              <a:rPr lang="en-US" i="0" kern="1200" dirty="0"/>
              <a:t> their individual pension. This is because the total amount of the Survivor Pension plus the spouse’s own Retirement pension cannot exceed the maximum monthly amount. </a:t>
            </a:r>
            <a:r>
              <a:rPr lang="en-US" dirty="0"/>
              <a:t>T</a:t>
            </a:r>
            <a:r>
              <a:rPr lang="en-US" i="0" kern="1200" dirty="0"/>
              <a:t>his scenario results in a significant decrease in household income because of the loss of the deceased spouse’s benefit.</a:t>
            </a:r>
          </a:p>
          <a:p>
            <a:pPr defTabSz="474254">
              <a:defRPr/>
            </a:pPr>
            <a:endParaRPr lang="en-US" baseline="0" dirty="0"/>
          </a:p>
          <a:p>
            <a:pPr defTabSz="474254">
              <a:defRPr/>
            </a:pPr>
            <a:r>
              <a:rPr lang="en-US" dirty="0"/>
              <a:t>Life events are therefore a big consideration when thinking about your income from CPP.</a:t>
            </a:r>
          </a:p>
          <a:p>
            <a:pPr defTabSz="474254">
              <a:defRPr/>
            </a:pPr>
            <a:endParaRPr lang="en-US" baseline="0" dirty="0"/>
          </a:p>
          <a:p>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endParaRPr lang="en-US"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22</a:t>
            </a:fld>
            <a:endParaRPr lang="en-US" dirty="0"/>
          </a:p>
        </p:txBody>
      </p:sp>
    </p:spTree>
    <p:extLst>
      <p:ext uri="{BB962C8B-B14F-4D97-AF65-F5344CB8AC3E}">
        <p14:creationId xmlns:p14="http://schemas.microsoft.com/office/powerpoint/2010/main" val="212725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265">
              <a:defRPr/>
            </a:pPr>
            <a:r>
              <a:rPr lang="en-US" dirty="0"/>
              <a:t>One final note before we move on - if you are interested in reviewing your Statement of Contributions or estimating your CPP benefit, the Government of Canada offers online access to this information.</a:t>
            </a:r>
          </a:p>
          <a:p>
            <a:pPr marL="0" lvl="1" defTabSz="483265">
              <a:defRPr/>
            </a:pPr>
            <a:endParaRPr lang="en-US" dirty="0"/>
          </a:p>
          <a:p>
            <a:pPr marL="0" lvl="1" defTabSz="483265">
              <a:defRPr/>
            </a:pPr>
            <a:r>
              <a:rPr lang="en-US" dirty="0"/>
              <a:t>I can also help you to examine your potential benefit amount, so please feel free to discuss this with me</a:t>
            </a:r>
            <a:r>
              <a:rPr lang="en-US" dirty="0" smtClean="0"/>
              <a:t>.</a:t>
            </a:r>
          </a:p>
          <a:p>
            <a:pPr marL="0" lvl="1" defTabSz="483265">
              <a:defRPr/>
            </a:pPr>
            <a:endParaRPr lang="en-US" dirty="0"/>
          </a:p>
          <a:p>
            <a:pPr marL="0" lvl="1" defTabSz="483265">
              <a:defRPr/>
            </a:pPr>
            <a:r>
              <a:rPr lang="en-US" dirty="0" smtClean="0"/>
              <a:t>Let’s move on to income from Old Age Security.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23</a:t>
            </a:fld>
            <a:endParaRPr lang="en-US" dirty="0"/>
          </a:p>
        </p:txBody>
      </p:sp>
    </p:spTree>
    <p:extLst>
      <p:ext uri="{BB962C8B-B14F-4D97-AF65-F5344CB8AC3E}">
        <p14:creationId xmlns:p14="http://schemas.microsoft.com/office/powerpoint/2010/main" val="40902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US" dirty="0"/>
              <a:t>The maximum benefit amount is $</a:t>
            </a:r>
            <a:r>
              <a:rPr lang="en-US" dirty="0" smtClean="0"/>
              <a:t>573.37 </a:t>
            </a:r>
            <a:r>
              <a:rPr lang="en-US" dirty="0"/>
              <a:t>per month.</a:t>
            </a:r>
          </a:p>
          <a:p>
            <a:endParaRPr lang="en-US" dirty="0"/>
          </a:p>
          <a:p>
            <a:r>
              <a:rPr lang="en-US" dirty="0"/>
              <a:t>The Old Age Security pension applies to all Canadian citizens as well as residents who are at least 65 years of age.</a:t>
            </a:r>
          </a:p>
          <a:p>
            <a:endParaRPr lang="en-US" dirty="0"/>
          </a:p>
          <a:p>
            <a:r>
              <a:rPr lang="en-US" dirty="0"/>
              <a:t>It is important to note that the earliest age for receiving the benefit was going to change to the age of 67 by the year 2023, however, the current Federal government has announced that they will be resetting the age to 65.</a:t>
            </a:r>
          </a:p>
          <a:p>
            <a:endParaRPr lang="en-US" dirty="0"/>
          </a:p>
          <a:p>
            <a:r>
              <a:rPr lang="en-US" dirty="0"/>
              <a:t>The OAS pension is funded by the Government of Canada tax revenues, and like the CPP benefit, it adjusted for inflation.</a:t>
            </a:r>
          </a:p>
          <a:p>
            <a:endParaRPr lang="en-US" dirty="0"/>
          </a:p>
          <a:p>
            <a:r>
              <a:rPr lang="en-US" dirty="0"/>
              <a:t>One very important feature to keep in mind is the OAS </a:t>
            </a:r>
            <a:r>
              <a:rPr lang="en-US" dirty="0" err="1"/>
              <a:t>Clawback</a:t>
            </a:r>
            <a:r>
              <a:rPr lang="en-US" dirty="0"/>
              <a:t>, which affects high-income retirees.</a:t>
            </a:r>
          </a:p>
          <a:p>
            <a:endParaRPr lang="en-US" dirty="0"/>
          </a:p>
          <a:p>
            <a:r>
              <a:rPr lang="en-US" dirty="0"/>
              <a:t>The </a:t>
            </a:r>
            <a:r>
              <a:rPr lang="en-US" dirty="0" err="1"/>
              <a:t>clawback</a:t>
            </a:r>
            <a:r>
              <a:rPr lang="en-US" dirty="0"/>
              <a:t> applies to high-income seniors who reach a certain income threshold.</a:t>
            </a:r>
          </a:p>
          <a:p>
            <a:endParaRPr lang="en-US" dirty="0"/>
          </a:p>
          <a:p>
            <a:r>
              <a:rPr lang="en-US" dirty="0"/>
              <a:t>Specifically, the OAS </a:t>
            </a:r>
            <a:r>
              <a:rPr lang="en-US" dirty="0" err="1"/>
              <a:t>clawback</a:t>
            </a:r>
            <a:r>
              <a:rPr lang="en-US" baseline="0" dirty="0"/>
              <a:t> </a:t>
            </a:r>
            <a:r>
              <a:rPr lang="en-US" dirty="0"/>
              <a:t>is equal to 15% of the amount by which your net income (including OAS) exceeds $73,756.</a:t>
            </a:r>
          </a:p>
          <a:p>
            <a:endParaRPr lang="en-US" dirty="0"/>
          </a:p>
          <a:p>
            <a:r>
              <a:rPr lang="en-US" dirty="0"/>
              <a:t>If your net income exceeds $119,393, you will no longer qualify to receive the benefit, and full repayment must be made.</a:t>
            </a:r>
          </a:p>
          <a:p>
            <a:endParaRPr lang="en-US" dirty="0"/>
          </a:p>
          <a:p>
            <a:r>
              <a:rPr lang="en-US" dirty="0"/>
              <a:t>OAS benefits are taxable, just like the CPP benefit.</a:t>
            </a:r>
          </a:p>
          <a:p>
            <a:endParaRPr lang="en-US" dirty="0"/>
          </a:p>
          <a:p>
            <a:r>
              <a:rPr lang="en-US" dirty="0"/>
              <a:t>Also</a:t>
            </a:r>
            <a:r>
              <a:rPr lang="en-US" baseline="0" dirty="0"/>
              <a:t> like the CPP benefit, OAS payments can be paid abroad, but you must meet eligibility requirements. These include residing in Canada for at least 20 years after turning 18 or, meeting the requirements of a social security agreement that Canada has with the country in which you worked or lived.  If you do not meet the requirements, you can only receive your payments for the month you left the country and for six months following that only; your payments will then stop until you return to Canada.</a:t>
            </a:r>
          </a:p>
          <a:p>
            <a:endParaRPr lang="en-US" dirty="0"/>
          </a:p>
          <a:p>
            <a:r>
              <a:rPr lang="en-US" dirty="0">
                <a:latin typeface="Arial" charset="0"/>
                <a:cs typeface="Arial" charset="0"/>
              </a:rPr>
              <a:t>Source:  Government of Canada website (</a:t>
            </a:r>
            <a:r>
              <a:rPr lang="en-US" dirty="0" err="1">
                <a:latin typeface="Arial" charset="0"/>
                <a:cs typeface="Arial" charset="0"/>
              </a:rPr>
              <a:t>esdc.gc.ca</a:t>
            </a:r>
            <a:r>
              <a:rPr lang="en-US" dirty="0">
                <a:latin typeface="Arial" charset="0"/>
                <a:cs typeface="Arial" charset="0"/>
              </a:rPr>
              <a: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24</a:t>
            </a:fld>
            <a:endParaRPr lang="en-US" dirty="0"/>
          </a:p>
        </p:txBody>
      </p:sp>
    </p:spTree>
    <p:extLst>
      <p:ext uri="{BB962C8B-B14F-4D97-AF65-F5344CB8AC3E}">
        <p14:creationId xmlns:p14="http://schemas.microsoft.com/office/powerpoint/2010/main" val="692327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collect OAS benefits any earlier</a:t>
            </a:r>
            <a:r>
              <a:rPr lang="en-US" baseline="0" dirty="0"/>
              <a:t> than 65 but t</a:t>
            </a:r>
            <a:r>
              <a:rPr lang="en-US" dirty="0"/>
              <a:t>here is a significant incentive to delay taking your OAS pension until you are 70.</a:t>
            </a:r>
          </a:p>
          <a:p>
            <a:endParaRPr lang="en-US" dirty="0"/>
          </a:p>
          <a:p>
            <a:r>
              <a:rPr lang="en-US" dirty="0"/>
              <a:t>You can receive the full OAS benefit at 65, but if you wait up until age 70, you will get a 36% increase in your benefit.</a:t>
            </a:r>
          </a:p>
          <a:p>
            <a:endParaRPr lang="en-US" dirty="0"/>
          </a:p>
          <a:p>
            <a:r>
              <a:rPr lang="en-US" dirty="0"/>
              <a:t>Again, you will need to take your personal circumstances into consideration along with your overall retirement income projections.  </a:t>
            </a: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25</a:t>
            </a:fld>
            <a:endParaRPr lang="en-US" dirty="0"/>
          </a:p>
        </p:txBody>
      </p:sp>
    </p:spTree>
    <p:extLst>
      <p:ext uri="{BB962C8B-B14F-4D97-AF65-F5344CB8AC3E}">
        <p14:creationId xmlns:p14="http://schemas.microsoft.com/office/powerpoint/2010/main" val="579134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CPP and OAS compare in terms</a:t>
            </a:r>
            <a:r>
              <a:rPr lang="en-US" baseline="0" dirty="0"/>
              <a:t> of features and considerations. </a:t>
            </a:r>
            <a:r>
              <a:rPr lang="en-US" dirty="0"/>
              <a:t>:</a:t>
            </a:r>
          </a:p>
          <a:p>
            <a:endParaRPr lang="en-US" dirty="0"/>
          </a:p>
          <a:p>
            <a:pPr marL="177845" indent="-177845">
              <a:buFont typeface="Arial" charset="0"/>
              <a:buChar char="•"/>
            </a:pPr>
            <a:r>
              <a:rPr lang="en-US" dirty="0"/>
              <a:t>CPP benefit applies to all employees and the self-employed who have made at least one contribution towards the plan.  </a:t>
            </a:r>
          </a:p>
          <a:p>
            <a:pPr marL="177845" indent="-177845">
              <a:buFont typeface="Arial" charset="0"/>
              <a:buChar char="•"/>
            </a:pPr>
            <a:endParaRPr lang="en-US" dirty="0"/>
          </a:p>
          <a:p>
            <a:pPr marL="177845" indent="-177845">
              <a:buFont typeface="Arial" charset="0"/>
              <a:buChar char="•"/>
            </a:pPr>
            <a:r>
              <a:rPr lang="en-US" dirty="0"/>
              <a:t>OAS benefit applies to all Canadian citizens and residents.</a:t>
            </a:r>
          </a:p>
          <a:p>
            <a:pPr marL="177845" indent="-177845">
              <a:buFont typeface="Arial" charset="0"/>
              <a:buChar char="•"/>
            </a:pPr>
            <a:endParaRPr lang="en-US" dirty="0"/>
          </a:p>
          <a:p>
            <a:pPr marL="177845" indent="-177845">
              <a:buFont typeface="Arial" charset="0"/>
              <a:buChar char="•"/>
            </a:pPr>
            <a:r>
              <a:rPr lang="en-US" dirty="0"/>
              <a:t>The maximum pension benefit for CPP is $</a:t>
            </a:r>
            <a:r>
              <a:rPr lang="en-US" dirty="0" smtClean="0"/>
              <a:t>1,092.50 </a:t>
            </a:r>
            <a:r>
              <a:rPr lang="en-US" dirty="0"/>
              <a:t>month, $</a:t>
            </a:r>
            <a:r>
              <a:rPr lang="en-US" dirty="0" smtClean="0"/>
              <a:t>573.37/month </a:t>
            </a:r>
            <a:r>
              <a:rPr lang="en-US" dirty="0"/>
              <a:t>for the OAS.</a:t>
            </a:r>
          </a:p>
          <a:p>
            <a:pPr marL="177845" indent="-177845">
              <a:buFont typeface="Arial" charset="0"/>
              <a:buChar char="•"/>
            </a:pPr>
            <a:endParaRPr lang="en-US" dirty="0"/>
          </a:p>
          <a:p>
            <a:pPr marL="177845" indent="-177845">
              <a:buFont typeface="Arial" charset="0"/>
              <a:buChar char="•"/>
            </a:pPr>
            <a:r>
              <a:rPr lang="en-US" dirty="0"/>
              <a:t>Income received from both plans is taxable.</a:t>
            </a:r>
          </a:p>
          <a:p>
            <a:pPr marL="177845" indent="-177845">
              <a:buFont typeface="Arial" charset="0"/>
              <a:buChar char="•"/>
            </a:pPr>
            <a:endParaRPr lang="en-US" dirty="0"/>
          </a:p>
          <a:p>
            <a:pPr marL="177845" indent="-177845">
              <a:buFont typeface="Arial" charset="0"/>
              <a:buChar char="•"/>
            </a:pPr>
            <a:r>
              <a:rPr lang="en-US" dirty="0"/>
              <a:t>Both are adjusted for inflation. </a:t>
            </a:r>
          </a:p>
          <a:p>
            <a:pPr marL="177845" indent="-177845">
              <a:buFont typeface="Arial" charset="0"/>
              <a:buChar char="•"/>
            </a:pPr>
            <a:endParaRPr lang="en-US" dirty="0"/>
          </a:p>
          <a:p>
            <a:pPr marL="177845" indent="-177845">
              <a:buFont typeface="Arial" charset="0"/>
              <a:buChar char="•"/>
            </a:pPr>
            <a:r>
              <a:rPr lang="en-US" dirty="0"/>
              <a:t>Earliest eligibility for the CPP benefit is age 60, 65 for OAS; however it is possible to defer both in exchange for a higher benefit amount.</a:t>
            </a:r>
          </a:p>
          <a:p>
            <a:pPr marL="177845" indent="-177845">
              <a:buFont typeface="Arial" charset="0"/>
              <a:buChar char="•"/>
            </a:pPr>
            <a:endParaRPr lang="en-US" dirty="0"/>
          </a:p>
          <a:p>
            <a:pPr marL="177845" indent="-177845">
              <a:buFont typeface="Arial" charset="0"/>
              <a:buChar char="•"/>
            </a:pPr>
            <a:r>
              <a:rPr lang="en-US" dirty="0"/>
              <a:t>The OAS has a </a:t>
            </a:r>
            <a:r>
              <a:rPr lang="en-US" dirty="0" err="1"/>
              <a:t>clawback</a:t>
            </a:r>
            <a:r>
              <a:rPr lang="en-US" dirty="0"/>
              <a:t> feature for high-income retirees.</a:t>
            </a:r>
          </a:p>
          <a:p>
            <a:pPr marL="177845" indent="-177845">
              <a:buFont typeface="Arial" charset="0"/>
              <a:buChar char="•"/>
            </a:pPr>
            <a:endParaRPr lang="en-US" dirty="0"/>
          </a:p>
          <a:p>
            <a:pPr marL="177845" indent="-177845">
              <a:buFont typeface="Arial" charset="0"/>
              <a:buChar char="•"/>
            </a:pPr>
            <a:r>
              <a:rPr lang="en-US" dirty="0"/>
              <a:t>Both pensions are payable outside of Canada. </a:t>
            </a:r>
          </a:p>
          <a:p>
            <a:endParaRPr lang="en-US" dirty="0"/>
          </a:p>
          <a:p>
            <a:r>
              <a:rPr lang="en-US" dirty="0"/>
              <a:t>How</a:t>
            </a:r>
            <a:r>
              <a:rPr lang="en-US" baseline="0" dirty="0"/>
              <a:t> CCP and OAS best fit into your retirement income picture is something that I can help you determine. They are designed to be income supplements, rather than sole income, so let’s look at some other income sources that may be part of your retirement. </a:t>
            </a:r>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26</a:t>
            </a:fld>
            <a:endParaRPr lang="en-US" dirty="0"/>
          </a:p>
        </p:txBody>
      </p:sp>
    </p:spTree>
    <p:extLst>
      <p:ext uri="{BB962C8B-B14F-4D97-AF65-F5344CB8AC3E}">
        <p14:creationId xmlns:p14="http://schemas.microsoft.com/office/powerpoint/2010/main" val="1646460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27</a:t>
            </a:fld>
            <a:endParaRPr lang="en-CA" dirty="0"/>
          </a:p>
        </p:txBody>
      </p:sp>
    </p:spTree>
    <p:extLst>
      <p:ext uri="{BB962C8B-B14F-4D97-AF65-F5344CB8AC3E}">
        <p14:creationId xmlns:p14="http://schemas.microsoft.com/office/powerpoint/2010/main" val="208804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336542"/>
          </a:xfrm>
        </p:spPr>
        <p:txBody>
          <a:bodyPr>
            <a:noAutofit/>
          </a:bodyPr>
          <a:lstStyle/>
          <a:p>
            <a:pPr>
              <a:defRPr/>
            </a:pPr>
            <a:r>
              <a:rPr lang="en-US" dirty="0"/>
              <a:t>Employer pensions are another source of retirement income that many</a:t>
            </a:r>
            <a:r>
              <a:rPr lang="en-US" baseline="0" dirty="0"/>
              <a:t> people </a:t>
            </a:r>
            <a:r>
              <a:rPr lang="en-US" dirty="0"/>
              <a:t>have relied on. </a:t>
            </a:r>
            <a:r>
              <a:rPr lang="en-US" baseline="0" dirty="0"/>
              <a:t> </a:t>
            </a:r>
          </a:p>
          <a:p>
            <a:pPr>
              <a:defRPr/>
            </a:pPr>
            <a:r>
              <a:rPr lang="en-US" dirty="0"/>
              <a:t>There are two types of company</a:t>
            </a:r>
            <a:r>
              <a:rPr lang="en-US" baseline="0" dirty="0"/>
              <a:t> pensions: </a:t>
            </a:r>
          </a:p>
          <a:p>
            <a:pPr>
              <a:defRPr/>
            </a:pPr>
            <a:r>
              <a:rPr lang="en-US" baseline="0" dirty="0"/>
              <a:t>1. </a:t>
            </a:r>
            <a:r>
              <a:rPr lang="en-US" dirty="0"/>
              <a:t>Defined Benefit plan, where your employer specifies – and guarantees - the lifetime monthly benefit you will receive, which is calculated based on your years of service and the salary you earned before retirement.  If there is a shortfall in the plan, the employer is responsible for making up the difference. </a:t>
            </a:r>
          </a:p>
          <a:p>
            <a:pPr defTabSz="483265">
              <a:defRPr/>
            </a:pPr>
            <a:r>
              <a:rPr lang="en-US" dirty="0"/>
              <a:t>Some Defined Benefit plans are NOT adjusted for inflation which means that the guarantee monthly payout you receive may</a:t>
            </a:r>
            <a:r>
              <a:rPr lang="en-US" baseline="0" dirty="0"/>
              <a:t> not be worth as much towards the end of your retirement even though it’s the same dollar amount</a:t>
            </a:r>
            <a:r>
              <a:rPr lang="en-US" dirty="0"/>
              <a:t> received each month.</a:t>
            </a:r>
            <a:r>
              <a:rPr lang="en-US" baseline="0" dirty="0"/>
              <a:t>  </a:t>
            </a:r>
            <a:r>
              <a:rPr lang="en-US" dirty="0"/>
              <a:t> </a:t>
            </a:r>
          </a:p>
          <a:p>
            <a:pPr defTabSz="483265">
              <a:defRPr/>
            </a:pPr>
            <a:endParaRPr lang="en-US" dirty="0"/>
          </a:p>
          <a:p>
            <a:pPr>
              <a:defRPr/>
            </a:pPr>
            <a:r>
              <a:rPr lang="en-US" dirty="0"/>
              <a:t>2. Defined Contribution pension plan: in</a:t>
            </a:r>
            <a:r>
              <a:rPr lang="en-US" baseline="0" dirty="0"/>
              <a:t> this plan </a:t>
            </a:r>
            <a:r>
              <a:rPr lang="en-US" dirty="0"/>
              <a:t>the contribution amount, rather than</a:t>
            </a:r>
            <a:r>
              <a:rPr lang="en-US" baseline="0" dirty="0"/>
              <a:t> the payout, is what </a:t>
            </a:r>
            <a:r>
              <a:rPr lang="en-US" dirty="0"/>
              <a:t>is specified. The benefit paid out depends on the investment performance of the plan, so the employer’s liability is limited to making the predetermined contributions. This means that if the plan does not perform well, the employee has no way of recouping losses. </a:t>
            </a:r>
          </a:p>
          <a:p>
            <a:pPr defTabSz="1002581">
              <a:defRPr/>
            </a:pPr>
            <a:endParaRPr lang="en-US" dirty="0"/>
          </a:p>
          <a:p>
            <a:pPr defTabSz="1002581">
              <a:defRPr/>
            </a:pPr>
            <a:r>
              <a:rPr lang="en-US" dirty="0"/>
              <a:t>If you have a company pension, it is helpful to understand whether it is a Defined Benefit or Defined Contribution, so the associated risks for each can be addressed.  I can help you to review your company pension benefits and determine if inflation or investment risk pose a threat to your overall retirement income. If your retirement income does not include a company pension, I can also work with you to identify opportunities to make up for pension shortfalls.</a:t>
            </a:r>
          </a:p>
          <a:p>
            <a:pPr>
              <a:defRPr/>
            </a:pPr>
            <a:endParaRPr lang="en-US" dirty="0"/>
          </a:p>
          <a:p>
            <a:pPr>
              <a:defRPr/>
            </a:pPr>
            <a:r>
              <a:rPr lang="en-US" dirty="0"/>
              <a:t>It is also important to note that there is a trend towards declining pension benefits as employers shift from Defined Benefit to Defined Contribution plans. And many companies simply do not offer a pension program at all. </a:t>
            </a:r>
          </a:p>
          <a:p>
            <a:pPr>
              <a:defRPr/>
            </a:pPr>
            <a:r>
              <a:rPr lang="en-US" dirty="0"/>
              <a:t>The decline of employer pension income has become such a major point of concern in fact that some governments feel compelled to address these gaps – some provincial</a:t>
            </a:r>
            <a:r>
              <a:rPr lang="en-US" baseline="0" dirty="0"/>
              <a:t> governments are looking at ma</a:t>
            </a:r>
            <a:r>
              <a:rPr lang="en-US" dirty="0"/>
              <a:t>ndatory company pension plans for companies with a certain number of employees</a:t>
            </a:r>
            <a:r>
              <a:rPr lang="en-US" baseline="0" dirty="0"/>
              <a:t> </a:t>
            </a:r>
            <a:endParaRPr lang="en-US" dirty="0">
              <a:ea typeface="ヒラギノ角ゴ Pro W3" pitchFamily="1" charset="-128"/>
            </a:endParaRPr>
          </a:p>
          <a:p>
            <a:pPr defTabSz="1002581">
              <a:defRPr/>
            </a:pPr>
            <a:endParaRPr lang="en-US" sz="1000" dirty="0"/>
          </a:p>
          <a:p>
            <a:pPr defTabSz="1002581">
              <a:defRPr/>
            </a:pPr>
            <a:r>
              <a:rPr lang="en-US" sz="1000" dirty="0"/>
              <a:t>Source:  Retirement Planning Presentation, BMO Wealth Institute</a:t>
            </a: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28</a:t>
            </a:fld>
            <a:endParaRPr lang="en-US" dirty="0"/>
          </a:p>
        </p:txBody>
      </p:sp>
    </p:spTree>
    <p:extLst>
      <p:ext uri="{BB962C8B-B14F-4D97-AF65-F5344CB8AC3E}">
        <p14:creationId xmlns:p14="http://schemas.microsoft.com/office/powerpoint/2010/main" val="1815601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29</a:t>
            </a:fld>
            <a:endParaRPr lang="en-CA" dirty="0"/>
          </a:p>
        </p:txBody>
      </p:sp>
    </p:spTree>
    <p:extLst>
      <p:ext uri="{BB962C8B-B14F-4D97-AF65-F5344CB8AC3E}">
        <p14:creationId xmlns:p14="http://schemas.microsoft.com/office/powerpoint/2010/main" val="72607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1002581">
              <a:defRPr/>
            </a:pPr>
            <a:r>
              <a:rPr lang="en-CA" altLang="en-US" dirty="0" smtClean="0">
                <a:ea typeface="ヒラギノ角ゴ Pro W3" pitchFamily="1" charset="-128"/>
              </a:rPr>
              <a:t>There </a:t>
            </a:r>
            <a:r>
              <a:rPr lang="en-CA" altLang="en-US" dirty="0">
                <a:ea typeface="ヒラギノ角ゴ Pro W3" pitchFamily="1" charset="-128"/>
              </a:rPr>
              <a:t>are various risk factors, both personal and external, that can impact your retirement income. Being aware of these will enable you to make decisions appropriate for your unique situation. We’ll start off by looking at some common personal and external risk factors. </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We will then review the main sources of income that are generally relied upon for retirement – everything from government benefits to personal savings and investments. We will look at the key considerations associated with each.</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Finally, we will look at some new opportunities for</a:t>
            </a:r>
            <a:r>
              <a:rPr lang="en-CA" altLang="en-US" baseline="0" dirty="0">
                <a:ea typeface="ヒラギノ角ゴ Pro W3" pitchFamily="1" charset="-128"/>
              </a:rPr>
              <a:t> generating income at this unique stage in your life. </a:t>
            </a:r>
            <a:endParaRPr lang="en-CA" altLang="en-US" dirty="0">
              <a:ea typeface="ヒラギノ角ゴ Pro W3" pitchFamily="1" charset="-128"/>
            </a:endParaRPr>
          </a:p>
          <a:p>
            <a:pPr marL="0" lvl="1" defTabSz="1002581">
              <a:defRPr/>
            </a:pPr>
            <a:endParaRPr lang="en-CA" altLang="en-US" dirty="0">
              <a:ea typeface="ヒラギノ角ゴ Pro W3" pitchFamily="1" charset="-128"/>
            </a:endParaRPr>
          </a:p>
          <a:p>
            <a:endParaRPr lang="en-CA" altLang="en-US" dirty="0">
              <a:ea typeface="ヒラギノ角ゴ Pro W3" pitchFamily="1" charset="-128"/>
            </a:endParaRPr>
          </a:p>
          <a:p>
            <a:pPr marL="0" lvl="1" defTabSz="1002581">
              <a:defRPr/>
            </a:pPr>
            <a:endParaRPr lang="en-CA" altLang="en-US" dirty="0">
              <a:ea typeface="ヒラギノ角ゴ Pro W3"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a:t>
            </a:fld>
            <a:endParaRPr lang="en-US" dirty="0"/>
          </a:p>
        </p:txBody>
      </p:sp>
    </p:spTree>
    <p:extLst>
      <p:ext uri="{BB962C8B-B14F-4D97-AF65-F5344CB8AC3E}">
        <p14:creationId xmlns:p14="http://schemas.microsoft.com/office/powerpoint/2010/main" val="16274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Personal</a:t>
            </a:r>
            <a:r>
              <a:rPr lang="en-US" dirty="0"/>
              <a:t> savings represent the third main income stream for retirement.</a:t>
            </a:r>
            <a:endParaRPr lang="en-US" baseline="0" dirty="0"/>
          </a:p>
          <a:p>
            <a:endParaRPr lang="en-US" dirty="0"/>
          </a:p>
          <a:p>
            <a:r>
              <a:rPr lang="en-US" dirty="0"/>
              <a:t>Retirement income from personal savings can come from a wide range of investments.</a:t>
            </a:r>
            <a:r>
              <a:rPr lang="en-US" baseline="0" dirty="0"/>
              <a:t> </a:t>
            </a:r>
            <a:r>
              <a:rPr lang="en-US" dirty="0"/>
              <a:t>I</a:t>
            </a:r>
            <a:r>
              <a:rPr lang="en-US" baseline="0" dirty="0"/>
              <a:t>nvestments </a:t>
            </a:r>
            <a:r>
              <a:rPr lang="en-US" dirty="0"/>
              <a:t>held both inside and outside a registered plan can make up part of the mix that you may be drawing on for retirement cash flow. </a:t>
            </a:r>
          </a:p>
          <a:p>
            <a:endParaRPr lang="en-US" dirty="0"/>
          </a:p>
          <a:p>
            <a:r>
              <a:rPr lang="en-US" dirty="0"/>
              <a:t>Given all of the risk factors we looked at earlier, including inflation and volatility, it is important to understand how each of your investments is supporting your retirement income picture, as well as identify any challenges or decisions that need to be made in order to fully take advantage of these sources of cash flow.</a:t>
            </a:r>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30</a:t>
            </a:fld>
            <a:endParaRPr lang="en-US" dirty="0"/>
          </a:p>
        </p:txBody>
      </p:sp>
    </p:spTree>
    <p:extLst>
      <p:ext uri="{BB962C8B-B14F-4D97-AF65-F5344CB8AC3E}">
        <p14:creationId xmlns:p14="http://schemas.microsoft.com/office/powerpoint/2010/main" val="2126026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hold RRSPs, they will need to be converted by the end of the year in which you turn 71.  Registered</a:t>
            </a:r>
            <a:r>
              <a:rPr lang="en-US" baseline="0" dirty="0"/>
              <a:t> Retirement Income Funds (RRIFs) are a common conversion but there are other options as well. </a:t>
            </a:r>
            <a:endParaRPr lang="en-US" dirty="0"/>
          </a:p>
          <a:p>
            <a:endParaRPr lang="en-US" dirty="0"/>
          </a:p>
          <a:p>
            <a:r>
              <a:rPr lang="en-US" dirty="0"/>
              <a:t>RRIFs can hold a wide range of investments that</a:t>
            </a:r>
            <a:r>
              <a:rPr lang="en-US" baseline="0" dirty="0"/>
              <a:t> can provide both income and growth. Y</a:t>
            </a:r>
            <a:r>
              <a:rPr lang="en-US" dirty="0"/>
              <a:t>ou can customize the frequency of your RRIF withdrawals</a:t>
            </a:r>
            <a:r>
              <a:rPr lang="en-US" baseline="0" dirty="0"/>
              <a:t> </a:t>
            </a:r>
            <a:r>
              <a:rPr lang="en-US" dirty="0"/>
              <a:t>to suit your cash flow requirements but you</a:t>
            </a:r>
            <a:r>
              <a:rPr lang="en-US" baseline="0" dirty="0"/>
              <a:t> will be required to make an annual withdrawal of a minimum amount set by the government</a:t>
            </a:r>
            <a:r>
              <a:rPr lang="en-US" dirty="0"/>
              <a:t>.  RRIF payments are taxable income in the year the money is withdrawn.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31</a:t>
            </a:fld>
            <a:endParaRPr lang="en-US" dirty="0"/>
          </a:p>
        </p:txBody>
      </p:sp>
    </p:spTree>
    <p:extLst>
      <p:ext uri="{BB962C8B-B14F-4D97-AF65-F5344CB8AC3E}">
        <p14:creationId xmlns:p14="http://schemas.microsoft.com/office/powerpoint/2010/main" val="443096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797" y="4517898"/>
            <a:ext cx="5852160" cy="4320540"/>
          </a:xfrm>
        </p:spPr>
        <p:txBody>
          <a:bodyPr/>
          <a:lstStyle/>
          <a:p>
            <a:r>
              <a:rPr lang="en-US" dirty="0"/>
              <a:t>The amount of your minimum</a:t>
            </a:r>
            <a:r>
              <a:rPr lang="en-US" baseline="0" dirty="0"/>
              <a:t> annual withdrawal will be determined by your age and the value of your plan at a set point in time during the year. </a:t>
            </a:r>
          </a:p>
          <a:p>
            <a:endParaRPr lang="en-US" baseline="0" dirty="0"/>
          </a:p>
          <a:p>
            <a:r>
              <a:rPr lang="en-US" baseline="0" dirty="0"/>
              <a:t>The Federal</a:t>
            </a:r>
            <a:r>
              <a:rPr lang="en-US" dirty="0"/>
              <a:t> government provides the rates which are used to calculate the withdrawal amount.</a:t>
            </a:r>
          </a:p>
          <a:p>
            <a:endParaRPr lang="en-US" dirty="0"/>
          </a:p>
          <a:p>
            <a:r>
              <a:rPr lang="en-US" dirty="0"/>
              <a:t>For example, the chart on the right shows that at age 65, the rate is 4%. </a:t>
            </a:r>
          </a:p>
          <a:p>
            <a:endParaRPr lang="en-US" dirty="0"/>
          </a:p>
          <a:p>
            <a:r>
              <a:rPr lang="en-US" dirty="0"/>
              <a:t>If the value of your plan is $250,000, that amount multiplied by 4% gives you $10,000, which is your annual minimum withdrawal amount. </a:t>
            </a:r>
          </a:p>
          <a:p>
            <a:endParaRPr lang="en-US" dirty="0"/>
          </a:p>
          <a:p>
            <a:r>
              <a:rPr lang="en-US" dirty="0"/>
              <a:t>One very important thing to consider is the sequence of returns risk and how that will affect your withdrawals. Having</a:t>
            </a:r>
            <a:r>
              <a:rPr lang="en-US" baseline="0" dirty="0"/>
              <a:t> the right mix of investments in your RRIF is key so that you can </a:t>
            </a:r>
            <a:r>
              <a:rPr lang="en-US" dirty="0"/>
              <a:t>avoid drawing down on investments that have decreased in value in order to meet your minimum</a:t>
            </a:r>
            <a:r>
              <a:rPr lang="en-US" baseline="0" dirty="0"/>
              <a:t> withdrawal amount or cash flow needs.</a:t>
            </a:r>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32</a:t>
            </a:fld>
            <a:endParaRPr lang="en-US" dirty="0"/>
          </a:p>
        </p:txBody>
      </p:sp>
    </p:spTree>
    <p:extLst>
      <p:ext uri="{BB962C8B-B14F-4D97-AF65-F5344CB8AC3E}">
        <p14:creationId xmlns:p14="http://schemas.microsoft.com/office/powerpoint/2010/main" val="453663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Tax</a:t>
            </a:r>
            <a:r>
              <a:rPr lang="en-US" dirty="0"/>
              <a:t> Free Savings Accounts (TFSAs) are perhaps one of the most misunderstood investment products, as they provide many benefits beyond the traditional savings account.</a:t>
            </a:r>
          </a:p>
          <a:p>
            <a:endParaRPr lang="en-US" baseline="0" dirty="0"/>
          </a:p>
          <a:p>
            <a:r>
              <a:rPr lang="en-US" dirty="0"/>
              <a:t>Because they are designed to create cash flow, they can be used as tool for income generation in retirement. Although contributions are not tax-deductible, the income earned in a TFSA is not taxable. </a:t>
            </a:r>
          </a:p>
          <a:p>
            <a:endParaRPr lang="en-US" dirty="0"/>
          </a:p>
          <a:p>
            <a:r>
              <a:rPr lang="en-US" dirty="0"/>
              <a:t>Unlike an RRSP, funds can be withdrawn at any time without a penalty. Money can also be added</a:t>
            </a:r>
            <a:r>
              <a:rPr lang="en-US" baseline="0" dirty="0"/>
              <a:t> to the TFSA, up to the maximum contribution per year. There is however a waiting period of one year before you can recontribute money withdrawn. </a:t>
            </a:r>
            <a:endParaRPr lang="en-US" dirty="0"/>
          </a:p>
          <a:p>
            <a:endParaRPr lang="en-US" dirty="0"/>
          </a:p>
          <a:p>
            <a:r>
              <a:rPr lang="en-US" dirty="0"/>
              <a:t>It’s important to note that contribution limits can change from year to year; the current Federal government reversed the higher contribution rate that was initiated by the previous Federal government; current contribution stands at $</a:t>
            </a:r>
            <a:r>
              <a:rPr lang="en-US" dirty="0" smtClean="0"/>
              <a:t>5,500/year</a:t>
            </a:r>
            <a:r>
              <a:rPr lang="en-US" dirty="0"/>
              <a:t>. This is an area where I will I can ensure you are staying within the current contribution rules and make adjustments as required with changes in government policy.</a:t>
            </a:r>
          </a:p>
          <a:p>
            <a:endParaRPr lang="en-US" baseline="0" dirty="0"/>
          </a:p>
          <a:p>
            <a:r>
              <a:rPr lang="en-US" dirty="0"/>
              <a:t>A TFSA can hold a wide range of investments, including ETFs, Mutual Funds and stocks, providing an opportunity for growth.</a:t>
            </a:r>
          </a:p>
          <a:p>
            <a:endParaRPr lang="en-US" baseline="0" dirty="0"/>
          </a:p>
          <a:p>
            <a:r>
              <a:rPr lang="en-US" dirty="0"/>
              <a:t>I can help you take full advantage of the TFSA by offering you a full range of investment options that can be purchased in this vehicle to supplement your retirement cash flow.</a:t>
            </a:r>
            <a:endParaRPr lang="en-US"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33</a:t>
            </a:fld>
            <a:endParaRPr lang="en-US" dirty="0"/>
          </a:p>
        </p:txBody>
      </p:sp>
    </p:spTree>
    <p:extLst>
      <p:ext uri="{BB962C8B-B14F-4D97-AF65-F5344CB8AC3E}">
        <p14:creationId xmlns:p14="http://schemas.microsoft.com/office/powerpoint/2010/main" val="678713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t>Tax implications are an important factor when drawing down on savings. If you took advantage of registered investments with tax deferrals, you will now be in the reverse position of paying taxes on the income those investments have generated when you make withdrawals. It is important to remember that there is no single one-size fits all solution to taxation with regards to retirement income. Different types of investment income are taxed differently, and tax rates vary based on your total income and many other factors. </a:t>
            </a:r>
          </a:p>
          <a:p>
            <a:pPr defTabSz="483265">
              <a:defRPr/>
            </a:pPr>
            <a:endParaRPr lang="en-US" dirty="0"/>
          </a:p>
          <a:p>
            <a:pPr defTabSz="483265">
              <a:defRPr/>
            </a:pPr>
            <a:r>
              <a:rPr lang="en-US" dirty="0"/>
              <a:t>There are a few tax savings options that are worth noting:  </a:t>
            </a:r>
          </a:p>
          <a:p>
            <a:pPr marL="181225" indent="-181225" defTabSz="483265">
              <a:buFontTx/>
              <a:buChar char="-"/>
              <a:defRPr/>
            </a:pPr>
            <a:r>
              <a:rPr lang="en-US" dirty="0"/>
              <a:t>Pension income splitting allows couples to share pension benefits and reduce the taxes payable on their pension income.  </a:t>
            </a:r>
          </a:p>
          <a:p>
            <a:pPr marL="181225" indent="-181225" defTabSz="483265">
              <a:buFontTx/>
              <a:buChar char="-"/>
              <a:defRPr/>
            </a:pPr>
            <a:r>
              <a:rPr lang="en-US" dirty="0"/>
              <a:t>If you are a Canadian resident and receive a pension income that qualifies for the $</a:t>
            </a:r>
            <a:r>
              <a:rPr lang="en-US" dirty="0" smtClean="0"/>
              <a:t>2,000 </a:t>
            </a:r>
            <a:r>
              <a:rPr lang="en-US" dirty="0"/>
              <a:t>pension income tax credit, you may allocate up to 50% of the qualifying pension income your spouse or common-law partner</a:t>
            </a:r>
          </a:p>
          <a:p>
            <a:endParaRPr lang="en-US" dirty="0"/>
          </a:p>
          <a:p>
            <a:r>
              <a:rPr lang="en-US" dirty="0"/>
              <a:t>When considering these strategies, it is important to consult with a tax professional who can take your individual tax situation into account.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34</a:t>
            </a:fld>
            <a:endParaRPr lang="en-US" dirty="0"/>
          </a:p>
        </p:txBody>
      </p:sp>
    </p:spTree>
    <p:extLst>
      <p:ext uri="{BB962C8B-B14F-4D97-AF65-F5344CB8AC3E}">
        <p14:creationId xmlns:p14="http://schemas.microsoft.com/office/powerpoint/2010/main" val="128941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35</a:t>
            </a:fld>
            <a:endParaRPr lang="en-CA" dirty="0"/>
          </a:p>
        </p:txBody>
      </p:sp>
    </p:spTree>
    <p:extLst>
      <p:ext uri="{BB962C8B-B14F-4D97-AF65-F5344CB8AC3E}">
        <p14:creationId xmlns:p14="http://schemas.microsoft.com/office/powerpoint/2010/main" val="1897126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254">
              <a:defRPr/>
            </a:pPr>
            <a:r>
              <a:rPr lang="en-CA" dirty="0"/>
              <a:t>We’ve reviewed key sources</a:t>
            </a:r>
            <a:r>
              <a:rPr lang="en-CA" baseline="0" dirty="0"/>
              <a:t> of income and some risks that can dramatically impact retirement costs and income. </a:t>
            </a:r>
          </a:p>
          <a:p>
            <a:pPr defTabSz="474254">
              <a:defRPr/>
            </a:pPr>
            <a:endParaRPr lang="en-CA" baseline="0" dirty="0"/>
          </a:p>
          <a:p>
            <a:pPr defTabSz="474254">
              <a:defRPr/>
            </a:pPr>
            <a:r>
              <a:rPr lang="en-CA" dirty="0"/>
              <a:t>Many retirees are looking</a:t>
            </a:r>
            <a:r>
              <a:rPr lang="en-CA" baseline="0" dirty="0"/>
              <a:t> for </a:t>
            </a:r>
            <a:r>
              <a:rPr lang="en-CA" dirty="0"/>
              <a:t>new ways to generate income in order to cover increased expenses and sustain a potentially long retirement.</a:t>
            </a:r>
          </a:p>
          <a:p>
            <a:pPr defTabSz="474254">
              <a:defRPr/>
            </a:pPr>
            <a:endParaRPr lang="en-CA" dirty="0"/>
          </a:p>
          <a:p>
            <a:pPr defTabSz="474254">
              <a:defRPr/>
            </a:pPr>
            <a:r>
              <a:rPr lang="en-US" dirty="0"/>
              <a:t>The</a:t>
            </a:r>
            <a:r>
              <a:rPr lang="en-US" baseline="0" dirty="0"/>
              <a:t> challenges have lead to the development of some interesting investment solutions designed to meet the income needs of people who are approaching or in retirement.  </a:t>
            </a:r>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36</a:t>
            </a:fld>
            <a:endParaRPr lang="en-US" dirty="0"/>
          </a:p>
        </p:txBody>
      </p:sp>
    </p:spTree>
    <p:extLst>
      <p:ext uri="{BB962C8B-B14F-4D97-AF65-F5344CB8AC3E}">
        <p14:creationId xmlns:p14="http://schemas.microsoft.com/office/powerpoint/2010/main" val="1925981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a:t>
            </a:r>
            <a:r>
              <a:rPr lang="en-US" dirty="0"/>
              <a:t>ne of the solutions that I like and recommend for my </a:t>
            </a:r>
            <a:r>
              <a:rPr lang="en-US" baseline="0" dirty="0"/>
              <a:t>clients are </a:t>
            </a:r>
            <a:r>
              <a:rPr lang="en-US" dirty="0"/>
              <a:t>BMO’s</a:t>
            </a:r>
            <a:r>
              <a:rPr lang="en-US" baseline="0" dirty="0"/>
              <a:t> Retirement Portfolios.  </a:t>
            </a:r>
          </a:p>
          <a:p>
            <a:endParaRPr lang="en-US" baseline="0" dirty="0"/>
          </a:p>
          <a:p>
            <a:r>
              <a:rPr lang="en-US" baseline="0" dirty="0"/>
              <a:t>Combining protection and growth, </a:t>
            </a:r>
            <a:r>
              <a:rPr lang="en-US" dirty="0"/>
              <a:t>BMO Retirement portfolios have been constructed to address many of the risks we discussed</a:t>
            </a:r>
            <a:r>
              <a:rPr lang="en-US" baseline="0" dirty="0"/>
              <a:t> today. </a:t>
            </a:r>
          </a:p>
          <a:p>
            <a:endParaRPr lang="en-US" dirty="0"/>
          </a:p>
          <a:p>
            <a:r>
              <a:rPr lang="en-US" dirty="0"/>
              <a:t>Because investors have different goals, time horizons and tolerances for risk, there are three BMO Retirement Portfolio options, which can work alone or in combination in an investment portfolio. The BMO Retirement Portfolios all aim to protect your nest egg, but each portfolio varies in their degree of focus on growth.</a:t>
            </a:r>
          </a:p>
          <a:p>
            <a:endParaRPr lang="en-US" dirty="0"/>
          </a:p>
          <a:p>
            <a:r>
              <a:rPr lang="en-US" dirty="0"/>
              <a:t>The BMO Retirement Income Portfolio provides capital protection with some potential for growth.  </a:t>
            </a:r>
          </a:p>
          <a:p>
            <a:endParaRPr lang="en-US" dirty="0"/>
          </a:p>
          <a:p>
            <a:r>
              <a:rPr lang="en-US" dirty="0"/>
              <a:t>The BMO Retirement Conservative Portfolio is for investors seeking capital protection and an increased focus on growth.</a:t>
            </a:r>
          </a:p>
          <a:p>
            <a:endParaRPr lang="en-US" dirty="0"/>
          </a:p>
          <a:p>
            <a:r>
              <a:rPr lang="en-US" dirty="0"/>
              <a:t>Finally, the BMO Retirement Balanced Portfolio is designed to provide capital protection and an increased focus on growth exposure over the BMO Retirement Conservative Portfolio.</a:t>
            </a:r>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37</a:t>
            </a:fld>
            <a:endParaRPr lang="en-US" dirty="0"/>
          </a:p>
        </p:txBody>
      </p:sp>
    </p:spTree>
    <p:extLst>
      <p:ext uri="{BB962C8B-B14F-4D97-AF65-F5344CB8AC3E}">
        <p14:creationId xmlns:p14="http://schemas.microsoft.com/office/powerpoint/2010/main" val="2063196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935699"/>
          </a:xfrm>
        </p:spPr>
        <p:txBody>
          <a:bodyPr/>
          <a:lstStyle/>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BMO Retirement Portfolios help meet the income needs that are important to you as you approach your retirement. </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They help protect your nest egg so you are not over-exposed to risk.</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They offer protection from volatility by managing the sequence of returns.</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By providing growth potential, they address the need to outpace inflation and address income shortfalls among more traditional investment sources.</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And three portfolios provides you with the option of choosing the right portfolio for your desired risk level and desire for growth.</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Ultimately, BMO Retirement Portfolios are designed to offer sustainable income throughout your retirement. </a:t>
            </a:r>
          </a:p>
          <a:p>
            <a:pPr marL="0" lvl="1" defTabSz="1002581">
              <a:defRPr/>
            </a:pPr>
            <a:endParaRPr lang="en-CA" altLang="en-US" dirty="0">
              <a:ea typeface="ヒラギノ角ゴ Pro W3" pitchFamily="1" charset="-128"/>
            </a:endParaRPr>
          </a:p>
          <a:p>
            <a:pPr marL="0" lvl="1" defTabSz="1002581">
              <a:defRPr/>
            </a:pPr>
            <a:r>
              <a:rPr lang="en-CA" altLang="en-US" dirty="0">
                <a:ea typeface="ヒラギノ角ゴ Pro W3" pitchFamily="1" charset="-128"/>
              </a:rPr>
              <a:t>I can certainly help you integrate these products into your retirement income picture to help you address some of risk factors that we looked at today. </a:t>
            </a: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38</a:t>
            </a:fld>
            <a:endParaRPr lang="en-US" dirty="0"/>
          </a:p>
        </p:txBody>
      </p:sp>
    </p:spTree>
    <p:extLst>
      <p:ext uri="{BB962C8B-B14F-4D97-AF65-F5344CB8AC3E}">
        <p14:creationId xmlns:p14="http://schemas.microsoft.com/office/powerpoint/2010/main" val="136212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we’ve looked at how several factors could impact the retirement income you may be anticipating. We’ve reviewed the key features and considerations of government retirement income and other sources.</a:t>
            </a:r>
          </a:p>
          <a:p>
            <a:endParaRPr lang="en-CA" dirty="0"/>
          </a:p>
          <a:p>
            <a:r>
              <a:rPr lang="en-CA" dirty="0"/>
              <a:t>There are many factors to consider and decisions to be made, and assessing and managing your retirement income is not a uncomplicated process.  A thorough assessment of your retirement income needs, with thoughtful consideration of all the options available to you at this stage, will reveal opportunities to maximize income sources for your retirement</a:t>
            </a:r>
            <a:r>
              <a:rPr lang="en-CA" dirty="0" smtClean="0"/>
              <a:t>.</a:t>
            </a:r>
            <a:endParaRPr lang="en-CA" dirty="0"/>
          </a:p>
          <a:p>
            <a:endParaRPr lang="en-CA" dirty="0"/>
          </a:p>
          <a:p>
            <a:r>
              <a:rPr lang="en-CA" dirty="0"/>
              <a:t>I look forward to helping you with this process and thank you for your attention this [morning/afternoon/evening].</a:t>
            </a:r>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39</a:t>
            </a:fld>
            <a:endParaRPr lang="en-US" dirty="0"/>
          </a:p>
        </p:txBody>
      </p:sp>
    </p:spTree>
    <p:extLst>
      <p:ext uri="{BB962C8B-B14F-4D97-AF65-F5344CB8AC3E}">
        <p14:creationId xmlns:p14="http://schemas.microsoft.com/office/powerpoint/2010/main" val="148539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r>
              <a:rPr lang="en-CA" dirty="0"/>
              <a:t>Let’s</a:t>
            </a:r>
            <a:r>
              <a:rPr lang="en-CA" baseline="0" dirty="0"/>
              <a:t> start with the personal risk factors and considerations that can impact retirement income.</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4</a:t>
            </a:fld>
            <a:endParaRPr lang="en-CA" dirty="0"/>
          </a:p>
        </p:txBody>
      </p:sp>
    </p:spTree>
    <p:extLst>
      <p:ext uri="{BB962C8B-B14F-4D97-AF65-F5344CB8AC3E}">
        <p14:creationId xmlns:p14="http://schemas.microsoft.com/office/powerpoint/2010/main" val="1913459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40</a:t>
            </a:fld>
            <a:endParaRPr lang="en-US" dirty="0"/>
          </a:p>
        </p:txBody>
      </p:sp>
    </p:spTree>
    <p:extLst>
      <p:ext uri="{BB962C8B-B14F-4D97-AF65-F5344CB8AC3E}">
        <p14:creationId xmlns:p14="http://schemas.microsoft.com/office/powerpoint/2010/main" val="39419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1002581">
              <a:defRPr/>
            </a:pPr>
            <a:r>
              <a:rPr lang="en-CA" altLang="en-US" dirty="0">
                <a:ea typeface="ヒラギノ角ゴ Pro W3" pitchFamily="1" charset="-128"/>
              </a:rPr>
              <a:t>How old is the oldest person you know? 85? 95? Canadians are </a:t>
            </a:r>
            <a:r>
              <a:rPr lang="en-US" dirty="0"/>
              <a:t>are now living 8 to 10 years longer than we did back in the 1970s. With life expectancies at about 84 years of age for men and 87 for women, retirement could last 20 or 30 years. What if yours is longer than you anticipated? </a:t>
            </a:r>
          </a:p>
          <a:p>
            <a:pPr marL="0" lvl="1" defTabSz="1002581">
              <a:defRPr/>
            </a:pPr>
            <a:endParaRPr lang="en-US" dirty="0"/>
          </a:p>
          <a:p>
            <a:pPr marL="0" lvl="1" defTabSz="1002581">
              <a:defRPr/>
            </a:pPr>
            <a:r>
              <a:rPr lang="en-US" dirty="0"/>
              <a:t>Longer life spans create longevity risk – this is the risk of out-living your retirement savings. </a:t>
            </a:r>
          </a:p>
          <a:p>
            <a:pPr marL="0" lvl="1" defTabSz="1002581">
              <a:defRPr/>
            </a:pPr>
            <a:endParaRPr lang="en-US" dirty="0"/>
          </a:p>
          <a:p>
            <a:pPr marL="0" lvl="1" defTabSz="1002581">
              <a:defRPr/>
            </a:pPr>
            <a:r>
              <a:rPr lang="en-CA" altLang="en-US" dirty="0"/>
              <a:t>That’s why it’s important to consider if you will have ample money to sustain a long retirement.</a:t>
            </a:r>
            <a:endParaRPr lang="en-CA" altLang="en-US" dirty="0">
              <a:ea typeface="ヒラギノ角ゴ Pro W3" pitchFamily="1" charset="-128"/>
            </a:endParaRP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5</a:t>
            </a:fld>
            <a:endParaRPr lang="en-US" dirty="0"/>
          </a:p>
        </p:txBody>
      </p:sp>
    </p:spTree>
    <p:extLst>
      <p:ext uri="{BB962C8B-B14F-4D97-AF65-F5344CB8AC3E}">
        <p14:creationId xmlns:p14="http://schemas.microsoft.com/office/powerpoint/2010/main" val="33880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581">
              <a:defRPr/>
            </a:pPr>
            <a:r>
              <a:rPr lang="en-CA" dirty="0"/>
              <a:t>Your health, good or poor, will impact how much income</a:t>
            </a:r>
            <a:r>
              <a:rPr lang="en-CA" baseline="0" dirty="0"/>
              <a:t> you need. </a:t>
            </a:r>
            <a:r>
              <a:rPr lang="en-CA" dirty="0"/>
              <a:t> </a:t>
            </a:r>
          </a:p>
          <a:p>
            <a:pPr defTabSz="1002581">
              <a:defRPr/>
            </a:pPr>
            <a:endParaRPr lang="en-CA" dirty="0" smtClean="0"/>
          </a:p>
          <a:p>
            <a:pPr defTabSz="1002581">
              <a:defRPr/>
            </a:pPr>
            <a:r>
              <a:rPr lang="en-CA" dirty="0" smtClean="0"/>
              <a:t>Good </a:t>
            </a:r>
            <a:r>
              <a:rPr lang="en-CA" dirty="0"/>
              <a:t>health leads to </a:t>
            </a:r>
            <a:r>
              <a:rPr lang="en-CA" baseline="0" dirty="0"/>
              <a:t>living longer, and as we just touched on, that requires</a:t>
            </a:r>
            <a:r>
              <a:rPr lang="en-CA" dirty="0"/>
              <a:t> </a:t>
            </a:r>
            <a:r>
              <a:rPr lang="en-CA" baseline="0" dirty="0"/>
              <a:t>income for a longer period of time.</a:t>
            </a:r>
          </a:p>
          <a:p>
            <a:pPr defTabSz="1002581">
              <a:defRPr/>
            </a:pPr>
            <a:endParaRPr lang="en-CA" baseline="0" dirty="0"/>
          </a:p>
          <a:p>
            <a:pPr defTabSz="1002581">
              <a:defRPr/>
            </a:pPr>
            <a:r>
              <a:rPr lang="en-CA" baseline="0" dirty="0"/>
              <a:t>Poor health means that you </a:t>
            </a:r>
            <a:r>
              <a:rPr lang="en-US" dirty="0"/>
              <a:t>may need to pay for treatments or require long term care beyond what is covered by a public health care system. </a:t>
            </a:r>
            <a:r>
              <a:rPr lang="en-CA" dirty="0"/>
              <a:t>In a BMO Wealth Institute survey conducted in July 2014, Canadians said they expect to spend an average of more than $5,000 a year on out-of-pocket medical costs after age 65; factoring in inflation, that number will certainly be higher in the future. </a:t>
            </a:r>
            <a:endParaRPr lang="en-US" dirty="0"/>
          </a:p>
          <a:p>
            <a:pPr defTabSz="1002581">
              <a:defRPr/>
            </a:pPr>
            <a:endParaRPr lang="en-US" dirty="0"/>
          </a:p>
          <a:p>
            <a:pPr defTabSz="1002581">
              <a:defRPr/>
            </a:pPr>
            <a:r>
              <a:rPr lang="en-CA" dirty="0"/>
              <a:t>According to </a:t>
            </a:r>
            <a:r>
              <a:rPr lang="en-US" dirty="0"/>
              <a:t>Statistics Canada, there is about 30% chance by age 65, and about a 50% chance by age 75 of requiring long-term care. </a:t>
            </a:r>
          </a:p>
          <a:p>
            <a:pPr defTabSz="1002581">
              <a:defRPr/>
            </a:pPr>
            <a:endParaRPr lang="en-US" dirty="0">
              <a:latin typeface="Arial" charset="0"/>
              <a:ea typeface="Arial" charset="0"/>
              <a:cs typeface="Arial" charset="0"/>
            </a:endParaRPr>
          </a:p>
          <a:p>
            <a:pPr defTabSz="1002581">
              <a:defRPr/>
            </a:pPr>
            <a:r>
              <a:rPr lang="en-US" sz="1000" dirty="0"/>
              <a:t>Source: Retirement Planning Presentation, BMO Wealth Institute</a:t>
            </a:r>
          </a:p>
          <a:p>
            <a:pPr defTabSz="1002581">
              <a:defRPr/>
            </a:pPr>
            <a:r>
              <a:rPr lang="en-US" sz="1000" dirty="0">
                <a:latin typeface="Arial" charset="0"/>
                <a:ea typeface="Arial" charset="0"/>
                <a:cs typeface="Arial" charset="0"/>
              </a:rPr>
              <a:t>Source: Canadians Ill-Prepared For Long-Term Care Costs.  Benefits Canada Website.  June 22, 2012.  http://www.benefitscanada.com/benefits/health-wellness/canadians-ill-prepared-for-long-term-care-costs-29917  (accessed June 2014)</a:t>
            </a:r>
            <a:endParaRPr lang="en-CA" dirty="0"/>
          </a:p>
          <a:p>
            <a:pPr defTabSz="1002581">
              <a:defRPr/>
            </a:pPr>
            <a:endParaRPr lang="en-US" dirty="0"/>
          </a:p>
          <a:p>
            <a:pPr defTabSz="1002581">
              <a:defRPr/>
            </a:pPr>
            <a:endParaRPr lang="en-US" dirty="0"/>
          </a:p>
          <a:p>
            <a:endParaRPr lang="en-US" dirty="0"/>
          </a:p>
        </p:txBody>
      </p:sp>
    </p:spTree>
    <p:extLst>
      <p:ext uri="{BB962C8B-B14F-4D97-AF65-F5344CB8AC3E}">
        <p14:creationId xmlns:p14="http://schemas.microsoft.com/office/powerpoint/2010/main" val="75874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5038964"/>
          </a:xfrm>
        </p:spPr>
        <p:txBody>
          <a:bodyPr/>
          <a:lstStyle/>
          <a:p>
            <a:pPr defTabSz="1002581">
              <a:defRPr/>
            </a:pPr>
            <a:r>
              <a:rPr lang="en-US" dirty="0"/>
              <a:t>Some of you may be able to relate to this scenario:</a:t>
            </a:r>
          </a:p>
          <a:p>
            <a:pPr defTabSz="1002581">
              <a:defRPr/>
            </a:pPr>
            <a:r>
              <a:rPr lang="en-US" dirty="0"/>
              <a:t>I have a client supporting a daughter who’s studying to get her Masters Degree.  My client’s mother has recently developed some medical issues and requires care on a daily basis, and while there is some limited care available from the government, it’s not enough. So my client is seeking additional services that she will be paying for herself to support her mother. And this is happening with her retirement on the horizon</a:t>
            </a:r>
            <a:r>
              <a:rPr lang="en-US" baseline="0" dirty="0"/>
              <a:t> </a:t>
            </a:r>
            <a:r>
              <a:rPr lang="en-US" dirty="0"/>
              <a:t>in less than 5 years.</a:t>
            </a:r>
            <a:r>
              <a:rPr lang="en-US" baseline="0" dirty="0"/>
              <a:t> </a:t>
            </a:r>
            <a:endParaRPr lang="en-US" dirty="0"/>
          </a:p>
          <a:p>
            <a:pPr defTabSz="1002581">
              <a:defRPr/>
            </a:pPr>
            <a:endParaRPr lang="en-US" dirty="0"/>
          </a:p>
          <a:p>
            <a:pPr defTabSz="1002581">
              <a:defRPr/>
            </a:pPr>
            <a:r>
              <a:rPr lang="en-US" dirty="0"/>
              <a:t>We’ve probably all heard the term “sandwich generation” to describe this very situation, where people are sandwiched between the demands of caring for both their aging parents and for their own children. </a:t>
            </a:r>
          </a:p>
          <a:p>
            <a:pPr defTabSz="1002581">
              <a:defRPr/>
            </a:pPr>
            <a:endParaRPr lang="en-US" dirty="0"/>
          </a:p>
          <a:p>
            <a:pPr defTabSz="1002581">
              <a:defRPr/>
            </a:pPr>
            <a:r>
              <a:rPr lang="en-US" dirty="0"/>
              <a:t>If you find yourself in that place now, or think you may be there in the near</a:t>
            </a:r>
            <a:r>
              <a:rPr lang="en-US" baseline="0" dirty="0"/>
              <a:t> </a:t>
            </a:r>
            <a:r>
              <a:rPr lang="en-US" dirty="0"/>
              <a:t>future, it’s important to consider how it may affect your retirement income needs.</a:t>
            </a:r>
          </a:p>
          <a:p>
            <a:pPr defTabSz="1002581">
              <a:defRPr/>
            </a:pPr>
            <a:endParaRPr lang="en-US" dirty="0"/>
          </a:p>
          <a:p>
            <a:pPr defTabSz="1002581">
              <a:defRPr/>
            </a:pPr>
            <a:endParaRPr lang="en-US" dirty="0"/>
          </a:p>
          <a:p>
            <a:pPr defTabSz="1002581">
              <a:defRPr/>
            </a:pPr>
            <a:r>
              <a:rPr lang="en-US" sz="1000" dirty="0"/>
              <a:t>Source: Retirement Planning Presentation, BMO Wealth Institute</a:t>
            </a:r>
          </a:p>
          <a:p>
            <a:endParaRPr 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7</a:t>
            </a:fld>
            <a:endParaRPr lang="en-US" dirty="0"/>
          </a:p>
        </p:txBody>
      </p:sp>
    </p:spTree>
    <p:extLst>
      <p:ext uri="{BB962C8B-B14F-4D97-AF65-F5344CB8AC3E}">
        <p14:creationId xmlns:p14="http://schemas.microsoft.com/office/powerpoint/2010/main" val="49461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619244"/>
          </a:xfrm>
        </p:spPr>
        <p:txBody>
          <a:bodyPr/>
          <a:lstStyle/>
          <a:p>
            <a:r>
              <a:rPr lang="en-US" dirty="0"/>
              <a:t>In addition to the personal risk factors, your personal interests, goals and lifestyle also need to be taken into consideration. I have had the pleasure of discussing retirement plans with many of you. I like hearing about what you want to do and working with you to determine how much retirement income you require.</a:t>
            </a:r>
          </a:p>
          <a:p>
            <a:endParaRPr lang="en-US" dirty="0"/>
          </a:p>
          <a:p>
            <a:r>
              <a:rPr lang="en-US" dirty="0"/>
              <a:t>Retirement income planning also requires that some thought be given to how u</a:t>
            </a:r>
            <a:r>
              <a:rPr lang="en-US" baseline="0" dirty="0"/>
              <a:t>nfortunate</a:t>
            </a:r>
            <a:r>
              <a:rPr lang="en-US" dirty="0"/>
              <a:t> life events, such as d</a:t>
            </a:r>
            <a:r>
              <a:rPr lang="en-US" baseline="0" dirty="0"/>
              <a:t>ivorce and death, would impact your available income.</a:t>
            </a:r>
            <a:r>
              <a:rPr lang="en-US" dirty="0"/>
              <a:t> </a:t>
            </a:r>
          </a:p>
          <a:p>
            <a:endParaRPr lang="en-US" dirty="0"/>
          </a:p>
          <a:p>
            <a:r>
              <a:rPr lang="en-US" dirty="0"/>
              <a:t>By sharing your goals, and considering the risk factors, you will start to get a clearer picture of your retirement income.</a:t>
            </a:r>
          </a:p>
        </p:txBody>
      </p:sp>
      <p:sp>
        <p:nvSpPr>
          <p:cNvPr id="4" name="Slide Number Placeholder 3"/>
          <p:cNvSpPr>
            <a:spLocks noGrp="1"/>
          </p:cNvSpPr>
          <p:nvPr>
            <p:ph type="sldNum" sz="quarter" idx="10"/>
          </p:nvPr>
        </p:nvSpPr>
        <p:spPr/>
        <p:txBody>
          <a:bodyPr/>
          <a:lstStyle/>
          <a:p>
            <a:pPr>
              <a:defRPr/>
            </a:pPr>
            <a:fld id="{5E70EAD9-D589-7545-B350-04E61EA7E3D5}" type="slidenum">
              <a:rPr lang="en-US" smtClean="0"/>
              <a:pPr>
                <a:defRPr/>
              </a:pPr>
              <a:t>8</a:t>
            </a:fld>
            <a:endParaRPr lang="en-US" dirty="0"/>
          </a:p>
        </p:txBody>
      </p:sp>
    </p:spTree>
    <p:extLst>
      <p:ext uri="{BB962C8B-B14F-4D97-AF65-F5344CB8AC3E}">
        <p14:creationId xmlns:p14="http://schemas.microsoft.com/office/powerpoint/2010/main" val="167939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0288" y="4788600"/>
            <a:ext cx="6242304" cy="4536567"/>
          </a:xfrm>
          <a:prstGeom prst="rect">
            <a:avLst/>
          </a:prstGeom>
        </p:spPr>
        <p:txBody>
          <a:bodyPr/>
          <a:lstStyle/>
          <a:p>
            <a:r>
              <a:rPr lang="en-CA" dirty="0"/>
              <a:t>Let’s look at </a:t>
            </a:r>
            <a:r>
              <a:rPr lang="en-CA" baseline="0" dirty="0"/>
              <a:t>the external risk factors that can impact your retirement income.</a:t>
            </a:r>
          </a:p>
          <a:p>
            <a:endParaRPr lang="en-CA" baseline="0" dirty="0"/>
          </a:p>
          <a:p>
            <a:r>
              <a:rPr lang="en-CA" baseline="0" dirty="0"/>
              <a:t>Some of the biggest external</a:t>
            </a:r>
            <a:r>
              <a:rPr lang="en-CA" dirty="0"/>
              <a:t> risk </a:t>
            </a:r>
            <a:r>
              <a:rPr lang="en-CA" baseline="0" dirty="0"/>
              <a:t>factors are volatility, sequence of returns and inflation. </a:t>
            </a:r>
          </a:p>
        </p:txBody>
      </p:sp>
      <p:sp>
        <p:nvSpPr>
          <p:cNvPr id="4" name="Slide Number Placeholder 3"/>
          <p:cNvSpPr>
            <a:spLocks noGrp="1"/>
          </p:cNvSpPr>
          <p:nvPr>
            <p:ph type="sldNum" sz="quarter" idx="10"/>
          </p:nvPr>
        </p:nvSpPr>
        <p:spPr/>
        <p:txBody>
          <a:bodyPr/>
          <a:lstStyle/>
          <a:p>
            <a:fld id="{B3603FF3-C7BE-49EC-B13C-566CB5744807}" type="slidenum">
              <a:rPr lang="en-CA" smtClean="0"/>
              <a:t>9</a:t>
            </a:fld>
            <a:endParaRPr lang="en-CA" dirty="0"/>
          </a:p>
        </p:txBody>
      </p:sp>
    </p:spTree>
    <p:extLst>
      <p:ext uri="{BB962C8B-B14F-4D97-AF65-F5344CB8AC3E}">
        <p14:creationId xmlns:p14="http://schemas.microsoft.com/office/powerpoint/2010/main" val="7196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CA"/>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FC06EC4-F8F6-CE4A-BEC6-1C6F9D366B3E}"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35216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FC06EC4-F8F6-CE4A-BEC6-1C6F9D366B3E}"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208579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FC06EC4-F8F6-CE4A-BEC6-1C6F9D366B3E}"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37552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a:solidFill>
                  <a:srgbClr val="0079C1"/>
                </a:solidFill>
              </a:defRPr>
            </a:lvl1pPr>
          </a:lstStyle>
          <a:p>
            <a:r>
              <a:rPr lang="en-US" dirty="0"/>
              <a:t>Click to edit Master title style</a:t>
            </a:r>
          </a:p>
        </p:txBody>
      </p:sp>
      <p:sp>
        <p:nvSpPr>
          <p:cNvPr id="8" name="Slide Number Placeholder 5"/>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A8C2AA5B-A104-014F-B9FD-226CAFC3787C}" type="slidenum">
              <a:rPr lang="en-US" smtClean="0"/>
              <a:pPr>
                <a:defRPr/>
              </a:pPr>
              <a:t>‹#›</a:t>
            </a:fld>
            <a:endParaRPr lang="en-US"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55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7833711" y="5877272"/>
            <a:ext cx="589150" cy="576000"/>
          </a:xfrm>
          <a:prstGeom prst="rect">
            <a:avLst/>
          </a:prstGeom>
          <a:effectLst/>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5185171"/>
            <a:ext cx="91440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7986111" y="5949344"/>
            <a:ext cx="589150" cy="576000"/>
          </a:xfrm>
          <a:prstGeom prst="rect">
            <a:avLst/>
          </a:prstGeom>
          <a:effectLst/>
        </p:spPr>
      </p:pic>
    </p:spTree>
    <p:extLst>
      <p:ext uri="{BB962C8B-B14F-4D97-AF65-F5344CB8AC3E}">
        <p14:creationId xmlns:p14="http://schemas.microsoft.com/office/powerpoint/2010/main" val="214521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Footer goes here</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en-US"/>
              <a:pPr>
                <a:defRPr/>
              </a:pPr>
              <a:t>‹#›</a:t>
            </a:fld>
            <a:endParaRPr lang="en-US" dirty="0"/>
          </a:p>
        </p:txBody>
      </p:sp>
    </p:spTree>
    <p:extLst>
      <p:ext uri="{BB962C8B-B14F-4D97-AF65-F5344CB8AC3E}">
        <p14:creationId xmlns:p14="http://schemas.microsoft.com/office/powerpoint/2010/main" val="47242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Master 2 Red">
    <p:spTree>
      <p:nvGrpSpPr>
        <p:cNvPr id="1" name=""/>
        <p:cNvGrpSpPr/>
        <p:nvPr/>
      </p:nvGrpSpPr>
      <p:grpSpPr>
        <a:xfrm>
          <a:off x="0" y="0"/>
          <a:ext cx="0" cy="0"/>
          <a:chOff x="0" y="0"/>
          <a:chExt cx="0" cy="0"/>
        </a:xfrm>
      </p:grpSpPr>
      <p:pic>
        <p:nvPicPr>
          <p:cNvPr id="10"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8435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Aft>
                <a:spcPts val="0"/>
              </a:spcAft>
              <a:defRPr/>
            </a:lvl1pPr>
            <a:lvl5pPr marL="1143000" indent="-225425">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724400" y="1144710"/>
            <a:ext cx="3962400" cy="49831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p:txBody>
          <a:bodyPr/>
          <a:lstStyle>
            <a:lvl1pPr>
              <a:defRPr/>
            </a:lvl1pPr>
          </a:lstStyle>
          <a:p>
            <a:pPr>
              <a:defRPr/>
            </a:pPr>
            <a:r>
              <a:rPr lang="en-US"/>
              <a:t>Footer goes here</a:t>
            </a:r>
            <a:endParaRPr lang="en-US" dirty="0"/>
          </a:p>
        </p:txBody>
      </p:sp>
      <p:sp>
        <p:nvSpPr>
          <p:cNvPr id="9" name="Slide Number Placeholder 5"/>
          <p:cNvSpPr>
            <a:spLocks noGrp="1"/>
          </p:cNvSpPr>
          <p:nvPr>
            <p:ph type="sldNum" sz="quarter" idx="15"/>
          </p:nvPr>
        </p:nvSpPr>
        <p:spPr/>
        <p:txBody>
          <a:bodyPr/>
          <a:lstStyle>
            <a:lvl1pPr>
              <a:defRPr/>
            </a:lvl1pPr>
          </a:lstStyle>
          <a:p>
            <a:pPr>
              <a:defRPr/>
            </a:pPr>
            <a:fld id="{320EE510-2E62-1E45-9630-6AC99934625F}" type="slidenum">
              <a:rPr lang="en-US"/>
              <a:pPr>
                <a:defRPr/>
              </a:pPr>
              <a:t>‹#›</a:t>
            </a:fld>
            <a:endParaRPr lang="en-US" dirty="0"/>
          </a:p>
        </p:txBody>
      </p:sp>
    </p:spTree>
    <p:extLst>
      <p:ext uri="{BB962C8B-B14F-4D97-AF65-F5344CB8AC3E}">
        <p14:creationId xmlns:p14="http://schemas.microsoft.com/office/powerpoint/2010/main" val="1899988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4713944"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4"/>
          </p:nvPr>
        </p:nvSpPr>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4130321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2 per slide">
    <p:spTree>
      <p:nvGrpSpPr>
        <p:cNvPr id="1" name=""/>
        <p:cNvGrpSpPr/>
        <p:nvPr/>
      </p:nvGrpSpPr>
      <p:grpSpPr>
        <a:xfrm>
          <a:off x="0" y="0"/>
          <a:ext cx="0" cy="0"/>
          <a:chOff x="0" y="0"/>
          <a:chExt cx="0" cy="0"/>
        </a:xfrm>
      </p:grpSpPr>
      <p:sp>
        <p:nvSpPr>
          <p:cNvPr id="21" name="Content Placeholder 2"/>
          <p:cNvSpPr>
            <a:spLocks noGrp="1"/>
          </p:cNvSpPr>
          <p:nvPr>
            <p:ph idx="19" hasCustomPrompt="1"/>
          </p:nvPr>
        </p:nvSpPr>
        <p:spPr>
          <a:xfrm>
            <a:off x="457200" y="5096520"/>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22" name="Picture Placeholder 16"/>
          <p:cNvSpPr>
            <a:spLocks noGrp="1"/>
          </p:cNvSpPr>
          <p:nvPr>
            <p:ph type="pic" sz="quarter" idx="20"/>
          </p:nvPr>
        </p:nvSpPr>
        <p:spPr>
          <a:xfrm>
            <a:off x="457200" y="3572519"/>
            <a:ext cx="965200" cy="1447800"/>
          </a:xfrm>
        </p:spPr>
        <p:txBody>
          <a:bodyPr anchor="ctr"/>
          <a:lstStyle>
            <a:lvl1pPr algn="ctr">
              <a:defRPr sz="1100" b="0"/>
            </a:lvl1pPr>
          </a:lstStyle>
          <a:p>
            <a:endParaRPr lang="en-US" dirty="0"/>
          </a:p>
        </p:txBody>
      </p:sp>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9" name="Content Placeholder 2"/>
          <p:cNvSpPr>
            <a:spLocks noGrp="1"/>
          </p:cNvSpPr>
          <p:nvPr>
            <p:ph idx="17"/>
          </p:nvPr>
        </p:nvSpPr>
        <p:spPr>
          <a:xfrm>
            <a:off x="2281393" y="3572519"/>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163070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os 1 per slide">
    <p:spTree>
      <p:nvGrpSpPr>
        <p:cNvPr id="1" name=""/>
        <p:cNvGrpSpPr/>
        <p:nvPr/>
      </p:nvGrpSpPr>
      <p:grpSpPr>
        <a:xfrm>
          <a:off x="0" y="0"/>
          <a:ext cx="0" cy="0"/>
          <a:chOff x="0" y="0"/>
          <a:chExt cx="0" cy="0"/>
        </a:xfrm>
      </p:grpSpPr>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en-US" dirty="0"/>
              <a:t>Name</a:t>
            </a:r>
          </a:p>
          <a:p>
            <a:pPr lvl="4"/>
            <a:r>
              <a:rPr lang="en-US" dirty="0"/>
              <a:t>Title</a:t>
            </a:r>
          </a:p>
          <a:p>
            <a:pPr lvl="5"/>
            <a:r>
              <a:rPr lang="en-US" dirty="0"/>
              <a:t>Direct: XXX-XXX-XXXX</a:t>
            </a:r>
          </a:p>
          <a:p>
            <a:pPr lvl="5"/>
            <a:r>
              <a:rPr lang="en-US" dirty="0" err="1"/>
              <a:t>first.last@bmo.com</a:t>
            </a:r>
            <a:endParaRPr lang="en-US" dirty="0"/>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2281393" y="1066800"/>
            <a:ext cx="6405408" cy="497197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en-US" dirty="0"/>
              <a:t>Click to edit Master text styles</a:t>
            </a:r>
          </a:p>
          <a:p>
            <a:pPr lvl="1"/>
            <a:r>
              <a:rPr lang="en-US" dirty="0"/>
              <a:t>Second level</a:t>
            </a:r>
          </a:p>
          <a:p>
            <a:pPr lvl="2"/>
            <a:r>
              <a:rPr lang="en-US" dirty="0"/>
              <a:t>Third level</a:t>
            </a:r>
          </a:p>
        </p:txBody>
      </p:sp>
      <p:sp>
        <p:nvSpPr>
          <p:cNvPr id="8" name="Footer Placeholder 4"/>
          <p:cNvSpPr>
            <a:spLocks noGrp="1"/>
          </p:cNvSpPr>
          <p:nvPr>
            <p:ph type="ftr" sz="quarter" idx="14"/>
          </p:nvPr>
        </p:nvSpPr>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Tree>
    <p:extLst>
      <p:ext uri="{BB962C8B-B14F-4D97-AF65-F5344CB8AC3E}">
        <p14:creationId xmlns:p14="http://schemas.microsoft.com/office/powerpoint/2010/main" val="20478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FC06EC4-F8F6-CE4A-BEC6-1C6F9D366B3E}"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08940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ategory text w strapline">
    <p:spTree>
      <p:nvGrpSpPr>
        <p:cNvPr id="1" name=""/>
        <p:cNvGrpSpPr/>
        <p:nvPr/>
      </p:nvGrpSpPr>
      <p:grpSpPr>
        <a:xfrm>
          <a:off x="0" y="0"/>
          <a:ext cx="0" cy="0"/>
          <a:chOff x="0" y="0"/>
          <a:chExt cx="0" cy="0"/>
        </a:xfrm>
      </p:grpSpPr>
      <p:sp>
        <p:nvSpPr>
          <p:cNvPr id="27" name="Content Placeholder 2"/>
          <p:cNvSpPr>
            <a:spLocks noGrp="1"/>
          </p:cNvSpPr>
          <p:nvPr>
            <p:ph idx="23" hasCustomPrompt="1"/>
          </p:nvPr>
        </p:nvSpPr>
        <p:spPr>
          <a:xfrm>
            <a:off x="457200" y="5562600"/>
            <a:ext cx="8229600" cy="501650"/>
          </a:xfrm>
        </p:spPr>
        <p:txBody>
          <a:bodyPr/>
          <a:lstStyle>
            <a:lvl1pPr>
              <a:spcBef>
                <a:spcPts val="700"/>
              </a:spcBef>
              <a:spcAft>
                <a:spcPts val="400"/>
              </a:spcAft>
              <a:defRPr sz="1400">
                <a:solidFill>
                  <a:schemeClr val="bg1"/>
                </a:solidFill>
              </a:defRPr>
            </a:lvl1pPr>
            <a:lvl2pPr marL="63500" indent="0" algn="ctr">
              <a:spcBef>
                <a:spcPts val="500"/>
              </a:spcBef>
              <a:spcAft>
                <a:spcPts val="0"/>
              </a:spcAft>
              <a:buNone/>
              <a:defRPr sz="1400" b="0">
                <a:solidFill>
                  <a:schemeClr val="accent1"/>
                </a:solidFill>
              </a:defRPr>
            </a:lvl2pPr>
            <a:lvl3pPr marL="230188" indent="-115888" algn="ctr">
              <a:spcBef>
                <a:spcPts val="500"/>
              </a:spcBef>
              <a:spcAft>
                <a:spcPts val="0"/>
              </a:spcAft>
              <a:buFont typeface="Arial"/>
              <a:buChar char="•"/>
              <a:defRPr sz="1400" b="0">
                <a:solidFill>
                  <a:schemeClr val="accent1"/>
                </a:solidFill>
              </a:defRPr>
            </a:lvl3pPr>
            <a:lvl4pPr marL="455613" indent="-119063" algn="ctr">
              <a:spcBef>
                <a:spcPts val="500"/>
              </a:spcBef>
              <a:spcAft>
                <a:spcPts val="0"/>
              </a:spcAft>
              <a:buFont typeface="Lucida Grande"/>
              <a:buChar char="–"/>
              <a:defRPr sz="1400" b="0">
                <a:solidFill>
                  <a:schemeClr val="accent1"/>
                </a:solidFill>
              </a:defRPr>
            </a:lvl4pPr>
            <a:lvl5pPr marL="568325" indent="0" algn="ctr" defTabSz="514350">
              <a:spcBef>
                <a:spcPts val="500"/>
              </a:spcBef>
              <a:spcAft>
                <a:spcPts val="0"/>
              </a:spcAft>
              <a:buFont typeface="Arial"/>
              <a:buNone/>
              <a:defRPr sz="1400" b="0">
                <a:solidFill>
                  <a:schemeClr val="accent1"/>
                </a:solidFill>
              </a:defRPr>
            </a:lvl5pPr>
            <a:lvl6pPr marL="915988" indent="-117475" algn="ctr">
              <a:spcBef>
                <a:spcPts val="500"/>
              </a:spcBef>
              <a:spcAft>
                <a:spcPts val="0"/>
              </a:spcAft>
              <a:buFont typeface="Lucida Grande"/>
              <a:buChar char="–"/>
              <a:defRPr sz="1400" b="0">
                <a:solidFill>
                  <a:schemeClr val="accent1"/>
                </a:solidFill>
              </a:defRPr>
            </a:lvl6pPr>
            <a:lvl7pPr marL="1201737" indent="-171450" algn="ctr">
              <a:spcBef>
                <a:spcPts val="500"/>
              </a:spcBef>
              <a:spcAft>
                <a:spcPts val="0"/>
              </a:spcAft>
              <a:buFont typeface="Lucida Grande"/>
              <a:buChar char="»"/>
              <a:defRPr sz="1400" b="0">
                <a:solidFill>
                  <a:schemeClr val="accent1"/>
                </a:solidFill>
              </a:defRPr>
            </a:lvl7pPr>
          </a:lstStyle>
          <a:p>
            <a:pPr lvl="1"/>
            <a:r>
              <a:rPr lang="en-US" dirty="0"/>
              <a:t>Subhead</a:t>
            </a:r>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069848"/>
            <a:ext cx="3962400" cy="251244"/>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8" name="Footer Placeholder 4"/>
          <p:cNvSpPr>
            <a:spLocks noGrp="1"/>
          </p:cNvSpPr>
          <p:nvPr>
            <p:ph type="ftr" sz="quarter" idx="14"/>
          </p:nvPr>
        </p:nvSpPr>
        <p:spPr/>
        <p:txBody>
          <a:bodyPr/>
          <a:lstStyle>
            <a:lvl1pPr>
              <a:defRPr/>
            </a:lvl1pPr>
          </a:lstStyle>
          <a:p>
            <a:pPr>
              <a:defRPr/>
            </a:pPr>
            <a:r>
              <a:rPr lang="en-US"/>
              <a:t>Footer goes here</a:t>
            </a:r>
            <a:endParaRPr lang="en-US"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en-US"/>
              <a:pPr>
                <a:defRPr/>
              </a:pPr>
              <a:t>‹#›</a:t>
            </a:fld>
            <a:endParaRPr lang="en-US" dirty="0"/>
          </a:p>
        </p:txBody>
      </p:sp>
      <p:sp>
        <p:nvSpPr>
          <p:cNvPr id="11" name="Content Placeholder 2"/>
          <p:cNvSpPr>
            <a:spLocks noGrp="1"/>
          </p:cNvSpPr>
          <p:nvPr>
            <p:ph idx="16" hasCustomPrompt="1"/>
          </p:nvPr>
        </p:nvSpPr>
        <p:spPr>
          <a:xfrm>
            <a:off x="4572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chemeClr val="tx1">
                    <a:lumMod val="95000"/>
                    <a:lumOff val="5000"/>
                  </a:schemeClr>
                </a:solidFill>
              </a:defRPr>
            </a:lvl3pPr>
            <a:lvl4pPr marL="455613" indent="-119063">
              <a:spcBef>
                <a:spcPts val="500"/>
              </a:spcBef>
              <a:spcAft>
                <a:spcPts val="0"/>
              </a:spcAft>
              <a:buFont typeface="Lucida Grande"/>
              <a:buChar char="–"/>
              <a:defRPr sz="1000">
                <a:solidFill>
                  <a:schemeClr val="tx1">
                    <a:lumMod val="95000"/>
                    <a:lumOff val="5000"/>
                  </a:schemeClr>
                </a:solidFill>
              </a:defRPr>
            </a:lvl4pPr>
            <a:lvl5pPr marL="568325" indent="0" defTabSz="514350">
              <a:spcBef>
                <a:spcPts val="500"/>
              </a:spcBef>
              <a:spcAft>
                <a:spcPts val="0"/>
              </a:spcAft>
              <a:buFont typeface="Arial"/>
              <a:buNone/>
              <a:defRPr sz="1000">
                <a:solidFill>
                  <a:schemeClr val="tx1">
                    <a:lumMod val="95000"/>
                    <a:lumOff val="5000"/>
                  </a:schemeClr>
                </a:solidFill>
              </a:defRPr>
            </a:lvl5pPr>
            <a:lvl6pPr marL="915988" indent="-117475">
              <a:spcBef>
                <a:spcPts val="500"/>
              </a:spcBef>
              <a:spcAft>
                <a:spcPts val="0"/>
              </a:spcAft>
              <a:buFont typeface="Lucida Grande"/>
              <a:buChar char="–"/>
              <a:defRPr sz="1000">
                <a:solidFill>
                  <a:schemeClr val="tx1">
                    <a:lumMod val="95000"/>
                    <a:lumOff val="5000"/>
                  </a:schemeClr>
                </a:solidFill>
              </a:defRPr>
            </a:lvl6pPr>
            <a:lvl7pPr marL="1201737" indent="-171450">
              <a:spcBef>
                <a:spcPts val="500"/>
              </a:spcBef>
              <a:spcAft>
                <a:spcPts val="0"/>
              </a:spcAft>
              <a:buFont typeface="Lucida Grande"/>
              <a:buChar char="»"/>
              <a:defRPr sz="1000">
                <a:solidFill>
                  <a:schemeClr val="tx1">
                    <a:lumMod val="95000"/>
                    <a:lumOff val="5000"/>
                  </a:schemeClr>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pic>
        <p:nvPicPr>
          <p:cNvPr id="20" name="Picture 5"/>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 y="5453063"/>
            <a:ext cx="82296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
          <p:cNvSpPr>
            <a:spLocks noGrp="1"/>
          </p:cNvSpPr>
          <p:nvPr>
            <p:ph idx="19"/>
          </p:nvPr>
        </p:nvSpPr>
        <p:spPr>
          <a:xfrm>
            <a:off x="4572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4" name="Content Placeholder 2"/>
          <p:cNvSpPr>
            <a:spLocks noGrp="1"/>
          </p:cNvSpPr>
          <p:nvPr>
            <p:ph idx="20" hasCustomPrompt="1"/>
          </p:nvPr>
        </p:nvSpPr>
        <p:spPr>
          <a:xfrm>
            <a:off x="4572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5" name="Content Placeholder 2"/>
          <p:cNvSpPr>
            <a:spLocks noGrp="1"/>
          </p:cNvSpPr>
          <p:nvPr>
            <p:ph idx="21"/>
          </p:nvPr>
        </p:nvSpPr>
        <p:spPr>
          <a:xfrm>
            <a:off x="47244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6" name="Content Placeholder 2"/>
          <p:cNvSpPr>
            <a:spLocks noGrp="1"/>
          </p:cNvSpPr>
          <p:nvPr>
            <p:ph idx="22" hasCustomPrompt="1"/>
          </p:nvPr>
        </p:nvSpPr>
        <p:spPr>
          <a:xfrm>
            <a:off x="47244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
        <p:nvSpPr>
          <p:cNvPr id="28" name="Content Placeholder 2"/>
          <p:cNvSpPr>
            <a:spLocks noGrp="1"/>
          </p:cNvSpPr>
          <p:nvPr>
            <p:ph idx="24"/>
          </p:nvPr>
        </p:nvSpPr>
        <p:spPr>
          <a:xfrm>
            <a:off x="4724400" y="1069848"/>
            <a:ext cx="3962400" cy="251245"/>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en-US" dirty="0"/>
              <a:t>Click to edit Master text styles</a:t>
            </a:r>
          </a:p>
        </p:txBody>
      </p:sp>
      <p:sp>
        <p:nvSpPr>
          <p:cNvPr id="29" name="Content Placeholder 2"/>
          <p:cNvSpPr>
            <a:spLocks noGrp="1"/>
          </p:cNvSpPr>
          <p:nvPr>
            <p:ph idx="25" hasCustomPrompt="1"/>
          </p:nvPr>
        </p:nvSpPr>
        <p:spPr>
          <a:xfrm>
            <a:off x="47244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en-US" dirty="0"/>
              <a:t>Subhead</a:t>
            </a:r>
          </a:p>
          <a:p>
            <a:pPr lvl="2"/>
            <a:r>
              <a:rPr lang="en-US" dirty="0"/>
              <a:t>First level</a:t>
            </a:r>
          </a:p>
          <a:p>
            <a:pPr lvl="3"/>
            <a:r>
              <a:rPr lang="en-US" dirty="0"/>
              <a:t>Second level</a:t>
            </a:r>
          </a:p>
          <a:p>
            <a:pPr lvl="4"/>
            <a:r>
              <a:rPr lang="en-US" dirty="0"/>
              <a:t>Third level</a:t>
            </a:r>
          </a:p>
          <a:p>
            <a:pPr lvl="5"/>
            <a:r>
              <a:rPr lang="en-US" dirty="0"/>
              <a:t>Fourth level</a:t>
            </a:r>
          </a:p>
          <a:p>
            <a:pPr lvl="6"/>
            <a:r>
              <a:rPr lang="en-US" dirty="0"/>
              <a:t>Fifth level</a:t>
            </a:r>
          </a:p>
        </p:txBody>
      </p:sp>
    </p:spTree>
    <p:extLst>
      <p:ext uri="{BB962C8B-B14F-4D97-AF65-F5344CB8AC3E}">
        <p14:creationId xmlns:p14="http://schemas.microsoft.com/office/powerpoint/2010/main" val="156926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8" descr="BMO_GAM_RGB_300dpi.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71488" y="6400800"/>
            <a:ext cx="25003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457200" y="0"/>
            <a:ext cx="8229600" cy="914400"/>
          </a:xfrm>
        </p:spPr>
        <p:txBody>
          <a:bodyPr/>
          <a:lstStyle>
            <a:lvl1pPr>
              <a:defRPr>
                <a:solidFill>
                  <a:srgbClr val="0079C1"/>
                </a:solidFill>
              </a:defRPr>
            </a:lvl1pPr>
          </a:lstStyle>
          <a:p>
            <a:r>
              <a:rPr lang="en-US"/>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412CB698-4264-D748-872F-B571D35E21A3}" type="slidenum">
              <a:rPr lang="en-US"/>
              <a:pPr>
                <a:defRPr/>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Footer goes here</a:t>
            </a:r>
          </a:p>
        </p:txBody>
      </p:sp>
    </p:spTree>
    <p:extLst>
      <p:ext uri="{BB962C8B-B14F-4D97-AF65-F5344CB8AC3E}">
        <p14:creationId xmlns:p14="http://schemas.microsoft.com/office/powerpoint/2010/main" val="560550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CA"/>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180705B7-C03D-E147-9D4E-1600D28BF0AC}"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99550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80705B7-C03D-E147-9D4E-1600D28BF0AC}"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23299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CA"/>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180705B7-C03D-E147-9D4E-1600D28BF0AC}"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82291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180705B7-C03D-E147-9D4E-1600D28BF0AC}"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782227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CA"/>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180705B7-C03D-E147-9D4E-1600D28BF0AC}"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789969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180705B7-C03D-E147-9D4E-1600D28BF0AC}"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27791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705B7-C03D-E147-9D4E-1600D28BF0AC}"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980410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180705B7-C03D-E147-9D4E-1600D28BF0AC}"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1071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CA"/>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FC06EC4-F8F6-CE4A-BEC6-1C6F9D366B3E}"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48562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180705B7-C03D-E147-9D4E-1600D28BF0AC}"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018199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80705B7-C03D-E147-9D4E-1600D28BF0AC}"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729633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80705B7-C03D-E147-9D4E-1600D28BF0AC}"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en-US" smtClean="0"/>
              <a:t>‹#›</a:t>
            </a:fld>
            <a:endParaRPr lang="en-US"/>
          </a:p>
        </p:txBody>
      </p:sp>
    </p:spTree>
    <p:extLst>
      <p:ext uri="{BB962C8B-B14F-4D97-AF65-F5344CB8AC3E}">
        <p14:creationId xmlns:p14="http://schemas.microsoft.com/office/powerpoint/2010/main" val="160896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CA"/>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4CBD0D2-4F39-F047-8473-55A698793E27}"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172828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4CBD0D2-4F39-F047-8473-55A698793E27}"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41021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CA"/>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4CBD0D2-4F39-F047-8473-55A698793E27}"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1129805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4CBD0D2-4F39-F047-8473-55A698793E27}"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598833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CA"/>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4CBD0D2-4F39-F047-8473-55A698793E27}"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148697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4CBD0D2-4F39-F047-8473-55A698793E27}"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1246867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BD0D2-4F39-F047-8473-55A698793E27}"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95370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9FC06EC4-F8F6-CE4A-BEC6-1C6F9D366B3E}"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51578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E4CBD0D2-4F39-F047-8473-55A698793E27}"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82648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E4CBD0D2-4F39-F047-8473-55A698793E27}"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180621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4CBD0D2-4F39-F047-8473-55A698793E27}"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219662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4CBD0D2-4F39-F047-8473-55A698793E27}"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en-US" smtClean="0"/>
              <a:t>‹#›</a:t>
            </a:fld>
            <a:endParaRPr lang="en-US"/>
          </a:p>
        </p:txBody>
      </p:sp>
    </p:spTree>
    <p:extLst>
      <p:ext uri="{BB962C8B-B14F-4D97-AF65-F5344CB8AC3E}">
        <p14:creationId xmlns:p14="http://schemas.microsoft.com/office/powerpoint/2010/main" val="3430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CA"/>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9FC06EC4-F8F6-CE4A-BEC6-1C6F9D366B3E}"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25807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9FC06EC4-F8F6-CE4A-BEC6-1C6F9D366B3E}"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70764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06EC4-F8F6-CE4A-BEC6-1C6F9D366B3E}"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145039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9FC06EC4-F8F6-CE4A-BEC6-1C6F9D366B3E}"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67096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CA"/>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9FC06EC4-F8F6-CE4A-BEC6-1C6F9D366B3E}"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en-US" smtClean="0"/>
              <a:t>‹#›</a:t>
            </a:fld>
            <a:endParaRPr lang="en-US"/>
          </a:p>
        </p:txBody>
      </p:sp>
    </p:spTree>
    <p:extLst>
      <p:ext uri="{BB962C8B-B14F-4D97-AF65-F5344CB8AC3E}">
        <p14:creationId xmlns:p14="http://schemas.microsoft.com/office/powerpoint/2010/main" val="43889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06EC4-F8F6-CE4A-BEC6-1C6F9D366B3E}" type="datetimeFigureOut">
              <a:rPr lang="en-US" smtClean="0"/>
              <a:t>9/30/2016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375CED51-057B-B047-9D39-808025F9A36B}" type="slidenum">
              <a:rPr lang="en-US" smtClean="0"/>
              <a:pPr/>
              <a:t>‹#›</a:t>
            </a:fld>
            <a:endParaRPr lang="en-US"/>
          </a:p>
        </p:txBody>
      </p:sp>
    </p:spTree>
    <p:extLst>
      <p:ext uri="{BB962C8B-B14F-4D97-AF65-F5344CB8AC3E}">
        <p14:creationId xmlns:p14="http://schemas.microsoft.com/office/powerpoint/2010/main" val="84951647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06" r:id="rId15"/>
    <p:sldLayoutId id="2147483811" r:id="rId16"/>
    <p:sldLayoutId id="2147483813" r:id="rId17"/>
    <p:sldLayoutId id="2147483822" r:id="rId18"/>
    <p:sldLayoutId id="2147483823" r:id="rId19"/>
    <p:sldLayoutId id="2147483821" r:id="rId20"/>
    <p:sldLayoutId id="214748381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705B7-C03D-E147-9D4E-1600D28BF0AC}" type="datetimeFigureOut">
              <a:rPr lang="en-US" smtClean="0"/>
              <a:t>9/30/2016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37D14-E255-F843-9F8B-5866F82C928E}" type="slidenum">
              <a:rPr lang="en-US" smtClean="0"/>
              <a:t>‹#›</a:t>
            </a:fld>
            <a:endParaRPr lang="en-US"/>
          </a:p>
        </p:txBody>
      </p:sp>
    </p:spTree>
    <p:extLst>
      <p:ext uri="{BB962C8B-B14F-4D97-AF65-F5344CB8AC3E}">
        <p14:creationId xmlns:p14="http://schemas.microsoft.com/office/powerpoint/2010/main" val="56295953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BD0D2-4F39-F047-8473-55A698793E27}" type="datetimeFigureOut">
              <a:rPr lang="en-US" smtClean="0"/>
              <a:t>9/30/2016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98D7B-EFC6-1748-A06D-2AED0B6C1C68}" type="slidenum">
              <a:rPr lang="en-US" smtClean="0"/>
              <a:t>‹#›</a:t>
            </a:fld>
            <a:endParaRPr lang="en-US"/>
          </a:p>
        </p:txBody>
      </p:sp>
    </p:spTree>
    <p:extLst>
      <p:ext uri="{BB962C8B-B14F-4D97-AF65-F5344CB8AC3E}">
        <p14:creationId xmlns:p14="http://schemas.microsoft.com/office/powerpoint/2010/main" val="73671514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esdc.gc.ca/en/cpp/oas/apply.pag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923"/>
            <a:ext cx="9144000" cy="5146277"/>
          </a:xfrm>
          <a:prstGeom prst="rect">
            <a:avLst/>
          </a:prstGeom>
        </p:spPr>
      </p:pic>
      <p:grpSp>
        <p:nvGrpSpPr>
          <p:cNvPr id="15" name="Group 8"/>
          <p:cNvGrpSpPr>
            <a:grpSpLocks/>
          </p:cNvGrpSpPr>
          <p:nvPr/>
        </p:nvGrpSpPr>
        <p:grpSpPr bwMode="auto">
          <a:xfrm>
            <a:off x="219965" y="799852"/>
            <a:ext cx="3835648" cy="3835648"/>
            <a:chOff x="-304800" y="288832"/>
            <a:chExt cx="4587968" cy="4587968"/>
          </a:xfrm>
        </p:grpSpPr>
        <p:sp>
          <p:nvSpPr>
            <p:cNvPr id="17" name="Oval 16"/>
            <p:cNvSpPr/>
            <p:nvPr userDrawn="1"/>
          </p:nvSpPr>
          <p:spPr>
            <a:xfrm>
              <a:off x="-215337"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18" name="Oval 17"/>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grpSp>
      <p:sp>
        <p:nvSpPr>
          <p:cNvPr id="3" name="Title 2"/>
          <p:cNvSpPr>
            <a:spLocks noGrp="1"/>
          </p:cNvSpPr>
          <p:nvPr>
            <p:ph type="ctrTitle"/>
          </p:nvPr>
        </p:nvSpPr>
        <p:spPr>
          <a:xfrm>
            <a:off x="704850" y="1758474"/>
            <a:ext cx="3284872" cy="2172270"/>
          </a:xfrm>
        </p:spPr>
        <p:txBody>
          <a:bodyPr lIns="0" tIns="0" rIns="0" bIns="0" anchor="t">
            <a:noAutofit/>
          </a:bodyPr>
          <a:lstStyle/>
          <a:p>
            <a:pPr>
              <a:lnSpc>
                <a:spcPct val="100000"/>
              </a:lnSpc>
            </a:pPr>
            <a:r>
              <a:rPr lang="en-US" dirty="0">
                <a:solidFill>
                  <a:schemeClr val="bg1"/>
                </a:solidFill>
              </a:rPr>
              <a:t>What’s in your </a:t>
            </a:r>
            <a:br>
              <a:rPr lang="en-US" dirty="0">
                <a:solidFill>
                  <a:schemeClr val="bg1"/>
                </a:solidFill>
              </a:rPr>
            </a:br>
            <a:r>
              <a:rPr lang="en-US" dirty="0">
                <a:solidFill>
                  <a:schemeClr val="bg1"/>
                </a:solidFill>
              </a:rPr>
              <a:t>nest egg? </a:t>
            </a: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Maximizing income for the next stage in your life</a:t>
            </a:r>
            <a:r>
              <a:rPr lang="en-US" sz="2000" b="1" dirty="0">
                <a:solidFill>
                  <a:schemeClr val="bg1"/>
                </a:solidFill>
              </a:rPr>
              <a:t>.</a:t>
            </a:r>
            <a:endParaRPr lang="en-CA" sz="2000" dirty="0"/>
          </a:p>
        </p:txBody>
      </p:sp>
    </p:spTree>
    <p:extLst>
      <p:ext uri="{BB962C8B-B14F-4D97-AF65-F5344CB8AC3E}">
        <p14:creationId xmlns:p14="http://schemas.microsoft.com/office/powerpoint/2010/main" val="898663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374" y="1966506"/>
            <a:ext cx="3258235" cy="2176001"/>
          </a:xfrm>
          <a:prstGeom prst="rect">
            <a:avLst/>
          </a:prstGeom>
        </p:spPr>
      </p:pic>
      <p:sp>
        <p:nvSpPr>
          <p:cNvPr id="21505" name="Title 1"/>
          <p:cNvSpPr>
            <a:spLocks noGrp="1"/>
          </p:cNvSpPr>
          <p:nvPr>
            <p:ph type="title"/>
          </p:nvPr>
        </p:nvSpPr>
        <p:spPr>
          <a:xfrm>
            <a:off x="395632" y="36072"/>
            <a:ext cx="8229600" cy="914400"/>
          </a:xfrm>
        </p:spPr>
        <p:txBody>
          <a:bodyPr>
            <a:normAutofit/>
          </a:bodyPr>
          <a:lstStyle/>
          <a:p>
            <a:pPr eaLnBrk="1" hangingPunct="1"/>
            <a:r>
              <a:rPr lang="en-US" sz="2400" dirty="0">
                <a:latin typeface="Arial" charset="0"/>
                <a:cs typeface="Arial" charset="0"/>
              </a:rPr>
              <a:t>Volatility: Impact to investments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10</a:t>
            </a:fld>
            <a:endParaRPr lang="en-US" sz="1000">
              <a:latin typeface="Arial" charset="0"/>
              <a:cs typeface="Arial" charset="0"/>
            </a:endParaRPr>
          </a:p>
        </p:txBody>
      </p:sp>
      <p:sp>
        <p:nvSpPr>
          <p:cNvPr id="26" name="Content Placeholder 2"/>
          <p:cNvSpPr>
            <a:spLocks noGrp="1"/>
          </p:cNvSpPr>
          <p:nvPr>
            <p:ph idx="12"/>
          </p:nvPr>
        </p:nvSpPr>
        <p:spPr>
          <a:xfrm>
            <a:off x="477796" y="4298092"/>
            <a:ext cx="3795136" cy="375994"/>
          </a:xfrm>
        </p:spPr>
        <p:txBody>
          <a:bodyPr rtlCol="0">
            <a:noAutofit/>
          </a:bodyPr>
          <a:lstStyle/>
          <a:p>
            <a:pPr marL="225425" lvl="1" indent="0" algn="ctr" fontAlgn="auto">
              <a:spcAft>
                <a:spcPts val="0"/>
              </a:spcAft>
              <a:buNone/>
              <a:defRPr/>
            </a:pPr>
            <a:r>
              <a:rPr lang="en-US" sz="1800" dirty="0">
                <a:latin typeface="Arial" charset="0"/>
                <a:ea typeface="Arial" charset="0"/>
                <a:cs typeface="Arial" charset="0"/>
              </a:rPr>
              <a:t>30+ years </a:t>
            </a:r>
            <a:r>
              <a:rPr lang="en-CA" sz="1800" dirty="0">
                <a:latin typeface="Arial" charset="0"/>
                <a:ea typeface="Arial" charset="0"/>
                <a:cs typeface="Arial" charset="0"/>
              </a:rPr>
              <a:t>to make up losses</a:t>
            </a:r>
            <a:endParaRPr lang="en-US" sz="1800" dirty="0">
              <a:latin typeface="Arial" charset="0"/>
              <a:ea typeface="Arial" charset="0"/>
              <a:cs typeface="Arial" charset="0"/>
            </a:endParaRPr>
          </a:p>
        </p:txBody>
      </p:sp>
      <p:sp>
        <p:nvSpPr>
          <p:cNvPr id="27" name="Content Placeholder 2"/>
          <p:cNvSpPr>
            <a:spLocks noGrp="1"/>
          </p:cNvSpPr>
          <p:nvPr>
            <p:ph idx="4294967295"/>
          </p:nvPr>
        </p:nvSpPr>
        <p:spPr>
          <a:xfrm>
            <a:off x="4508007" y="4321293"/>
            <a:ext cx="4339121" cy="352792"/>
          </a:xfrm>
        </p:spPr>
        <p:txBody>
          <a:bodyPr rtlCol="0">
            <a:noAutofit/>
          </a:bodyPr>
          <a:lstStyle/>
          <a:p>
            <a:pPr marL="225425" lvl="1" indent="0" algn="ctr" fontAlgn="auto">
              <a:spcAft>
                <a:spcPts val="0"/>
              </a:spcAft>
              <a:buNone/>
              <a:defRPr/>
            </a:pPr>
            <a:r>
              <a:rPr lang="en-US" sz="1800" dirty="0">
                <a:latin typeface="Arial" charset="0"/>
                <a:ea typeface="Arial" charset="0"/>
                <a:cs typeface="Arial" charset="0"/>
              </a:rPr>
              <a:t>Drawing on savings within two years</a:t>
            </a:r>
          </a:p>
        </p:txBody>
      </p:sp>
      <p:sp>
        <p:nvSpPr>
          <p:cNvPr id="8" name="Freeform 7"/>
          <p:cNvSpPr/>
          <p:nvPr/>
        </p:nvSpPr>
        <p:spPr>
          <a:xfrm>
            <a:off x="1986742" y="1940792"/>
            <a:ext cx="2523690" cy="811875"/>
          </a:xfrm>
          <a:custGeom>
            <a:avLst/>
            <a:gdLst>
              <a:gd name="connsiteX0" fmla="*/ 0 w 2523690"/>
              <a:gd name="connsiteY0" fmla="*/ 811875 h 811875"/>
              <a:gd name="connsiteX1" fmla="*/ 748145 w 2523690"/>
              <a:gd name="connsiteY1" fmla="*/ 678872 h 811875"/>
              <a:gd name="connsiteX2" fmla="*/ 773083 w 2523690"/>
              <a:gd name="connsiteY2" fmla="*/ 678872 h 811875"/>
              <a:gd name="connsiteX3" fmla="*/ 980902 w 2523690"/>
              <a:gd name="connsiteY3" fmla="*/ 745373 h 811875"/>
              <a:gd name="connsiteX4" fmla="*/ 997527 w 2523690"/>
              <a:gd name="connsiteY4" fmla="*/ 737061 h 811875"/>
              <a:gd name="connsiteX5" fmla="*/ 1413163 w 2523690"/>
              <a:gd name="connsiteY5" fmla="*/ 479366 h 811875"/>
              <a:gd name="connsiteX6" fmla="*/ 1612669 w 2523690"/>
              <a:gd name="connsiteY6" fmla="*/ 595744 h 811875"/>
              <a:gd name="connsiteX7" fmla="*/ 2053243 w 2523690"/>
              <a:gd name="connsiteY7" fmla="*/ 80355 h 811875"/>
              <a:gd name="connsiteX8" fmla="*/ 2485505 w 2523690"/>
              <a:gd name="connsiteY8" fmla="*/ 5541 h 811875"/>
              <a:gd name="connsiteX9" fmla="*/ 2502131 w 2523690"/>
              <a:gd name="connsiteY9" fmla="*/ 5541 h 81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690" h="811875">
                <a:moveTo>
                  <a:pt x="0" y="811875"/>
                </a:moveTo>
                <a:lnTo>
                  <a:pt x="748145" y="678872"/>
                </a:lnTo>
                <a:cubicBezTo>
                  <a:pt x="876992" y="656705"/>
                  <a:pt x="734290" y="667789"/>
                  <a:pt x="773083" y="678872"/>
                </a:cubicBezTo>
                <a:cubicBezTo>
                  <a:pt x="811876" y="689955"/>
                  <a:pt x="943495" y="735675"/>
                  <a:pt x="980902" y="745373"/>
                </a:cubicBezTo>
                <a:cubicBezTo>
                  <a:pt x="1018309" y="755071"/>
                  <a:pt x="997527" y="737061"/>
                  <a:pt x="997527" y="737061"/>
                </a:cubicBezTo>
                <a:cubicBezTo>
                  <a:pt x="1069571" y="692726"/>
                  <a:pt x="1310639" y="502919"/>
                  <a:pt x="1413163" y="479366"/>
                </a:cubicBezTo>
                <a:cubicBezTo>
                  <a:pt x="1515687" y="455813"/>
                  <a:pt x="1505989" y="662246"/>
                  <a:pt x="1612669" y="595744"/>
                </a:cubicBezTo>
                <a:cubicBezTo>
                  <a:pt x="1719349" y="529242"/>
                  <a:pt x="1907770" y="178722"/>
                  <a:pt x="2053243" y="80355"/>
                </a:cubicBezTo>
                <a:cubicBezTo>
                  <a:pt x="2198716" y="-18012"/>
                  <a:pt x="2410690" y="18010"/>
                  <a:pt x="2485505" y="5541"/>
                </a:cubicBezTo>
                <a:cubicBezTo>
                  <a:pt x="2560320" y="-6928"/>
                  <a:pt x="2502131" y="5541"/>
                  <a:pt x="2502131" y="5541"/>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3953" y="1966506"/>
            <a:ext cx="3255264" cy="2169537"/>
          </a:xfrm>
          <a:prstGeom prst="rect">
            <a:avLst/>
          </a:prstGeom>
        </p:spPr>
      </p:pic>
    </p:spTree>
    <p:extLst>
      <p:ext uri="{BB962C8B-B14F-4D97-AF65-F5344CB8AC3E}">
        <p14:creationId xmlns:p14="http://schemas.microsoft.com/office/powerpoint/2010/main" val="13778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Sequence of returns – impact to Cash Flow </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11</a:t>
            </a:fld>
            <a:endParaRPr lang="en-US" sz="1000">
              <a:latin typeface="Arial" charset="0"/>
              <a:cs typeface="Arial" charset="0"/>
            </a:endParaRPr>
          </a:p>
        </p:txBody>
      </p:sp>
      <p:sp>
        <p:nvSpPr>
          <p:cNvPr id="8" name="TextBox 7"/>
          <p:cNvSpPr txBox="1"/>
          <p:nvPr/>
        </p:nvSpPr>
        <p:spPr>
          <a:xfrm>
            <a:off x="547989" y="994047"/>
            <a:ext cx="350966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Hypothetical Example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01861"/>
            <a:ext cx="6376241" cy="392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76266" y="2529383"/>
            <a:ext cx="2567734" cy="584775"/>
          </a:xfrm>
          <a:prstGeom prst="rect">
            <a:avLst/>
          </a:prstGeom>
          <a:noFill/>
        </p:spPr>
        <p:txBody>
          <a:bodyPr wrap="square" rtlCol="0">
            <a:spAutoFit/>
          </a:bodyPr>
          <a:lstStyle/>
          <a:p>
            <a:r>
              <a:rPr lang="en-CA" sz="1600" b="1" dirty="0" smtClean="0">
                <a:solidFill>
                  <a:srgbClr val="0079C1"/>
                </a:solidFill>
                <a:latin typeface="Arial" panose="020B0604020202020204" pitchFamily="34" charset="0"/>
                <a:cs typeface="Arial" panose="020B0604020202020204" pitchFamily="34" charset="0"/>
              </a:rPr>
              <a:t>Positive </a:t>
            </a:r>
            <a:r>
              <a:rPr lang="en-CA" sz="1600" b="1" dirty="0">
                <a:solidFill>
                  <a:srgbClr val="0079C1"/>
                </a:solidFill>
                <a:latin typeface="Arial" panose="020B0604020202020204" pitchFamily="34" charset="0"/>
                <a:cs typeface="Arial" panose="020B0604020202020204" pitchFamily="34" charset="0"/>
              </a:rPr>
              <a:t>years at beginning of retirement</a:t>
            </a:r>
          </a:p>
        </p:txBody>
      </p:sp>
      <p:sp>
        <p:nvSpPr>
          <p:cNvPr id="17" name="TextBox 16"/>
          <p:cNvSpPr txBox="1"/>
          <p:nvPr/>
        </p:nvSpPr>
        <p:spPr>
          <a:xfrm>
            <a:off x="6576266" y="3902149"/>
            <a:ext cx="1864426" cy="830997"/>
          </a:xfrm>
          <a:prstGeom prst="rect">
            <a:avLst/>
          </a:prstGeom>
          <a:noFill/>
        </p:spPr>
        <p:txBody>
          <a:bodyPr wrap="square" rtlCol="0">
            <a:spAutoFit/>
          </a:bodyPr>
          <a:lstStyle/>
          <a:p>
            <a:r>
              <a:rPr lang="en-CA" sz="1600" b="1" dirty="0">
                <a:solidFill>
                  <a:schemeClr val="bg1">
                    <a:lumMod val="50000"/>
                  </a:schemeClr>
                </a:solidFill>
                <a:latin typeface="Arial" panose="020B0604020202020204" pitchFamily="34" charset="0"/>
                <a:cs typeface="Arial" panose="020B0604020202020204" pitchFamily="34" charset="0"/>
              </a:rPr>
              <a:t>Negative years at </a:t>
            </a:r>
            <a:r>
              <a:rPr lang="en-CA" sz="1600" b="1" dirty="0" smtClean="0">
                <a:solidFill>
                  <a:schemeClr val="bg1">
                    <a:lumMod val="50000"/>
                  </a:schemeClr>
                </a:solidFill>
                <a:latin typeface="Arial" panose="020B0604020202020204" pitchFamily="34" charset="0"/>
                <a:cs typeface="Arial" panose="020B0604020202020204" pitchFamily="34" charset="0"/>
              </a:rPr>
              <a:t>beginning </a:t>
            </a:r>
            <a:r>
              <a:rPr lang="en-CA" sz="1600" b="1" dirty="0">
                <a:solidFill>
                  <a:schemeClr val="bg1">
                    <a:lumMod val="50000"/>
                  </a:schemeClr>
                </a:solidFill>
                <a:latin typeface="Arial" panose="020B0604020202020204" pitchFamily="34" charset="0"/>
                <a:cs typeface="Arial" panose="020B0604020202020204" pitchFamily="34" charset="0"/>
              </a:rPr>
              <a:t>of retirement</a:t>
            </a:r>
          </a:p>
        </p:txBody>
      </p:sp>
      <p:sp>
        <p:nvSpPr>
          <p:cNvPr id="3" name="Rectangle 2"/>
          <p:cNvSpPr/>
          <p:nvPr/>
        </p:nvSpPr>
        <p:spPr>
          <a:xfrm>
            <a:off x="1247775" y="3864049"/>
            <a:ext cx="5328491" cy="646331"/>
          </a:xfrm>
          <a:prstGeom prst="rect">
            <a:avLst/>
          </a:prstGeom>
          <a:solidFill>
            <a:srgbClr val="7F7F7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247774" y="1724025"/>
            <a:ext cx="5328491" cy="2140025"/>
          </a:xfrm>
          <a:prstGeom prst="rect">
            <a:avLst/>
          </a:prstGeom>
          <a:solidFill>
            <a:srgbClr val="0079C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en-US" sz="1000" dirty="0">
                <a:latin typeface="Arial" charset="0"/>
                <a:cs typeface="Arial" charset="0"/>
              </a:rPr>
              <a:t>Source:  </a:t>
            </a:r>
            <a:r>
              <a:rPr lang="en-US" sz="1000" dirty="0" smtClean="0">
                <a:latin typeface="Arial" charset="0"/>
                <a:cs typeface="Arial" charset="0"/>
              </a:rPr>
              <a:t>BMO Global Asset Management. Returns based on hypothetical average rate of return of 4.7%.</a:t>
            </a:r>
            <a:endParaRPr lang="en-US" sz="1000" dirty="0">
              <a:latin typeface="Arial" charset="0"/>
              <a:cs typeface="Arial" charset="0"/>
            </a:endParaRPr>
          </a:p>
        </p:txBody>
      </p:sp>
    </p:spTree>
    <p:extLst>
      <p:ext uri="{BB962C8B-B14F-4D97-AF65-F5344CB8AC3E}">
        <p14:creationId xmlns:p14="http://schemas.microsoft.com/office/powerpoint/2010/main" val="184667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10629" y="1157216"/>
            <a:ext cx="3476171" cy="4924270"/>
          </a:xfrm>
          <a:prstGeom prst="rect">
            <a:avLst/>
          </a:prstGeom>
        </p:spPr>
      </p:pic>
      <p:sp>
        <p:nvSpPr>
          <p:cNvPr id="21505" name="Title 1"/>
          <p:cNvSpPr>
            <a:spLocks noGrp="1"/>
          </p:cNvSpPr>
          <p:nvPr>
            <p:ph type="title"/>
          </p:nvPr>
        </p:nvSpPr>
        <p:spPr>
          <a:xfrm>
            <a:off x="457200" y="0"/>
            <a:ext cx="8229600" cy="914400"/>
          </a:xfrm>
        </p:spPr>
        <p:txBody>
          <a:bodyPr>
            <a:normAutofit/>
          </a:bodyPr>
          <a:lstStyle/>
          <a:p>
            <a:pPr eaLnBrk="1" hangingPunct="1"/>
            <a:r>
              <a:rPr lang="en-CA" sz="2400" dirty="0">
                <a:latin typeface="Arial" charset="0"/>
                <a:cs typeface="Arial" charset="0"/>
              </a:rPr>
              <a:t>Declining returns and inflation</a:t>
            </a:r>
            <a:endParaRPr lang="en-US" sz="2400" dirty="0">
              <a:latin typeface="Arial" charset="0"/>
              <a:cs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12</a:t>
            </a:fld>
            <a:endParaRPr lang="en-US" sz="1000">
              <a:latin typeface="Arial" charset="0"/>
              <a:cs typeface="Arial" charset="0"/>
            </a:endParaRPr>
          </a:p>
        </p:txBody>
      </p:sp>
      <p:sp>
        <p:nvSpPr>
          <p:cNvPr id="11" name="TextBox 10"/>
          <p:cNvSpPr txBox="1"/>
          <p:nvPr/>
        </p:nvSpPr>
        <p:spPr>
          <a:xfrm>
            <a:off x="5525791" y="3161027"/>
            <a:ext cx="2735075" cy="309576"/>
          </a:xfrm>
          <a:prstGeom prst="rect">
            <a:avLst/>
          </a:prstGeom>
          <a:noFill/>
        </p:spPr>
        <p:txBody>
          <a:bodyPr wrap="square" lIns="0" tIns="0" rIns="0" bIns="0" rtlCol="0">
            <a:noAutofit/>
          </a:bodyPr>
          <a:lstStyle/>
          <a:p>
            <a:pPr algn="ctr">
              <a:spcBef>
                <a:spcPts val="1000"/>
              </a:spcBef>
            </a:pPr>
            <a:r>
              <a:rPr lang="en-US" b="1" dirty="0">
                <a:solidFill>
                  <a:schemeClr val="bg1"/>
                </a:solidFill>
                <a:latin typeface="Arial"/>
                <a:cs typeface="Arial"/>
              </a:rPr>
              <a:t>50 years ago…10 cents </a:t>
            </a:r>
          </a:p>
        </p:txBody>
      </p:sp>
      <p:sp>
        <p:nvSpPr>
          <p:cNvPr id="5" name="TextBox 4"/>
          <p:cNvSpPr txBox="1"/>
          <p:nvPr/>
        </p:nvSpPr>
        <p:spPr>
          <a:xfrm>
            <a:off x="5784850" y="4083050"/>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
        <p:nvSpPr>
          <p:cNvPr id="6" name="TextBox 5"/>
          <p:cNvSpPr txBox="1"/>
          <p:nvPr/>
        </p:nvSpPr>
        <p:spPr>
          <a:xfrm>
            <a:off x="7493844" y="2120219"/>
            <a:ext cx="45719" cy="45719"/>
          </a:xfrm>
          <a:prstGeom prst="rect">
            <a:avLst/>
          </a:prstGeom>
          <a:noFill/>
        </p:spPr>
        <p:txBody>
          <a:bodyPr wrap="square" lIns="0" tIns="0" rIns="0" bIns="0" rtlCol="0">
            <a:noAutofit/>
          </a:bodyPr>
          <a:lstStyle/>
          <a:p>
            <a:pPr>
              <a:spcBef>
                <a:spcPts val="1000"/>
              </a:spcBef>
            </a:pPr>
            <a:endParaRPr lang="en-US" sz="2000" dirty="0">
              <a:latin typeface="Arial"/>
              <a:cs typeface="Arial"/>
            </a:endParaRPr>
          </a:p>
        </p:txBody>
      </p:sp>
      <p:cxnSp>
        <p:nvCxnSpPr>
          <p:cNvPr id="8" name="Straight Connector 7"/>
          <p:cNvCxnSpPr/>
          <p:nvPr/>
        </p:nvCxnSpPr>
        <p:spPr>
          <a:xfrm flipH="1">
            <a:off x="9137230" y="3251528"/>
            <a:ext cx="2" cy="2120244"/>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481103442"/>
              </p:ext>
            </p:extLst>
          </p:nvPr>
        </p:nvGraphicFramePr>
        <p:xfrm>
          <a:off x="742950" y="2381250"/>
          <a:ext cx="3111500" cy="1289049"/>
        </p:xfrm>
        <a:graphic>
          <a:graphicData uri="http://schemas.openxmlformats.org/drawingml/2006/table">
            <a:tbl>
              <a:tblPr firstRow="1" bandRow="1">
                <a:tableStyleId>{5C22544A-7EE6-4342-B048-85BDC9FD1C3A}</a:tableStyleId>
              </a:tblPr>
              <a:tblGrid>
                <a:gridCol w="1555750">
                  <a:extLst>
                    <a:ext uri="{9D8B030D-6E8A-4147-A177-3AD203B41FA5}">
                      <a16:colId xmlns="" xmlns:a16="http://schemas.microsoft.com/office/drawing/2014/main" val="20000"/>
                    </a:ext>
                  </a:extLst>
                </a:gridCol>
                <a:gridCol w="1555750">
                  <a:extLst>
                    <a:ext uri="{9D8B030D-6E8A-4147-A177-3AD203B41FA5}">
                      <a16:colId xmlns="" xmlns:a16="http://schemas.microsoft.com/office/drawing/2014/main" val="20001"/>
                    </a:ext>
                  </a:extLst>
                </a:gridCol>
              </a:tblGrid>
              <a:tr h="429683">
                <a:tc gridSpan="2">
                  <a:txBody>
                    <a:bodyPr/>
                    <a:lstStyle/>
                    <a:p>
                      <a:pPr algn="ctr"/>
                      <a:r>
                        <a:rPr lang="en-US" dirty="0"/>
                        <a:t>GIC</a:t>
                      </a:r>
                      <a:r>
                        <a:rPr lang="en-US" baseline="0" dirty="0"/>
                        <a:t> (5 year) rates:</a:t>
                      </a:r>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29683">
                <a:tc>
                  <a:txBody>
                    <a:bodyPr/>
                    <a:lstStyle/>
                    <a:p>
                      <a:pPr algn="r"/>
                      <a:r>
                        <a:rPr lang="en-US" b="1" dirty="0"/>
                        <a:t>1980:</a:t>
                      </a:r>
                    </a:p>
                  </a:txBody>
                  <a:tcPr/>
                </a:tc>
                <a:tc>
                  <a:txBody>
                    <a:bodyPr/>
                    <a:lstStyle/>
                    <a:p>
                      <a:r>
                        <a:rPr lang="en-US" dirty="0"/>
                        <a:t>13.2%</a:t>
                      </a:r>
                    </a:p>
                  </a:txBody>
                  <a:tcPr/>
                </a:tc>
                <a:extLst>
                  <a:ext uri="{0D108BD9-81ED-4DB2-BD59-A6C34878D82A}">
                    <a16:rowId xmlns="" xmlns:a16="http://schemas.microsoft.com/office/drawing/2014/main" val="10001"/>
                  </a:ext>
                </a:extLst>
              </a:tr>
              <a:tr h="429683">
                <a:tc>
                  <a:txBody>
                    <a:bodyPr/>
                    <a:lstStyle/>
                    <a:p>
                      <a:pPr algn="r"/>
                      <a:r>
                        <a:rPr lang="en-US" b="1" dirty="0"/>
                        <a:t>2016:</a:t>
                      </a:r>
                    </a:p>
                  </a:txBody>
                  <a:tcPr/>
                </a:tc>
                <a:tc>
                  <a:txBody>
                    <a:bodyPr/>
                    <a:lstStyle/>
                    <a:p>
                      <a:r>
                        <a:rPr lang="en-US" dirty="0"/>
                        <a:t>1.5%</a:t>
                      </a:r>
                    </a:p>
                  </a:txBody>
                  <a:tcPr/>
                </a:tc>
                <a:extLst>
                  <a:ext uri="{0D108BD9-81ED-4DB2-BD59-A6C34878D82A}">
                    <a16:rowId xmlns="" xmlns:a16="http://schemas.microsoft.com/office/drawing/2014/main" val="10002"/>
                  </a:ext>
                </a:extLst>
              </a:tr>
            </a:tbl>
          </a:graphicData>
        </a:graphic>
      </p:graphicFrame>
      <p:sp>
        <p:nvSpPr>
          <p:cNvPr id="16" name="Content Placeholder 2"/>
          <p:cNvSpPr txBox="1">
            <a:spLocks/>
          </p:cNvSpPr>
          <p:nvPr/>
        </p:nvSpPr>
        <p:spPr>
          <a:xfrm>
            <a:off x="379412" y="1157216"/>
            <a:ext cx="3475038" cy="87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5425" lvl="1" indent="0" fontAlgn="auto">
              <a:spcAft>
                <a:spcPts val="0"/>
              </a:spcAft>
              <a:buFont typeface="Arial"/>
              <a:buNone/>
              <a:defRPr/>
            </a:pPr>
            <a:r>
              <a:rPr lang="en-CA" sz="2000" dirty="0">
                <a:latin typeface="Arial" charset="0"/>
                <a:ea typeface="Arial" charset="0"/>
                <a:cs typeface="Arial" charset="0"/>
              </a:rPr>
              <a:t>Guaranteed Rates have </a:t>
            </a:r>
            <a:r>
              <a:rPr lang="en-CA" sz="2000" dirty="0" smtClean="0">
                <a:latin typeface="Arial" charset="0"/>
                <a:ea typeface="Arial" charset="0"/>
                <a:cs typeface="Arial" charset="0"/>
              </a:rPr>
              <a:t>changed</a:t>
            </a:r>
            <a:endParaRPr lang="en-US" sz="2000" dirty="0">
              <a:latin typeface="Arial" charset="0"/>
              <a:ea typeface="Arial" charset="0"/>
              <a:cs typeface="Arial" charset="0"/>
            </a:endParaRPr>
          </a:p>
        </p:txBody>
      </p:sp>
      <p:sp>
        <p:nvSpPr>
          <p:cNvPr id="19" name="TextBox 18"/>
          <p:cNvSpPr txBox="1"/>
          <p:nvPr/>
        </p:nvSpPr>
        <p:spPr>
          <a:xfrm>
            <a:off x="5516265" y="3821426"/>
            <a:ext cx="2735075" cy="309576"/>
          </a:xfrm>
          <a:prstGeom prst="rect">
            <a:avLst/>
          </a:prstGeom>
          <a:noFill/>
        </p:spPr>
        <p:txBody>
          <a:bodyPr wrap="square" lIns="0" tIns="0" rIns="0" bIns="0" rtlCol="0">
            <a:noAutofit/>
          </a:bodyPr>
          <a:lstStyle/>
          <a:p>
            <a:pPr algn="ctr">
              <a:spcBef>
                <a:spcPts val="1000"/>
              </a:spcBef>
            </a:pPr>
            <a:r>
              <a:rPr lang="en-US" sz="2800" b="1" dirty="0">
                <a:solidFill>
                  <a:schemeClr val="bg1"/>
                </a:solidFill>
                <a:latin typeface="Arial"/>
                <a:cs typeface="Arial"/>
              </a:rPr>
              <a:t>Today…$1.65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7594" y="4192915"/>
            <a:ext cx="1023937"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en-US" sz="1000" dirty="0">
                <a:latin typeface="Arial" charset="0"/>
                <a:cs typeface="Arial" charset="0"/>
              </a:rPr>
              <a:t>Source:  </a:t>
            </a:r>
            <a:r>
              <a:rPr lang="en-US" sz="1000" dirty="0" smtClean="0">
                <a:latin typeface="Arial" charset="0"/>
                <a:cs typeface="Arial" charset="0"/>
              </a:rPr>
              <a:t>Bank of Canada, Data &amp; Statistics.  Published 2016 GIC rates on </a:t>
            </a:r>
            <a:r>
              <a:rPr lang="en-US" sz="1000" dirty="0" err="1" smtClean="0">
                <a:latin typeface="Arial" charset="0"/>
                <a:cs typeface="Arial" charset="0"/>
              </a:rPr>
              <a:t>bmo.com</a:t>
            </a:r>
            <a:r>
              <a:rPr lang="en-US" sz="1000" dirty="0" smtClean="0">
                <a:latin typeface="Arial" charset="0"/>
                <a:cs typeface="Arial" charset="0"/>
              </a:rPr>
              <a:t> and </a:t>
            </a:r>
            <a:r>
              <a:rPr lang="en-US" sz="1000" dirty="0" err="1" smtClean="0">
                <a:latin typeface="Arial" charset="0"/>
                <a:cs typeface="Arial" charset="0"/>
              </a:rPr>
              <a:t>rbc.com</a:t>
            </a:r>
            <a:r>
              <a:rPr lang="en-US" sz="1000" dirty="0" smtClean="0">
                <a:latin typeface="Arial" charset="0"/>
                <a:cs typeface="Arial" charset="0"/>
              </a:rPr>
              <a:t> April 2016.</a:t>
            </a:r>
            <a:endParaRPr lang="en-US" sz="1000" dirty="0">
              <a:latin typeface="Arial" charset="0"/>
              <a:cs typeface="Arial" charset="0"/>
            </a:endParaRPr>
          </a:p>
        </p:txBody>
      </p:sp>
    </p:spTree>
    <p:extLst>
      <p:ext uri="{BB962C8B-B14F-4D97-AF65-F5344CB8AC3E}">
        <p14:creationId xmlns:p14="http://schemas.microsoft.com/office/powerpoint/2010/main" val="75172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176838"/>
          </a:xfrm>
          <a:prstGeom prst="rect">
            <a:avLst/>
          </a:prstGeom>
        </p:spPr>
      </p:pic>
      <p:grpSp>
        <p:nvGrpSpPr>
          <p:cNvPr id="14" name="Group 8"/>
          <p:cNvGrpSpPr>
            <a:grpSpLocks/>
          </p:cNvGrpSpPr>
          <p:nvPr/>
        </p:nvGrpSpPr>
        <p:grpSpPr bwMode="auto">
          <a:xfrm>
            <a:off x="219965" y="799852"/>
            <a:ext cx="3835648" cy="3835648"/>
            <a:chOff x="-304800" y="288832"/>
            <a:chExt cx="4587968" cy="4587968"/>
          </a:xfrm>
        </p:grpSpPr>
        <p:sp>
          <p:nvSpPr>
            <p:cNvPr id="15" name="Oval 14"/>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6" name="Oval 15"/>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685800" y="1725136"/>
            <a:ext cx="3124199" cy="1981200"/>
          </a:xfrm>
        </p:spPr>
        <p:txBody>
          <a:bodyPr>
            <a:normAutofit/>
          </a:bodyPr>
          <a:lstStyle/>
          <a:p>
            <a:r>
              <a:rPr lang="en-US" dirty="0">
                <a:solidFill>
                  <a:schemeClr val="bg1"/>
                </a:solidFill>
              </a:rPr>
              <a:t>Retirement income streams: key considerations</a:t>
            </a:r>
            <a:endParaRPr lang="en-CA" dirty="0"/>
          </a:p>
        </p:txBody>
      </p:sp>
    </p:spTree>
    <p:extLst>
      <p:ext uri="{BB962C8B-B14F-4D97-AF65-F5344CB8AC3E}">
        <p14:creationId xmlns:p14="http://schemas.microsoft.com/office/powerpoint/2010/main" val="136185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267958"/>
          </a:xfrm>
          <a:prstGeom prst="rect">
            <a:avLst/>
          </a:prstGeom>
        </p:spPr>
      </p:pic>
      <p:sp>
        <p:nvSpPr>
          <p:cNvPr id="12" name="Rectangle 11"/>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8"/>
          <p:cNvGrpSpPr>
            <a:grpSpLocks/>
          </p:cNvGrpSpPr>
          <p:nvPr/>
        </p:nvGrpSpPr>
        <p:grpSpPr bwMode="auto">
          <a:xfrm>
            <a:off x="219965" y="799852"/>
            <a:ext cx="3835648" cy="3835648"/>
            <a:chOff x="-304800" y="288832"/>
            <a:chExt cx="4587968" cy="4587968"/>
          </a:xfrm>
        </p:grpSpPr>
        <p:sp>
          <p:nvSpPr>
            <p:cNvPr id="13" name="Oval 12"/>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4" name="Oval 13"/>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685800" y="1727200"/>
            <a:ext cx="3124199" cy="1984248"/>
          </a:xfrm>
        </p:spPr>
        <p:txBody>
          <a:bodyPr/>
          <a:lstStyle/>
          <a:p>
            <a:r>
              <a:rPr lang="en-US" dirty="0">
                <a:solidFill>
                  <a:schemeClr val="bg1"/>
                </a:solidFill>
              </a:rPr>
              <a:t>Income from government</a:t>
            </a:r>
            <a:endParaRPr lang="en-CA" dirty="0"/>
          </a:p>
        </p:txBody>
      </p:sp>
    </p:spTree>
    <p:extLst>
      <p:ext uri="{BB962C8B-B14F-4D97-AF65-F5344CB8AC3E}">
        <p14:creationId xmlns:p14="http://schemas.microsoft.com/office/powerpoint/2010/main" val="6392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Maximum benefits from federal government pensions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15</a:t>
            </a:fld>
            <a:endParaRPr lang="en-US" sz="1000">
              <a:latin typeface="Arial" charset="0"/>
              <a:cs typeface="Arial" charset="0"/>
            </a:endParaRPr>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742151403"/>
              </p:ext>
            </p:extLst>
          </p:nvPr>
        </p:nvGraphicFramePr>
        <p:xfrm>
          <a:off x="1396539" y="1848491"/>
          <a:ext cx="6128114" cy="2122470"/>
        </p:xfrm>
        <a:graphic>
          <a:graphicData uri="http://schemas.openxmlformats.org/drawingml/2006/table">
            <a:tbl>
              <a:tblPr firstRow="1" bandRow="1">
                <a:tableStyleId>{5C22544A-7EE6-4342-B048-85BDC9FD1C3A}</a:tableStyleId>
              </a:tblPr>
              <a:tblGrid>
                <a:gridCol w="4474872">
                  <a:extLst>
                    <a:ext uri="{9D8B030D-6E8A-4147-A177-3AD203B41FA5}">
                      <a16:colId xmlns="" xmlns:a16="http://schemas.microsoft.com/office/drawing/2014/main" val="20000"/>
                    </a:ext>
                  </a:extLst>
                </a:gridCol>
                <a:gridCol w="1653242">
                  <a:extLst>
                    <a:ext uri="{9D8B030D-6E8A-4147-A177-3AD203B41FA5}">
                      <a16:colId xmlns="" xmlns:a16="http://schemas.microsoft.com/office/drawing/2014/main" val="20001"/>
                    </a:ext>
                  </a:extLst>
                </a:gridCol>
              </a:tblGrid>
              <a:tr h="369870">
                <a:tc gridSpan="2">
                  <a:txBody>
                    <a:bodyPr/>
                    <a:lstStyle/>
                    <a:p>
                      <a:pPr algn="ctr"/>
                      <a:r>
                        <a:rPr lang="en-US" dirty="0">
                          <a:latin typeface="Arial" charset="0"/>
                          <a:ea typeface="Arial" charset="0"/>
                          <a:cs typeface="Arial" charset="0"/>
                        </a:rPr>
                        <a:t>Maximum Monthly</a:t>
                      </a:r>
                      <a:r>
                        <a:rPr lang="en-US" baseline="0" dirty="0">
                          <a:latin typeface="Arial" charset="0"/>
                          <a:ea typeface="Arial" charset="0"/>
                          <a:cs typeface="Arial" charset="0"/>
                        </a:rPr>
                        <a:t> Income (approx.)</a:t>
                      </a:r>
                      <a:endParaRPr lang="en-US" dirty="0">
                        <a:latin typeface="Arial" charset="0"/>
                        <a:ea typeface="Arial" charset="0"/>
                        <a:cs typeface="Arial" charset="0"/>
                      </a:endParaRPr>
                    </a:p>
                  </a:txBody>
                  <a:tcPr/>
                </a:tc>
                <a:tc hMerge="1">
                  <a:txBody>
                    <a:bodyPr/>
                    <a:lstStyle/>
                    <a:p>
                      <a:endParaRPr lang="en-US" dirty="0"/>
                    </a:p>
                  </a:txBody>
                  <a:tcPr/>
                </a:tc>
                <a:extLst>
                  <a:ext uri="{0D108BD9-81ED-4DB2-BD59-A6C34878D82A}">
                    <a16:rowId xmlns="" xmlns:a16="http://schemas.microsoft.com/office/drawing/2014/main" val="10000"/>
                  </a:ext>
                </a:extLst>
              </a:tr>
              <a:tr h="370840">
                <a:tc>
                  <a:txBody>
                    <a:bodyPr/>
                    <a:lstStyle/>
                    <a:p>
                      <a:r>
                        <a:rPr lang="en-US" dirty="0">
                          <a:latin typeface="Arial" charset="0"/>
                          <a:ea typeface="Arial" charset="0"/>
                          <a:cs typeface="Arial" charset="0"/>
                        </a:rPr>
                        <a:t>CPP Retirement Pension (at age 65)</a:t>
                      </a:r>
                    </a:p>
                  </a:txBody>
                  <a:tcPr/>
                </a:tc>
                <a:tc>
                  <a:txBody>
                    <a:bodyPr/>
                    <a:lstStyle/>
                    <a:p>
                      <a:pPr algn="r"/>
                      <a:r>
                        <a:rPr lang="en-US" dirty="0">
                          <a:latin typeface="Arial" charset="0"/>
                          <a:ea typeface="Arial" charset="0"/>
                          <a:cs typeface="Arial" charset="0"/>
                        </a:rPr>
                        <a:t>$</a:t>
                      </a:r>
                      <a:r>
                        <a:rPr lang="en-US" dirty="0" smtClean="0">
                          <a:latin typeface="Arial" charset="0"/>
                          <a:ea typeface="Arial" charset="0"/>
                          <a:cs typeface="Arial" charset="0"/>
                        </a:rPr>
                        <a:t>1,092.50</a:t>
                      </a:r>
                      <a:endParaRPr lang="en-US" dirty="0">
                        <a:latin typeface="Arial" charset="0"/>
                        <a:ea typeface="Arial" charset="0"/>
                        <a:cs typeface="Arial" charset="0"/>
                      </a:endParaRPr>
                    </a:p>
                  </a:txBody>
                  <a:tcPr/>
                </a:tc>
                <a:extLst>
                  <a:ext uri="{0D108BD9-81ED-4DB2-BD59-A6C34878D82A}">
                    <a16:rowId xmlns="" xmlns:a16="http://schemas.microsoft.com/office/drawing/2014/main" val="10001"/>
                  </a:ext>
                </a:extLst>
              </a:tr>
              <a:tr h="370840">
                <a:tc>
                  <a:txBody>
                    <a:bodyPr/>
                    <a:lstStyle/>
                    <a:p>
                      <a:r>
                        <a:rPr lang="en-US" dirty="0">
                          <a:latin typeface="Arial" charset="0"/>
                          <a:ea typeface="Arial" charset="0"/>
                          <a:cs typeface="Arial" charset="0"/>
                        </a:rPr>
                        <a:t>CPP Post-Retirement Pension (PRB)</a:t>
                      </a:r>
                    </a:p>
                  </a:txBody>
                  <a:tcPr/>
                </a:tc>
                <a:tc>
                  <a:txBody>
                    <a:bodyPr/>
                    <a:lstStyle/>
                    <a:p>
                      <a:pPr algn="r"/>
                      <a:r>
                        <a:rPr lang="en-US" dirty="0">
                          <a:latin typeface="Arial" charset="0"/>
                          <a:ea typeface="Arial" charset="0"/>
                          <a:cs typeface="Arial" charset="0"/>
                        </a:rPr>
                        <a:t>$27.31</a:t>
                      </a:r>
                    </a:p>
                  </a:txBody>
                  <a:tcPr/>
                </a:tc>
                <a:extLst>
                  <a:ext uri="{0D108BD9-81ED-4DB2-BD59-A6C34878D82A}">
                    <a16:rowId xmlns="" xmlns:a16="http://schemas.microsoft.com/office/drawing/2014/main" val="10002"/>
                  </a:ext>
                </a:extLst>
              </a:tr>
              <a:tr h="370840">
                <a:tc>
                  <a:txBody>
                    <a:bodyPr/>
                    <a:lstStyle/>
                    <a:p>
                      <a:r>
                        <a:rPr lang="en-US" dirty="0">
                          <a:latin typeface="Arial" charset="0"/>
                          <a:ea typeface="Arial" charset="0"/>
                          <a:cs typeface="Arial" charset="0"/>
                        </a:rPr>
                        <a:t>Old</a:t>
                      </a:r>
                      <a:r>
                        <a:rPr lang="en-US" baseline="0" dirty="0">
                          <a:latin typeface="Arial" charset="0"/>
                          <a:ea typeface="Arial" charset="0"/>
                          <a:cs typeface="Arial" charset="0"/>
                        </a:rPr>
                        <a:t> Age Security</a:t>
                      </a:r>
                      <a:endParaRPr lang="en-US" dirty="0">
                        <a:latin typeface="Arial" charset="0"/>
                        <a:ea typeface="Arial" charset="0"/>
                        <a:cs typeface="Arial" charset="0"/>
                      </a:endParaRPr>
                    </a:p>
                  </a:txBody>
                  <a:tcPr/>
                </a:tc>
                <a:tc>
                  <a:txBody>
                    <a:bodyPr/>
                    <a:lstStyle/>
                    <a:p>
                      <a:pPr algn="r"/>
                      <a:r>
                        <a:rPr lang="en-US" dirty="0">
                          <a:latin typeface="Arial" charset="0"/>
                          <a:ea typeface="Arial" charset="0"/>
                          <a:cs typeface="Arial" charset="0"/>
                        </a:rPr>
                        <a:t>$570.52</a:t>
                      </a:r>
                    </a:p>
                  </a:txBody>
                  <a:tcPr/>
                </a:tc>
                <a:extLst>
                  <a:ext uri="{0D108BD9-81ED-4DB2-BD59-A6C34878D82A}">
                    <a16:rowId xmlns="" xmlns:a16="http://schemas.microsoft.com/office/drawing/2014/main" val="10003"/>
                  </a:ext>
                </a:extLst>
              </a:tr>
              <a:tr h="370840">
                <a:tc>
                  <a:txBody>
                    <a:bodyPr/>
                    <a:lstStyle/>
                    <a:p>
                      <a:pPr algn="ctr"/>
                      <a:r>
                        <a:rPr lang="en-US" b="1" dirty="0">
                          <a:latin typeface="Arial" charset="0"/>
                          <a:ea typeface="Arial" charset="0"/>
                          <a:cs typeface="Arial" charset="0"/>
                        </a:rPr>
                        <a:t>Total Maximum </a:t>
                      </a:r>
                    </a:p>
                    <a:p>
                      <a:pPr algn="ctr"/>
                      <a:r>
                        <a:rPr lang="en-US" b="1" dirty="0">
                          <a:latin typeface="Arial" charset="0"/>
                          <a:ea typeface="Arial" charset="0"/>
                          <a:cs typeface="Arial" charset="0"/>
                        </a:rPr>
                        <a:t>Monthly Benefits</a:t>
                      </a:r>
                    </a:p>
                  </a:txBody>
                  <a:tcPr/>
                </a:tc>
                <a:tc>
                  <a:txBody>
                    <a:bodyPr/>
                    <a:lstStyle/>
                    <a:p>
                      <a:pPr algn="r"/>
                      <a:r>
                        <a:rPr lang="en-US" b="1" dirty="0">
                          <a:latin typeface="Arial" charset="0"/>
                          <a:ea typeface="Arial" charset="0"/>
                          <a:cs typeface="Arial" charset="0"/>
                        </a:rPr>
                        <a:t>$</a:t>
                      </a:r>
                      <a:r>
                        <a:rPr lang="en-US" b="1" dirty="0" smtClean="0">
                          <a:latin typeface="Arial" charset="0"/>
                          <a:ea typeface="Arial" charset="0"/>
                          <a:cs typeface="Arial" charset="0"/>
                        </a:rPr>
                        <a:t>1,690.33</a:t>
                      </a:r>
                      <a:endParaRPr lang="en-US" b="1" dirty="0">
                        <a:latin typeface="Arial" charset="0"/>
                        <a:ea typeface="Arial" charset="0"/>
                        <a:cs typeface="Arial"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6916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Canada Pension Plan (CPP)</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16</a:t>
            </a:fld>
            <a:endParaRPr lang="en-US" sz="1000">
              <a:latin typeface="Arial" charset="0"/>
              <a:cs typeface="Arial" charset="0"/>
            </a:endParaRPr>
          </a:p>
        </p:txBody>
      </p:sp>
      <p:sp>
        <p:nvSpPr>
          <p:cNvPr id="3" name="Content Placeholder 2"/>
          <p:cNvSpPr>
            <a:spLocks noGrp="1"/>
          </p:cNvSpPr>
          <p:nvPr>
            <p:ph idx="12"/>
          </p:nvPr>
        </p:nvSpPr>
        <p:spPr>
          <a:xfrm>
            <a:off x="457200" y="1142999"/>
            <a:ext cx="8229600" cy="3377629"/>
          </a:xfrm>
        </p:spPr>
        <p:txBody>
          <a:bodyPr rtlCol="0">
            <a:noAutofit/>
          </a:bodyPr>
          <a:lstStyle/>
          <a:p>
            <a:pPr eaLnBrk="1" fontAlgn="auto" hangingPunct="1">
              <a:buFont typeface="Arial"/>
              <a:buNone/>
              <a:defRPr/>
            </a:pPr>
            <a:r>
              <a:rPr lang="en-US" sz="2000" dirty="0">
                <a:solidFill>
                  <a:schemeClr val="accent1"/>
                </a:solidFill>
                <a:latin typeface="Arial" charset="0"/>
                <a:ea typeface="Arial" charset="0"/>
                <a:cs typeface="Arial" charset="0"/>
              </a:rPr>
              <a:t>Overview</a:t>
            </a:r>
          </a:p>
          <a:p>
            <a:pPr lvl="1" eaLnBrk="1" fontAlgn="auto" hangingPunct="1">
              <a:spcBef>
                <a:spcPts val="1100"/>
              </a:spcBef>
              <a:spcAft>
                <a:spcPts val="0"/>
              </a:spcAft>
              <a:defRPr/>
            </a:pPr>
            <a:r>
              <a:rPr lang="en-US" sz="1800" dirty="0">
                <a:latin typeface="Arial" charset="0"/>
                <a:ea typeface="Arial" charset="0"/>
                <a:cs typeface="Arial" charset="0"/>
              </a:rPr>
              <a:t>Current or past employees and self-employed</a:t>
            </a:r>
            <a:br>
              <a:rPr lang="en-US" sz="1800" dirty="0">
                <a:latin typeface="Arial" charset="0"/>
                <a:ea typeface="Arial" charset="0"/>
                <a:cs typeface="Arial" charset="0"/>
              </a:rPr>
            </a:br>
            <a:r>
              <a:rPr lang="en-US" sz="1800" dirty="0">
                <a:latin typeface="Arial" charset="0"/>
                <a:ea typeface="Arial" charset="0"/>
                <a:cs typeface="Arial" charset="0"/>
              </a:rPr>
              <a:t> are eligible</a:t>
            </a:r>
          </a:p>
          <a:p>
            <a:pPr lvl="1" eaLnBrk="1" fontAlgn="auto" hangingPunct="1">
              <a:spcBef>
                <a:spcPts val="1100"/>
              </a:spcBef>
              <a:spcAft>
                <a:spcPts val="0"/>
              </a:spcAft>
              <a:defRPr/>
            </a:pPr>
            <a:r>
              <a:rPr lang="en-US" sz="1800" dirty="0">
                <a:latin typeface="Arial" charset="0"/>
                <a:ea typeface="Arial" charset="0"/>
                <a:cs typeface="Arial" charset="0"/>
              </a:rPr>
              <a:t>Funded by employment contributions</a:t>
            </a:r>
          </a:p>
          <a:p>
            <a:pPr lvl="1" eaLnBrk="1" fontAlgn="auto" hangingPunct="1">
              <a:spcBef>
                <a:spcPts val="1100"/>
              </a:spcBef>
              <a:spcAft>
                <a:spcPts val="0"/>
              </a:spcAft>
              <a:defRPr/>
            </a:pPr>
            <a:r>
              <a:rPr lang="en-US" sz="1800" dirty="0">
                <a:latin typeface="Arial" charset="0"/>
                <a:ea typeface="Arial" charset="0"/>
                <a:cs typeface="Arial" charset="0"/>
              </a:rPr>
              <a:t>Earliest eligibility age for the Retirement Pension is 60</a:t>
            </a:r>
          </a:p>
          <a:p>
            <a:pPr lvl="1" fontAlgn="auto">
              <a:spcBef>
                <a:spcPts val="1100"/>
              </a:spcBef>
              <a:spcAft>
                <a:spcPts val="0"/>
              </a:spcAft>
              <a:defRPr/>
            </a:pPr>
            <a:r>
              <a:rPr lang="en-US" sz="1800" dirty="0">
                <a:latin typeface="Arial" charset="0"/>
                <a:ea typeface="Arial" charset="0"/>
                <a:cs typeface="Arial" charset="0"/>
              </a:rPr>
              <a:t>Benefits are adjusted for inflation</a:t>
            </a:r>
          </a:p>
        </p:txBody>
      </p:sp>
      <p:sp>
        <p:nvSpPr>
          <p:cNvPr id="8"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61253" y="1518029"/>
            <a:ext cx="1786066" cy="738664"/>
          </a:xfrm>
          <a:prstGeom prst="rect">
            <a:avLst/>
          </a:prstGeom>
        </p:spPr>
        <p:txBody>
          <a:bodyPr wrap="none">
            <a:spAutoFit/>
          </a:bodyPr>
          <a:lstStyle/>
          <a:p>
            <a:pPr lvl="0" algn="ctr">
              <a:spcAft>
                <a:spcPts val="600"/>
              </a:spcAft>
            </a:pPr>
            <a:r>
              <a:rPr lang="en-US" sz="2800" b="1" dirty="0">
                <a:solidFill>
                  <a:prstClr val="white"/>
                </a:solidFill>
                <a:latin typeface="Arial" panose="020B0604020202020204" pitchFamily="34" charset="0"/>
                <a:cs typeface="Arial" panose="020B0604020202020204" pitchFamily="34" charset="0"/>
              </a:rPr>
              <a:t>$</a:t>
            </a:r>
            <a:r>
              <a:rPr lang="en-US" sz="2800" b="1" dirty="0" smtClean="0">
                <a:solidFill>
                  <a:prstClr val="white"/>
                </a:solidFill>
                <a:latin typeface="Arial" panose="020B0604020202020204" pitchFamily="34" charset="0"/>
                <a:cs typeface="Arial" panose="020B0604020202020204" pitchFamily="34" charset="0"/>
              </a:rPr>
              <a:t>1,092.50</a:t>
            </a:r>
            <a:r>
              <a:rPr lang="en-US" sz="3200" b="1" dirty="0">
                <a:solidFill>
                  <a:prstClr val="white"/>
                </a:solidFill>
                <a:latin typeface="Arial" panose="020B0604020202020204" pitchFamily="34" charset="0"/>
                <a:cs typeface="Arial" panose="020B0604020202020204" pitchFamily="34" charset="0"/>
              </a:rPr>
              <a:t/>
            </a:r>
            <a:br>
              <a:rPr lang="en-US" sz="3200" b="1" dirty="0">
                <a:solidFill>
                  <a:prstClr val="white"/>
                </a:solidFill>
                <a:latin typeface="Arial" panose="020B0604020202020204" pitchFamily="34" charset="0"/>
                <a:cs typeface="Arial" panose="020B0604020202020204" pitchFamily="34" charset="0"/>
              </a:rPr>
            </a:br>
            <a:r>
              <a:rPr lang="en-US" sz="1400" b="1" dirty="0">
                <a:solidFill>
                  <a:prstClr val="white"/>
                </a:solidFill>
                <a:latin typeface="Arial" panose="020B0604020202020204" pitchFamily="34" charset="0"/>
                <a:cs typeface="Arial" panose="020B0604020202020204" pitchFamily="34" charset="0"/>
              </a:rPr>
              <a:t>/month maximum</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4760" y="3848254"/>
            <a:ext cx="2697823" cy="1798019"/>
          </a:xfrm>
          <a:prstGeom prst="rect">
            <a:avLst/>
          </a:prstGeom>
        </p:spPr>
      </p:pic>
    </p:spTree>
    <p:extLst>
      <p:ext uri="{BB962C8B-B14F-4D97-AF65-F5344CB8AC3E}">
        <p14:creationId xmlns:p14="http://schemas.microsoft.com/office/powerpoint/2010/main" val="149797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Canada Pension Plan (CPP)</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17</a:t>
            </a:fld>
            <a:endParaRPr lang="en-US" sz="1000">
              <a:latin typeface="Arial" charset="0"/>
              <a:cs typeface="Arial" charset="0"/>
            </a:endParaRPr>
          </a:p>
        </p:txBody>
      </p:sp>
      <p:sp>
        <p:nvSpPr>
          <p:cNvPr id="3" name="Content Placeholder 2"/>
          <p:cNvSpPr>
            <a:spLocks noGrp="1"/>
          </p:cNvSpPr>
          <p:nvPr>
            <p:ph idx="12"/>
          </p:nvPr>
        </p:nvSpPr>
        <p:spPr>
          <a:xfrm>
            <a:off x="457200" y="1142999"/>
            <a:ext cx="8229600" cy="3377629"/>
          </a:xfrm>
        </p:spPr>
        <p:txBody>
          <a:bodyPr rtlCol="0">
            <a:noAutofit/>
          </a:bodyPr>
          <a:lstStyle/>
          <a:p>
            <a:pPr eaLnBrk="1" fontAlgn="auto" hangingPunct="1">
              <a:buFont typeface="Arial"/>
              <a:buNone/>
              <a:defRPr/>
            </a:pPr>
            <a:r>
              <a:rPr lang="en-US" sz="2000" dirty="0">
                <a:solidFill>
                  <a:schemeClr val="accent1"/>
                </a:solidFill>
                <a:latin typeface="Arial" charset="0"/>
                <a:ea typeface="+mn-ea"/>
              </a:rPr>
              <a:t>Other Key Features</a:t>
            </a:r>
          </a:p>
          <a:p>
            <a:pPr lvl="1" fontAlgn="auto">
              <a:lnSpc>
                <a:spcPct val="100000"/>
              </a:lnSpc>
              <a:spcAft>
                <a:spcPts val="0"/>
              </a:spcAft>
              <a:defRPr/>
            </a:pPr>
            <a:r>
              <a:rPr lang="en-US" sz="1800" dirty="0"/>
              <a:t>Taxable benefits</a:t>
            </a:r>
          </a:p>
          <a:p>
            <a:pPr lvl="1" eaLnBrk="1" fontAlgn="auto" hangingPunct="1">
              <a:lnSpc>
                <a:spcPct val="100000"/>
              </a:lnSpc>
              <a:spcAft>
                <a:spcPts val="0"/>
              </a:spcAft>
              <a:defRPr/>
            </a:pPr>
            <a:r>
              <a:rPr lang="en-US" sz="1800" dirty="0"/>
              <a:t>You must apply</a:t>
            </a:r>
          </a:p>
          <a:p>
            <a:pPr lvl="1" eaLnBrk="1" fontAlgn="auto" hangingPunct="1">
              <a:lnSpc>
                <a:spcPct val="100000"/>
              </a:lnSpc>
              <a:spcAft>
                <a:spcPts val="0"/>
              </a:spcAft>
              <a:defRPr/>
            </a:pPr>
            <a:r>
              <a:rPr lang="en-US" sz="1800" dirty="0"/>
              <a:t>“Pension sharing”</a:t>
            </a:r>
          </a:p>
          <a:p>
            <a:pPr lvl="1">
              <a:lnSpc>
                <a:spcPct val="100000"/>
              </a:lnSpc>
              <a:defRPr/>
            </a:pPr>
            <a:r>
              <a:rPr lang="en-US" sz="1800" dirty="0"/>
              <a:t>Payable outside of Canada</a:t>
            </a:r>
          </a:p>
          <a:p>
            <a:pPr lvl="1" eaLnBrk="1" fontAlgn="auto" hangingPunct="1">
              <a:lnSpc>
                <a:spcPct val="100000"/>
              </a:lnSpc>
              <a:spcAft>
                <a:spcPts val="0"/>
              </a:spcAft>
              <a:defRPr/>
            </a:pPr>
            <a:r>
              <a:rPr lang="en-US" sz="1800" dirty="0"/>
              <a:t>Social Security Agreements </a:t>
            </a:r>
          </a:p>
          <a:p>
            <a:pPr lvl="1" eaLnBrk="1" fontAlgn="auto" hangingPunct="1">
              <a:lnSpc>
                <a:spcPct val="100000"/>
              </a:lnSpc>
              <a:spcAft>
                <a:spcPts val="0"/>
              </a:spcAft>
              <a:defRPr/>
            </a:pPr>
            <a:r>
              <a:rPr lang="en-US" sz="1800" dirty="0">
                <a:latin typeface="Arial" charset="0"/>
                <a:ea typeface="Arial" charset="0"/>
                <a:cs typeface="Arial" charset="0"/>
              </a:rPr>
              <a:t>Working while collecting benefits (Post-Retirement Benefit)</a:t>
            </a:r>
          </a:p>
          <a:p>
            <a:pPr lvl="1" eaLnBrk="1" fontAlgn="auto" hangingPunct="1">
              <a:lnSpc>
                <a:spcPct val="100000"/>
              </a:lnSpc>
              <a:spcAft>
                <a:spcPts val="0"/>
              </a:spcAft>
              <a:defRPr/>
            </a:pPr>
            <a:r>
              <a:rPr lang="en-US" sz="1800" dirty="0">
                <a:latin typeface="Arial" charset="0"/>
                <a:ea typeface="Arial" charset="0"/>
                <a:cs typeface="Arial" charset="0"/>
              </a:rPr>
              <a:t>Recent changes to the plan</a:t>
            </a:r>
          </a:p>
        </p:txBody>
      </p:sp>
      <p:sp>
        <p:nvSpPr>
          <p:cNvPr id="9"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grpSp>
        <p:nvGrpSpPr>
          <p:cNvPr id="7" name="Group 6"/>
          <p:cNvGrpSpPr/>
          <p:nvPr/>
        </p:nvGrpSpPr>
        <p:grpSpPr>
          <a:xfrm>
            <a:off x="6916534" y="954280"/>
            <a:ext cx="1843294" cy="1900498"/>
            <a:chOff x="6921500" y="952500"/>
            <a:chExt cx="1843294" cy="1900498"/>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13619" y="1237171"/>
              <a:ext cx="1459054" cy="1231106"/>
            </a:xfrm>
            <a:prstGeom prst="rect">
              <a:avLst/>
            </a:prstGeom>
          </p:spPr>
          <p:txBody>
            <a:bodyPr wrap="none">
              <a:spAutoFit/>
            </a:bodyPr>
            <a:lstStyle/>
            <a:p>
              <a:pPr algn="ctr">
                <a:spcAft>
                  <a:spcPts val="600"/>
                </a:spcAft>
              </a:pPr>
              <a:r>
                <a:rPr lang="en-US" sz="1200" b="1" dirty="0" smtClean="0">
                  <a:solidFill>
                    <a:prstClr val="white"/>
                  </a:solidFill>
                  <a:latin typeface="Arial" panose="020B0604020202020204" pitchFamily="34" charset="0"/>
                  <a:cs typeface="Arial" panose="020B0604020202020204" pitchFamily="34" charset="0"/>
                </a:rPr>
                <a:t>Post-Retirement </a:t>
              </a:r>
            </a:p>
            <a:p>
              <a:pPr algn="ctr">
                <a:spcAft>
                  <a:spcPts val="600"/>
                </a:spcAft>
              </a:pPr>
              <a:r>
                <a:rPr lang="en-US" sz="1200" b="1" dirty="0" smtClean="0">
                  <a:solidFill>
                    <a:prstClr val="white"/>
                  </a:solidFill>
                  <a:latin typeface="Arial" panose="020B0604020202020204" pitchFamily="34" charset="0"/>
                  <a:cs typeface="Arial" panose="020B0604020202020204" pitchFamily="34" charset="0"/>
                </a:rPr>
                <a:t>Benefit</a:t>
              </a:r>
              <a:endParaRPr lang="en-US" sz="1200" b="1" dirty="0">
                <a:solidFill>
                  <a:prstClr val="white"/>
                </a:solidFill>
                <a:latin typeface="Arial" panose="020B0604020202020204" pitchFamily="34" charset="0"/>
                <a:cs typeface="Arial" panose="020B0604020202020204" pitchFamily="34" charset="0"/>
              </a:endParaRPr>
            </a:p>
            <a:p>
              <a:pPr lvl="0" algn="ctr">
                <a:spcAft>
                  <a:spcPts val="600"/>
                </a:spcAft>
              </a:pPr>
              <a:r>
                <a:rPr lang="en-US" sz="2800" b="1" dirty="0" smtClean="0">
                  <a:solidFill>
                    <a:prstClr val="white"/>
                  </a:solidFill>
                  <a:latin typeface="Arial" panose="020B0604020202020204" pitchFamily="34" charset="0"/>
                  <a:cs typeface="Arial" panose="020B0604020202020204" pitchFamily="34" charset="0"/>
                </a:rPr>
                <a:t>$</a:t>
              </a:r>
              <a:r>
                <a:rPr lang="en-US" sz="2800" b="1" dirty="0">
                  <a:solidFill>
                    <a:prstClr val="white"/>
                  </a:solidFill>
                  <a:latin typeface="Arial" panose="020B0604020202020204" pitchFamily="34" charset="0"/>
                  <a:cs typeface="Arial" panose="020B0604020202020204" pitchFamily="34" charset="0"/>
                </a:rPr>
                <a:t>27.31</a:t>
              </a:r>
              <a:br>
                <a:rPr lang="en-US" sz="2800" b="1" dirty="0">
                  <a:solidFill>
                    <a:prstClr val="white"/>
                  </a:solidFill>
                  <a:latin typeface="Arial" panose="020B0604020202020204" pitchFamily="34" charset="0"/>
                  <a:cs typeface="Arial" panose="020B0604020202020204" pitchFamily="34" charset="0"/>
                </a:rPr>
              </a:br>
              <a:r>
                <a:rPr lang="en-US" sz="1200" b="1" dirty="0">
                  <a:solidFill>
                    <a:prstClr val="white"/>
                  </a:solidFill>
                  <a:latin typeface="Arial" panose="020B0604020202020204" pitchFamily="34" charset="0"/>
                  <a:cs typeface="Arial" panose="020B0604020202020204" pitchFamily="34" charset="0"/>
                </a:rPr>
                <a:t>/month </a:t>
              </a:r>
              <a:r>
                <a:rPr lang="en-US" sz="1200" b="1" dirty="0" smtClean="0">
                  <a:solidFill>
                    <a:prstClr val="white"/>
                  </a:solidFill>
                  <a:latin typeface="Arial" panose="020B0604020202020204" pitchFamily="34" charset="0"/>
                  <a:cs typeface="Arial" panose="020B0604020202020204" pitchFamily="34" charset="0"/>
                </a:rPr>
                <a:t>maximum</a:t>
              </a:r>
              <a:endParaRPr lang="en-US" sz="1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46174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CPP Retirement Pension</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18</a:t>
            </a:fld>
            <a:endParaRPr lang="en-US" sz="1000">
              <a:latin typeface="Arial" charset="0"/>
              <a:cs typeface="Arial" charset="0"/>
            </a:endParaRPr>
          </a:p>
        </p:txBody>
      </p:sp>
      <p:sp>
        <p:nvSpPr>
          <p:cNvPr id="9" name="Content Placeholder 2"/>
          <p:cNvSpPr txBox="1">
            <a:spLocks/>
          </p:cNvSpPr>
          <p:nvPr/>
        </p:nvSpPr>
        <p:spPr>
          <a:xfrm>
            <a:off x="457200" y="1143001"/>
            <a:ext cx="8224838" cy="2565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buNone/>
              <a:defRPr/>
            </a:pPr>
            <a:r>
              <a:rPr lang="en-US" sz="2000" dirty="0">
                <a:solidFill>
                  <a:schemeClr val="accent1"/>
                </a:solidFill>
                <a:latin typeface="Arial" charset="0"/>
                <a:ea typeface="Arial" charset="0"/>
                <a:cs typeface="Arial" charset="0"/>
              </a:rPr>
              <a:t>How your benefit is calculated</a:t>
            </a:r>
          </a:p>
          <a:p>
            <a:pPr lvl="1" indent="-372600" fontAlgn="auto">
              <a:lnSpc>
                <a:spcPct val="100000"/>
              </a:lnSpc>
              <a:spcBef>
                <a:spcPts val="600"/>
              </a:spcBef>
              <a:spcAft>
                <a:spcPts val="0"/>
              </a:spcAft>
              <a:defRPr/>
            </a:pPr>
            <a:r>
              <a:rPr lang="en-US" sz="1800" dirty="0">
                <a:latin typeface="Arial" charset="0"/>
                <a:ea typeface="Arial" charset="0"/>
                <a:cs typeface="Arial" charset="0"/>
              </a:rPr>
              <a:t>Maximum benefit is $</a:t>
            </a:r>
            <a:r>
              <a:rPr lang="en-US" sz="1800" dirty="0" smtClean="0">
                <a:latin typeface="Arial" charset="0"/>
                <a:ea typeface="Arial" charset="0"/>
                <a:cs typeface="Arial" charset="0"/>
              </a:rPr>
              <a:t>1,092.50/month</a:t>
            </a:r>
            <a:endParaRPr lang="en-US" sz="1800" dirty="0">
              <a:latin typeface="Arial" charset="0"/>
              <a:ea typeface="Arial" charset="0"/>
              <a:cs typeface="Arial" charset="0"/>
            </a:endParaRPr>
          </a:p>
          <a:p>
            <a:pPr lvl="1" indent="-372600" fontAlgn="auto">
              <a:lnSpc>
                <a:spcPct val="100000"/>
              </a:lnSpc>
              <a:spcBef>
                <a:spcPts val="600"/>
              </a:spcBef>
              <a:spcAft>
                <a:spcPts val="0"/>
              </a:spcAft>
              <a:defRPr/>
            </a:pPr>
            <a:r>
              <a:rPr lang="en-US" sz="1800" dirty="0">
                <a:latin typeface="Arial" charset="0"/>
                <a:ea typeface="Arial" charset="0"/>
                <a:cs typeface="Arial" charset="0"/>
              </a:rPr>
              <a:t>Contributions (amount and duration) + </a:t>
            </a:r>
            <a:br>
              <a:rPr lang="en-US" sz="1800" dirty="0">
                <a:latin typeface="Arial" charset="0"/>
                <a:ea typeface="Arial" charset="0"/>
                <a:cs typeface="Arial" charset="0"/>
              </a:rPr>
            </a:br>
            <a:r>
              <a:rPr lang="en-US" sz="1800" dirty="0">
                <a:latin typeface="Arial" charset="0"/>
                <a:ea typeface="Arial" charset="0"/>
                <a:cs typeface="Arial" charset="0"/>
              </a:rPr>
              <a:t>Age determine Benefit Amount</a:t>
            </a:r>
          </a:p>
          <a:p>
            <a:pPr lvl="1" indent="-372600" fontAlgn="auto">
              <a:lnSpc>
                <a:spcPct val="100000"/>
              </a:lnSpc>
              <a:spcBef>
                <a:spcPts val="600"/>
              </a:spcBef>
              <a:spcAft>
                <a:spcPts val="0"/>
              </a:spcAft>
              <a:defRPr/>
            </a:pPr>
            <a:r>
              <a:rPr lang="en-US" sz="1800" dirty="0">
                <a:latin typeface="Arial" charset="0"/>
                <a:ea typeface="Arial" charset="0"/>
                <a:cs typeface="Arial" charset="0"/>
              </a:rPr>
              <a:t>Contributory Period</a:t>
            </a:r>
          </a:p>
          <a:p>
            <a:pPr lvl="2" indent="-372600" fontAlgn="auto">
              <a:lnSpc>
                <a:spcPct val="100000"/>
              </a:lnSpc>
              <a:spcBef>
                <a:spcPts val="600"/>
              </a:spcBef>
              <a:spcAft>
                <a:spcPts val="0"/>
              </a:spcAft>
              <a:defRPr/>
            </a:pPr>
            <a:r>
              <a:rPr lang="en-US" sz="1400" dirty="0"/>
              <a:t>Age 18 to when you start collecting your pension, turn 70, or pass away</a:t>
            </a:r>
          </a:p>
          <a:p>
            <a:pPr lvl="1" indent="-372600" fontAlgn="auto">
              <a:lnSpc>
                <a:spcPct val="100000"/>
              </a:lnSpc>
              <a:spcBef>
                <a:spcPts val="600"/>
              </a:spcBef>
              <a:spcAft>
                <a:spcPts val="0"/>
              </a:spcAft>
              <a:defRPr/>
            </a:pPr>
            <a:r>
              <a:rPr lang="en-US" sz="1800" dirty="0"/>
              <a:t>Drop-out provision and Child-rearing provision provide protection for years where contributions were low or non-existent</a:t>
            </a:r>
          </a:p>
        </p:txBody>
      </p:sp>
      <p:sp>
        <p:nvSpPr>
          <p:cNvPr id="10"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sp>
        <p:nvSpPr>
          <p:cNvPr id="8" name="Rectangle 7"/>
          <p:cNvSpPr/>
          <p:nvPr/>
        </p:nvSpPr>
        <p:spPr>
          <a:xfrm>
            <a:off x="7007063" y="1533417"/>
            <a:ext cx="1669047" cy="738664"/>
          </a:xfrm>
          <a:prstGeom prst="rect">
            <a:avLst/>
          </a:prstGeom>
        </p:spPr>
        <p:txBody>
          <a:bodyPr wrap="none">
            <a:spAutoFit/>
          </a:bodyPr>
          <a:lstStyle/>
          <a:p>
            <a:pPr lvl="0" algn="ctr">
              <a:spcAft>
                <a:spcPts val="600"/>
              </a:spcAft>
            </a:pPr>
            <a:r>
              <a:rPr lang="en-US" sz="2800" b="1" dirty="0">
                <a:solidFill>
                  <a:prstClr val="white"/>
                </a:solidFill>
                <a:latin typeface="Arial" panose="020B0604020202020204" pitchFamily="34" charset="0"/>
                <a:cs typeface="Arial" panose="020B0604020202020204" pitchFamily="34" charset="0"/>
              </a:rPr>
              <a:t>$27.31</a:t>
            </a:r>
            <a:br>
              <a:rPr lang="en-US" sz="2800" b="1" dirty="0">
                <a:solidFill>
                  <a:prstClr val="white"/>
                </a:solidFill>
                <a:latin typeface="Arial" panose="020B0604020202020204" pitchFamily="34" charset="0"/>
                <a:cs typeface="Arial" panose="020B0604020202020204" pitchFamily="34" charset="0"/>
              </a:rPr>
            </a:br>
            <a:r>
              <a:rPr lang="en-US" sz="1400" b="1" dirty="0">
                <a:solidFill>
                  <a:prstClr val="white"/>
                </a:solidFill>
                <a:latin typeface="Arial" panose="020B0604020202020204" pitchFamily="34" charset="0"/>
                <a:cs typeface="Arial" panose="020B0604020202020204" pitchFamily="34" charset="0"/>
              </a:rPr>
              <a:t>/month maximum</a:t>
            </a:r>
          </a:p>
        </p:txBody>
      </p:sp>
    </p:spTree>
    <p:extLst>
      <p:ext uri="{BB962C8B-B14F-4D97-AF65-F5344CB8AC3E}">
        <p14:creationId xmlns:p14="http://schemas.microsoft.com/office/powerpoint/2010/main" val="874669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CPP Retirement Pension</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19</a:t>
            </a:fld>
            <a:endParaRPr lang="en-US" sz="1000">
              <a:latin typeface="Arial" charset="0"/>
              <a:cs typeface="Arial" charset="0"/>
            </a:endParaRPr>
          </a:p>
        </p:txBody>
      </p:sp>
      <p:sp>
        <p:nvSpPr>
          <p:cNvPr id="3" name="Content Placeholder 2"/>
          <p:cNvSpPr>
            <a:spLocks noGrp="1"/>
          </p:cNvSpPr>
          <p:nvPr>
            <p:ph idx="12"/>
          </p:nvPr>
        </p:nvSpPr>
        <p:spPr>
          <a:xfrm>
            <a:off x="608001" y="1192550"/>
            <a:ext cx="8229600" cy="583057"/>
          </a:xfrm>
        </p:spPr>
        <p:txBody>
          <a:bodyPr rtlCol="0">
            <a:noAutofit/>
          </a:bodyPr>
          <a:lstStyle/>
          <a:p>
            <a:pPr eaLnBrk="1" fontAlgn="auto" hangingPunct="1">
              <a:buFont typeface="Arial"/>
              <a:buNone/>
              <a:defRPr/>
            </a:pPr>
            <a:r>
              <a:rPr lang="en-US" sz="2000" dirty="0">
                <a:solidFill>
                  <a:schemeClr val="accent1"/>
                </a:solidFill>
                <a:latin typeface="Arial" charset="0"/>
                <a:ea typeface="+mn-ea"/>
              </a:rPr>
              <a:t>Age Matters</a:t>
            </a:r>
          </a:p>
        </p:txBody>
      </p:sp>
      <p:graphicFrame>
        <p:nvGraphicFramePr>
          <p:cNvPr id="2" name="Table 1"/>
          <p:cNvGraphicFramePr>
            <a:graphicFrameLocks noGrp="1"/>
          </p:cNvGraphicFramePr>
          <p:nvPr>
            <p:extLst>
              <p:ext uri="{D42A27DB-BD31-4B8C-83A1-F6EECF244321}">
                <p14:modId xmlns:p14="http://schemas.microsoft.com/office/powerpoint/2010/main" val="1219495889"/>
              </p:ext>
            </p:extLst>
          </p:nvPr>
        </p:nvGraphicFramePr>
        <p:xfrm>
          <a:off x="608001" y="2148844"/>
          <a:ext cx="7856326" cy="1881668"/>
        </p:xfrm>
        <a:graphic>
          <a:graphicData uri="http://schemas.openxmlformats.org/drawingml/2006/table">
            <a:tbl>
              <a:tblPr firstRow="1" bandRow="1">
                <a:tableStyleId>{5C22544A-7EE6-4342-B048-85BDC9FD1C3A}</a:tableStyleId>
              </a:tblPr>
              <a:tblGrid>
                <a:gridCol w="1344263">
                  <a:extLst>
                    <a:ext uri="{9D8B030D-6E8A-4147-A177-3AD203B41FA5}">
                      <a16:colId xmlns="" xmlns:a16="http://schemas.microsoft.com/office/drawing/2014/main" val="20000"/>
                    </a:ext>
                  </a:extLst>
                </a:gridCol>
                <a:gridCol w="1890044">
                  <a:extLst>
                    <a:ext uri="{9D8B030D-6E8A-4147-A177-3AD203B41FA5}">
                      <a16:colId xmlns="" xmlns:a16="http://schemas.microsoft.com/office/drawing/2014/main" val="20001"/>
                    </a:ext>
                  </a:extLst>
                </a:gridCol>
                <a:gridCol w="1573454">
                  <a:extLst>
                    <a:ext uri="{9D8B030D-6E8A-4147-A177-3AD203B41FA5}">
                      <a16:colId xmlns="" xmlns:a16="http://schemas.microsoft.com/office/drawing/2014/main" val="20002"/>
                    </a:ext>
                  </a:extLst>
                </a:gridCol>
                <a:gridCol w="1623667">
                  <a:extLst>
                    <a:ext uri="{9D8B030D-6E8A-4147-A177-3AD203B41FA5}">
                      <a16:colId xmlns="" xmlns:a16="http://schemas.microsoft.com/office/drawing/2014/main" val="20003"/>
                    </a:ext>
                  </a:extLst>
                </a:gridCol>
                <a:gridCol w="1424898">
                  <a:extLst>
                    <a:ext uri="{9D8B030D-6E8A-4147-A177-3AD203B41FA5}">
                      <a16:colId xmlns="" xmlns:a16="http://schemas.microsoft.com/office/drawing/2014/main" val="20004"/>
                    </a:ext>
                  </a:extLst>
                </a:gridCol>
              </a:tblGrid>
              <a:tr h="439056">
                <a:tc gridSpan="5">
                  <a:txBody>
                    <a:bodyPr/>
                    <a:lstStyle/>
                    <a:p>
                      <a:pPr algn="ctr"/>
                      <a:r>
                        <a:rPr lang="en-US" dirty="0">
                          <a:latin typeface="Arial" charset="0"/>
                          <a:ea typeface="Arial" charset="0"/>
                          <a:cs typeface="Arial" charset="0"/>
                        </a:rPr>
                        <a:t>When</a:t>
                      </a:r>
                      <a:r>
                        <a:rPr lang="en-US" baseline="0" dirty="0">
                          <a:latin typeface="Arial" charset="0"/>
                          <a:ea typeface="Arial" charset="0"/>
                          <a:cs typeface="Arial" charset="0"/>
                        </a:rPr>
                        <a:t> you collect your pension</a:t>
                      </a:r>
                      <a:r>
                        <a:rPr lang="is-IS" baseline="0" dirty="0">
                          <a:latin typeface="Arial" charset="0"/>
                          <a:ea typeface="Arial" charset="0"/>
                          <a:cs typeface="Arial" charset="0"/>
                        </a:rPr>
                        <a:t>…</a:t>
                      </a:r>
                      <a:endParaRPr lang="en-US" dirty="0">
                        <a:latin typeface="Arial" charset="0"/>
                        <a:ea typeface="Arial" charset="0"/>
                        <a:cs typeface="Arial" charset="0"/>
                      </a:endParaRPr>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extLst>
                  <a:ext uri="{0D108BD9-81ED-4DB2-BD59-A6C34878D82A}">
                    <a16:rowId xmlns="" xmlns:a16="http://schemas.microsoft.com/office/drawing/2014/main" val="10000"/>
                  </a:ext>
                </a:extLst>
              </a:tr>
              <a:tr h="439056">
                <a:tc>
                  <a:txBody>
                    <a:bodyPr/>
                    <a:lstStyle/>
                    <a:p>
                      <a:pPr algn="ctr"/>
                      <a:r>
                        <a:rPr lang="en-US" sz="1600" dirty="0"/>
                        <a:t>At</a:t>
                      </a:r>
                      <a:r>
                        <a:rPr lang="en-US" sz="1600" baseline="0" dirty="0"/>
                        <a:t> 60</a:t>
                      </a:r>
                      <a:endParaRPr lang="en-US" sz="1600" dirty="0"/>
                    </a:p>
                  </a:txBody>
                  <a:tcPr/>
                </a:tc>
                <a:tc>
                  <a:txBody>
                    <a:bodyPr/>
                    <a:lstStyle/>
                    <a:p>
                      <a:pPr algn="ctr"/>
                      <a:r>
                        <a:rPr lang="en-US" sz="1600" dirty="0">
                          <a:latin typeface="Arial" charset="0"/>
                          <a:ea typeface="Arial" charset="0"/>
                          <a:cs typeface="Arial" charset="0"/>
                        </a:rPr>
                        <a:t>60 onward</a:t>
                      </a:r>
                    </a:p>
                  </a:txBody>
                  <a:tcPr/>
                </a:tc>
                <a:tc>
                  <a:txBody>
                    <a:bodyPr/>
                    <a:lstStyle/>
                    <a:p>
                      <a:pPr algn="ctr"/>
                      <a:r>
                        <a:rPr lang="en-US" sz="1600" dirty="0">
                          <a:latin typeface="Arial" charset="0"/>
                          <a:ea typeface="Arial" charset="0"/>
                          <a:cs typeface="Arial" charset="0"/>
                        </a:rPr>
                        <a:t> At 65</a:t>
                      </a:r>
                    </a:p>
                  </a:txBody>
                  <a:tcPr/>
                </a:tc>
                <a:tc>
                  <a:txBody>
                    <a:bodyPr/>
                    <a:lstStyle/>
                    <a:p>
                      <a:pPr algn="ctr"/>
                      <a:r>
                        <a:rPr lang="en-US" sz="1600" dirty="0">
                          <a:latin typeface="Arial" charset="0"/>
                          <a:ea typeface="Arial" charset="0"/>
                          <a:cs typeface="Arial" charset="0"/>
                        </a:rPr>
                        <a:t>65</a:t>
                      </a:r>
                      <a:r>
                        <a:rPr lang="en-US" sz="1600" baseline="0" dirty="0">
                          <a:latin typeface="Arial" charset="0"/>
                          <a:ea typeface="Arial" charset="0"/>
                          <a:cs typeface="Arial" charset="0"/>
                        </a:rPr>
                        <a:t> onward</a:t>
                      </a:r>
                      <a:endParaRPr lang="en-US" sz="1600" dirty="0">
                        <a:latin typeface="Arial" charset="0"/>
                        <a:ea typeface="Arial" charset="0"/>
                        <a:cs typeface="Arial" charset="0"/>
                      </a:endParaRPr>
                    </a:p>
                  </a:txBody>
                  <a:tcPr/>
                </a:tc>
                <a:tc>
                  <a:txBody>
                    <a:bodyPr/>
                    <a:lstStyle/>
                    <a:p>
                      <a:pPr algn="ctr"/>
                      <a:r>
                        <a:rPr lang="en-US" sz="1600" dirty="0">
                          <a:latin typeface="Arial" charset="0"/>
                          <a:ea typeface="Arial" charset="0"/>
                          <a:cs typeface="Arial" charset="0"/>
                        </a:rPr>
                        <a:t>Up to age 70</a:t>
                      </a:r>
                    </a:p>
                  </a:txBody>
                  <a:tcPr/>
                </a:tc>
                <a:extLst>
                  <a:ext uri="{0D108BD9-81ED-4DB2-BD59-A6C34878D82A}">
                    <a16:rowId xmlns="" xmlns:a16="http://schemas.microsoft.com/office/drawing/2014/main" val="10001"/>
                  </a:ext>
                </a:extLst>
              </a:tr>
              <a:tr h="1003556">
                <a:tc>
                  <a:txBody>
                    <a:bodyPr/>
                    <a:lstStyle/>
                    <a:p>
                      <a:pPr algn="ctr"/>
                      <a:endParaRPr lang="en-US" sz="1600" dirty="0"/>
                    </a:p>
                    <a:p>
                      <a:pPr algn="ctr"/>
                      <a:r>
                        <a:rPr lang="en-US" sz="1600" dirty="0"/>
                        <a:t>36%</a:t>
                      </a:r>
                      <a:r>
                        <a:rPr lang="en-US" sz="1600" baseline="0" dirty="0"/>
                        <a:t> less </a:t>
                      </a:r>
                    </a:p>
                    <a:p>
                      <a:pPr algn="ctr"/>
                      <a:endParaRPr lang="en-US" sz="1600" dirty="0"/>
                    </a:p>
                  </a:txBody>
                  <a:tcPr/>
                </a:tc>
                <a:tc>
                  <a:txBody>
                    <a:bodyPr/>
                    <a:lstStyle/>
                    <a:p>
                      <a:pPr algn="ctr"/>
                      <a:r>
                        <a:rPr lang="en-US" sz="1600" dirty="0">
                          <a:latin typeface="Arial" charset="0"/>
                          <a:ea typeface="Arial" charset="0"/>
                          <a:cs typeface="Arial" charset="0"/>
                        </a:rPr>
                        <a:t>0.6%</a:t>
                      </a:r>
                      <a:r>
                        <a:rPr lang="en-US" sz="1600" baseline="0" dirty="0">
                          <a:latin typeface="Arial" charset="0"/>
                          <a:ea typeface="Arial" charset="0"/>
                          <a:cs typeface="Arial" charset="0"/>
                        </a:rPr>
                        <a:t> reduction for each month prior to age 65</a:t>
                      </a:r>
                      <a:endParaRPr lang="en-US" sz="1600" dirty="0">
                        <a:latin typeface="Arial" charset="0"/>
                        <a:ea typeface="Arial" charset="0"/>
                        <a:cs typeface="Arial" charset="0"/>
                      </a:endParaRPr>
                    </a:p>
                  </a:txBody>
                  <a:tcPr/>
                </a:tc>
                <a:tc>
                  <a:txBody>
                    <a:bodyPr/>
                    <a:lstStyle/>
                    <a:p>
                      <a:pPr algn="ctr"/>
                      <a:endParaRPr lang="en-US" sz="1600" dirty="0">
                        <a:latin typeface="Arial" charset="0"/>
                        <a:ea typeface="Arial" charset="0"/>
                        <a:cs typeface="Arial" charset="0"/>
                      </a:endParaRPr>
                    </a:p>
                    <a:p>
                      <a:pPr algn="ctr"/>
                      <a:r>
                        <a:rPr lang="en-US" sz="1600" dirty="0">
                          <a:latin typeface="Arial" charset="0"/>
                          <a:ea typeface="Arial" charset="0"/>
                          <a:cs typeface="Arial" charset="0"/>
                        </a:rPr>
                        <a:t>Full Benefit</a:t>
                      </a:r>
                    </a:p>
                  </a:txBody>
                  <a:tcPr/>
                </a:tc>
                <a:tc>
                  <a:txBody>
                    <a:bodyPr/>
                    <a:lstStyle/>
                    <a:p>
                      <a:pPr algn="ctr"/>
                      <a:r>
                        <a:rPr lang="en-US" sz="1600" dirty="0">
                          <a:latin typeface="Arial" charset="0"/>
                          <a:ea typeface="Arial" charset="0"/>
                          <a:cs typeface="Arial" charset="0"/>
                        </a:rPr>
                        <a:t>0.7%</a:t>
                      </a:r>
                      <a:r>
                        <a:rPr lang="en-US" sz="1600" baseline="0" dirty="0">
                          <a:latin typeface="Arial" charset="0"/>
                          <a:ea typeface="Arial" charset="0"/>
                          <a:cs typeface="Arial" charset="0"/>
                        </a:rPr>
                        <a:t> increase for each month up to age 70</a:t>
                      </a:r>
                      <a:endParaRPr lang="en-US" sz="1600" dirty="0">
                        <a:latin typeface="Arial" charset="0"/>
                        <a:ea typeface="Arial" charset="0"/>
                        <a:cs typeface="Arial" charset="0"/>
                      </a:endParaRPr>
                    </a:p>
                  </a:txBody>
                  <a:tcPr/>
                </a:tc>
                <a:tc>
                  <a:txBody>
                    <a:bodyPr/>
                    <a:lstStyle/>
                    <a:p>
                      <a:pPr algn="ctr"/>
                      <a:endParaRPr lang="en-US" sz="1600" dirty="0">
                        <a:latin typeface="Arial" charset="0"/>
                        <a:ea typeface="Arial" charset="0"/>
                        <a:cs typeface="Arial" charset="0"/>
                      </a:endParaRPr>
                    </a:p>
                    <a:p>
                      <a:pPr algn="ctr"/>
                      <a:r>
                        <a:rPr lang="en-US" sz="1600" dirty="0">
                          <a:latin typeface="Arial" charset="0"/>
                          <a:ea typeface="Arial" charset="0"/>
                          <a:cs typeface="Arial" charset="0"/>
                        </a:rPr>
                        <a:t>42% more</a:t>
                      </a:r>
                      <a:endParaRPr lang="en-US" sz="1600" baseline="0" dirty="0">
                        <a:latin typeface="Arial" charset="0"/>
                        <a:ea typeface="Arial" charset="0"/>
                        <a:cs typeface="Arial" charset="0"/>
                      </a:endParaRPr>
                    </a:p>
                  </a:txBody>
                  <a:tcPr/>
                </a:tc>
                <a:extLst>
                  <a:ext uri="{0D108BD9-81ED-4DB2-BD59-A6C34878D82A}">
                    <a16:rowId xmlns="" xmlns:a16="http://schemas.microsoft.com/office/drawing/2014/main" val="10002"/>
                  </a:ext>
                </a:extLst>
              </a:tr>
            </a:tbl>
          </a:graphicData>
        </a:graphic>
      </p:graphicFrame>
      <p:sp>
        <p:nvSpPr>
          <p:cNvPr id="9" name="Content Placeholder 2"/>
          <p:cNvSpPr txBox="1">
            <a:spLocks/>
          </p:cNvSpPr>
          <p:nvPr/>
        </p:nvSpPr>
        <p:spPr>
          <a:xfrm>
            <a:off x="457200" y="1143000"/>
            <a:ext cx="8224838" cy="498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10"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spTree>
    <p:extLst>
      <p:ext uri="{BB962C8B-B14F-4D97-AF65-F5344CB8AC3E}">
        <p14:creationId xmlns:p14="http://schemas.microsoft.com/office/powerpoint/2010/main" val="113915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Funding the retirement you want </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F58B574-3A7F-344E-AA49-70A049856172}" type="slidenum">
              <a:rPr lang="en-US" sz="1000">
                <a:latin typeface="Arial" charset="0"/>
                <a:cs typeface="Arial" charset="0"/>
              </a:rPr>
              <a:pPr eaLnBrk="1" fontAlgn="base" hangingPunct="1">
                <a:spcBef>
                  <a:spcPct val="0"/>
                </a:spcBef>
                <a:spcAft>
                  <a:spcPct val="0"/>
                </a:spcAft>
              </a:pPr>
              <a:t>2</a:t>
            </a:fld>
            <a:endParaRPr lang="en-US" sz="1000" dirty="0">
              <a:latin typeface="Arial" charset="0"/>
              <a:cs typeface="Arial" charset="0"/>
            </a:endParaRPr>
          </a:p>
        </p:txBody>
      </p:sp>
      <p:sp>
        <p:nvSpPr>
          <p:cNvPr id="21507" name="Text Box 4"/>
          <p:cNvSpPr txBox="1">
            <a:spLocks noChangeArrowheads="1"/>
          </p:cNvSpPr>
          <p:nvPr/>
        </p:nvSpPr>
        <p:spPr bwMode="auto">
          <a:xfrm>
            <a:off x="437445" y="5479996"/>
            <a:ext cx="8224838" cy="7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49" t="16065" r="5700" b="16364"/>
          <a:stretch/>
        </p:blipFill>
        <p:spPr>
          <a:xfrm>
            <a:off x="1988453" y="1016001"/>
            <a:ext cx="5166603" cy="5157594"/>
          </a:xfrm>
          <a:prstGeom prst="rect">
            <a:avLst/>
          </a:prstGeom>
        </p:spPr>
      </p:pic>
    </p:spTree>
    <p:extLst>
      <p:ext uri="{BB962C8B-B14F-4D97-AF65-F5344CB8AC3E}">
        <p14:creationId xmlns:p14="http://schemas.microsoft.com/office/powerpoint/2010/main" val="8736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2"/>
          </p:nvPr>
        </p:nvSpPr>
        <p:spPr>
          <a:xfrm>
            <a:off x="457200" y="925291"/>
            <a:ext cx="8224838" cy="3969326"/>
          </a:xfrm>
        </p:spPr>
        <p:txBody>
          <a:bodyPr rtlCol="0">
            <a:noAutofit/>
          </a:bodyPr>
          <a:lstStyle/>
          <a:p>
            <a:pPr eaLnBrk="1" fontAlgn="auto" hangingPunct="1">
              <a:buFont typeface="Arial"/>
              <a:buNone/>
              <a:defRPr/>
            </a:pPr>
            <a:r>
              <a:rPr lang="en-US" sz="2000" b="1" dirty="0">
                <a:solidFill>
                  <a:schemeClr val="tx1"/>
                </a:solidFill>
                <a:latin typeface="Arial" charset="0"/>
                <a:ea typeface="Arial" charset="0"/>
                <a:cs typeface="Arial" charset="0"/>
              </a:rPr>
              <a:t>Hypothetical Example: </a:t>
            </a:r>
          </a:p>
          <a:p>
            <a:pPr lvl="1" eaLnBrk="1" fontAlgn="auto" hangingPunct="1">
              <a:lnSpc>
                <a:spcPct val="100000"/>
              </a:lnSpc>
              <a:spcBef>
                <a:spcPts val="600"/>
              </a:spcBef>
              <a:spcAft>
                <a:spcPts val="0"/>
              </a:spcAft>
              <a:defRPr/>
            </a:pPr>
            <a:r>
              <a:rPr lang="en-US" sz="1800" dirty="0">
                <a:latin typeface="Arial" charset="0"/>
                <a:ea typeface="Arial" charset="0"/>
                <a:cs typeface="Arial" charset="0"/>
              </a:rPr>
              <a:t>Angela will turn 65 in June of 2021</a:t>
            </a:r>
          </a:p>
          <a:p>
            <a:pPr lvl="1" fontAlgn="auto">
              <a:lnSpc>
                <a:spcPct val="100000"/>
              </a:lnSpc>
              <a:spcBef>
                <a:spcPts val="600"/>
              </a:spcBef>
              <a:spcAft>
                <a:spcPts val="0"/>
              </a:spcAft>
              <a:defRPr/>
            </a:pPr>
            <a:r>
              <a:rPr lang="en-US" sz="1800" dirty="0">
                <a:latin typeface="Arial" charset="0"/>
                <a:ea typeface="Arial" charset="0"/>
                <a:cs typeface="Arial" charset="0"/>
              </a:rPr>
              <a:t>She anticipates she will be eligible to receive the maximum benefit of $</a:t>
            </a:r>
            <a:r>
              <a:rPr lang="en-US" sz="1800" dirty="0" smtClean="0">
                <a:latin typeface="Arial" charset="0"/>
                <a:ea typeface="Arial" charset="0"/>
                <a:cs typeface="Arial" charset="0"/>
              </a:rPr>
              <a:t>1,092.50 </a:t>
            </a:r>
            <a:r>
              <a:rPr lang="en-US" sz="1800" dirty="0">
                <a:latin typeface="Arial" charset="0"/>
                <a:ea typeface="Arial" charset="0"/>
                <a:cs typeface="Arial" charset="0"/>
              </a:rPr>
              <a:t>per month if she retires at age 65</a:t>
            </a:r>
          </a:p>
          <a:p>
            <a:pPr lvl="1" fontAlgn="auto">
              <a:lnSpc>
                <a:spcPct val="100000"/>
              </a:lnSpc>
              <a:spcBef>
                <a:spcPts val="600"/>
              </a:spcBef>
              <a:spcAft>
                <a:spcPts val="0"/>
              </a:spcAft>
              <a:defRPr/>
            </a:pPr>
            <a:r>
              <a:rPr lang="en-US" sz="1800" dirty="0">
                <a:latin typeface="Arial" charset="0"/>
                <a:ea typeface="Arial" charset="0"/>
                <a:cs typeface="Arial" charset="0"/>
              </a:rPr>
              <a:t>She calculates what her benefit will be if she starts collecting now, waits five years, or defers it until she is 70 years old</a:t>
            </a:r>
          </a:p>
        </p:txBody>
      </p:sp>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Delaying your retirement pension </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20</a:t>
            </a:fld>
            <a:endParaRPr lang="en-US" sz="100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65855849"/>
              </p:ext>
            </p:extLst>
          </p:nvPr>
        </p:nvGraphicFramePr>
        <p:xfrm>
          <a:off x="440768" y="2973033"/>
          <a:ext cx="4786194" cy="2763088"/>
        </p:xfrm>
        <a:graphic>
          <a:graphicData uri="http://schemas.openxmlformats.org/drawingml/2006/table">
            <a:tbl>
              <a:tblPr firstRow="1" bandRow="1">
                <a:tableStyleId>{5C22544A-7EE6-4342-B048-85BDC9FD1C3A}</a:tableStyleId>
              </a:tblPr>
              <a:tblGrid>
                <a:gridCol w="1592699">
                  <a:extLst>
                    <a:ext uri="{9D8B030D-6E8A-4147-A177-3AD203B41FA5}">
                      <a16:colId xmlns="" xmlns:a16="http://schemas.microsoft.com/office/drawing/2014/main" val="20000"/>
                    </a:ext>
                  </a:extLst>
                </a:gridCol>
                <a:gridCol w="1663135">
                  <a:extLst>
                    <a:ext uri="{9D8B030D-6E8A-4147-A177-3AD203B41FA5}">
                      <a16:colId xmlns="" xmlns:a16="http://schemas.microsoft.com/office/drawing/2014/main" val="20001"/>
                    </a:ext>
                  </a:extLst>
                </a:gridCol>
                <a:gridCol w="1530360">
                  <a:extLst>
                    <a:ext uri="{9D8B030D-6E8A-4147-A177-3AD203B41FA5}">
                      <a16:colId xmlns="" xmlns:a16="http://schemas.microsoft.com/office/drawing/2014/main" val="20002"/>
                    </a:ext>
                  </a:extLst>
                </a:gridCol>
              </a:tblGrid>
              <a:tr h="316975">
                <a:tc gridSpan="3">
                  <a:txBody>
                    <a:bodyPr/>
                    <a:lstStyle/>
                    <a:p>
                      <a:pPr algn="ctr"/>
                      <a:r>
                        <a:rPr lang="en-CA" sz="1600" dirty="0"/>
                        <a:t>If</a:t>
                      </a:r>
                      <a:r>
                        <a:rPr lang="en-CA" sz="1600" baseline="0" dirty="0"/>
                        <a:t> Angela retires at age</a:t>
                      </a:r>
                      <a:r>
                        <a:rPr lang="is-IS" sz="1600" baseline="0" dirty="0"/>
                        <a:t>…</a:t>
                      </a:r>
                      <a:endParaRPr lang="en-US" sz="1600" dirty="0"/>
                    </a:p>
                  </a:txBody>
                  <a:tcPr/>
                </a:tc>
                <a:tc hMerge="1">
                  <a:txBody>
                    <a:bodyPr/>
                    <a:lstStyle/>
                    <a:p>
                      <a:pPr algn="ctr"/>
                      <a:endParaRPr lang="en-US" sz="1600" dirty="0"/>
                    </a:p>
                  </a:txBody>
                  <a:tcPr/>
                </a:tc>
                <a:tc hMerge="1">
                  <a:txBody>
                    <a:bodyPr/>
                    <a:lstStyle/>
                    <a:p>
                      <a:endParaRPr lang="en-US"/>
                    </a:p>
                  </a:txBody>
                  <a:tcPr/>
                </a:tc>
                <a:extLst>
                  <a:ext uri="{0D108BD9-81ED-4DB2-BD59-A6C34878D82A}">
                    <a16:rowId xmlns="" xmlns:a16="http://schemas.microsoft.com/office/drawing/2014/main" val="10000"/>
                  </a:ext>
                </a:extLst>
              </a:tr>
              <a:tr h="316975">
                <a:tc>
                  <a:txBody>
                    <a:bodyPr/>
                    <a:lstStyle/>
                    <a:p>
                      <a:pPr algn="ctr"/>
                      <a:r>
                        <a:rPr lang="en-US" sz="1600" baseline="0" dirty="0"/>
                        <a:t>60</a:t>
                      </a:r>
                      <a:endParaRPr lang="en-US" sz="1600" dirty="0"/>
                    </a:p>
                  </a:txBody>
                  <a:tcPr/>
                </a:tc>
                <a:tc>
                  <a:txBody>
                    <a:bodyPr/>
                    <a:lstStyle/>
                    <a:p>
                      <a:pPr algn="ctr"/>
                      <a:r>
                        <a:rPr lang="en-US" sz="1600" dirty="0"/>
                        <a:t>65</a:t>
                      </a:r>
                    </a:p>
                  </a:txBody>
                  <a:tcPr/>
                </a:tc>
                <a:tc>
                  <a:txBody>
                    <a:bodyPr/>
                    <a:lstStyle/>
                    <a:p>
                      <a:pPr algn="ctr"/>
                      <a:r>
                        <a:rPr lang="en-US" sz="1600" dirty="0"/>
                        <a:t>70</a:t>
                      </a:r>
                    </a:p>
                  </a:txBody>
                  <a:tcPr/>
                </a:tc>
                <a:extLst>
                  <a:ext uri="{0D108BD9-81ED-4DB2-BD59-A6C34878D82A}">
                    <a16:rowId xmlns="" xmlns:a16="http://schemas.microsoft.com/office/drawing/2014/main" val="10001"/>
                  </a:ext>
                </a:extLst>
              </a:tr>
              <a:tr h="691582">
                <a:tc>
                  <a:txBody>
                    <a:bodyPr/>
                    <a:lstStyle/>
                    <a:p>
                      <a:pPr algn="ctr"/>
                      <a:r>
                        <a:rPr lang="en-US" sz="1400" dirty="0"/>
                        <a:t>0.6%</a:t>
                      </a:r>
                      <a:r>
                        <a:rPr lang="en-US" sz="1400" baseline="0" dirty="0"/>
                        <a:t> reduction x 60 months = </a:t>
                      </a:r>
                      <a:br>
                        <a:rPr lang="en-US" sz="1400" baseline="0" dirty="0"/>
                      </a:br>
                      <a:r>
                        <a:rPr lang="en-US" sz="1400" baseline="0" dirty="0"/>
                        <a:t>36% decrease</a:t>
                      </a:r>
                      <a:endParaRPr lang="en-US" sz="1400" dirty="0"/>
                    </a:p>
                  </a:txBody>
                  <a:tcPr/>
                </a:tc>
                <a:tc>
                  <a:txBody>
                    <a:bodyPr/>
                    <a:lstStyle/>
                    <a:p>
                      <a:pPr algn="ctr"/>
                      <a:r>
                        <a:rPr lang="en-US" sz="1400" dirty="0"/>
                        <a:t>Full</a:t>
                      </a:r>
                      <a:r>
                        <a:rPr lang="en-US" sz="1400" baseline="0" dirty="0"/>
                        <a:t> benefit</a:t>
                      </a:r>
                      <a:endParaRPr lang="en-US" sz="1400" dirty="0"/>
                    </a:p>
                  </a:txBody>
                  <a:tcPr/>
                </a:tc>
                <a:tc>
                  <a:txBody>
                    <a:bodyPr/>
                    <a:lstStyle/>
                    <a:p>
                      <a:pPr algn="ctr"/>
                      <a:r>
                        <a:rPr lang="en-US" sz="1400" baseline="0" dirty="0"/>
                        <a:t>0.7% reduction x 60 months = 42% increase</a:t>
                      </a:r>
                    </a:p>
                  </a:txBody>
                  <a:tcPr/>
                </a:tc>
                <a:extLst>
                  <a:ext uri="{0D108BD9-81ED-4DB2-BD59-A6C34878D82A}">
                    <a16:rowId xmlns="" xmlns:a16="http://schemas.microsoft.com/office/drawing/2014/main" val="10002"/>
                  </a:ext>
                </a:extLst>
              </a:tr>
              <a:tr h="416128">
                <a:tc>
                  <a:txBody>
                    <a:bodyPr/>
                    <a:lstStyle/>
                    <a:p>
                      <a:pPr algn="ctr"/>
                      <a:r>
                        <a:rPr lang="en-US" sz="1600" baseline="0" dirty="0"/>
                        <a:t>$699.20/</a:t>
                      </a:r>
                      <a:r>
                        <a:rPr lang="en-US" sz="1600" baseline="0" dirty="0" err="1"/>
                        <a:t>mth</a:t>
                      </a:r>
                      <a:endParaRPr lang="en-US" sz="1600" dirty="0"/>
                    </a:p>
                  </a:txBody>
                  <a:tcPr/>
                </a:tc>
                <a:tc>
                  <a:txBody>
                    <a:bodyPr/>
                    <a:lstStyle/>
                    <a:p>
                      <a:pPr algn="ctr"/>
                      <a:r>
                        <a:rPr lang="en-US" sz="1600" dirty="0"/>
                        <a:t>$</a:t>
                      </a:r>
                      <a:r>
                        <a:rPr lang="en-US" sz="1600" dirty="0" smtClean="0"/>
                        <a:t>1,092.50/</a:t>
                      </a:r>
                      <a:r>
                        <a:rPr lang="en-US" sz="1600" dirty="0" err="1" smtClean="0"/>
                        <a:t>mth</a:t>
                      </a:r>
                      <a:endParaRPr lang="en-US" sz="1600" dirty="0"/>
                    </a:p>
                  </a:txBody>
                  <a:tcPr/>
                </a:tc>
                <a:tc>
                  <a:txBody>
                    <a:bodyPr/>
                    <a:lstStyle/>
                    <a:p>
                      <a:pPr algn="ctr"/>
                      <a:r>
                        <a:rPr lang="en-US" sz="1600" dirty="0"/>
                        <a:t>$</a:t>
                      </a:r>
                      <a:r>
                        <a:rPr lang="en-US" sz="1600" dirty="0" smtClean="0"/>
                        <a:t>1,551.35/</a:t>
                      </a:r>
                      <a:r>
                        <a:rPr lang="en-US" sz="1600" dirty="0" err="1" smtClean="0"/>
                        <a:t>mth</a:t>
                      </a:r>
                      <a:endParaRPr lang="en-US" sz="1600" baseline="0" dirty="0"/>
                    </a:p>
                  </a:txBody>
                  <a:tcPr/>
                </a:tc>
                <a:extLst>
                  <a:ext uri="{0D108BD9-81ED-4DB2-BD59-A6C34878D82A}">
                    <a16:rowId xmlns="" xmlns:a16="http://schemas.microsoft.com/office/drawing/2014/main" val="10003"/>
                  </a:ext>
                </a:extLst>
              </a:tr>
              <a:tr h="547502">
                <a:tc gridSpan="3">
                  <a:txBody>
                    <a:bodyPr/>
                    <a:lstStyle/>
                    <a:p>
                      <a:pPr algn="ctr"/>
                      <a:r>
                        <a:rPr lang="en-US" sz="1600" b="1" dirty="0">
                          <a:solidFill>
                            <a:schemeClr val="bg1"/>
                          </a:solidFill>
                        </a:rPr>
                        <a:t>Lifetime</a:t>
                      </a:r>
                      <a:r>
                        <a:rPr lang="en-US" sz="1600" b="1" baseline="0" dirty="0">
                          <a:solidFill>
                            <a:schemeClr val="bg1"/>
                          </a:solidFill>
                        </a:rPr>
                        <a:t> Benefit </a:t>
                      </a:r>
                    </a:p>
                    <a:p>
                      <a:pPr algn="ctr"/>
                      <a:r>
                        <a:rPr lang="en-US" sz="1600" b="1" baseline="0" dirty="0">
                          <a:solidFill>
                            <a:schemeClr val="bg1"/>
                          </a:solidFill>
                        </a:rPr>
                        <a:t>(Based on life expectancy of age 90)</a:t>
                      </a:r>
                      <a:endParaRPr lang="en-US" sz="1600" b="1" dirty="0">
                        <a:solidFill>
                          <a:schemeClr val="bg1"/>
                        </a:solidFill>
                      </a:endParaRPr>
                    </a:p>
                  </a:txBody>
                  <a:tcPr>
                    <a:solidFill>
                      <a:schemeClr val="accent3"/>
                    </a:solidFill>
                  </a:tcPr>
                </a:tc>
                <a:tc hMerge="1">
                  <a:txBody>
                    <a:bodyPr/>
                    <a:lstStyle/>
                    <a:p>
                      <a:pPr algn="ctr"/>
                      <a:endParaRPr lang="en-US" sz="1600" dirty="0"/>
                    </a:p>
                  </a:txBody>
                  <a:tcPr/>
                </a:tc>
                <a:tc hMerge="1">
                  <a:txBody>
                    <a:bodyPr/>
                    <a:lstStyle/>
                    <a:p>
                      <a:endParaRPr lang="en-US"/>
                    </a:p>
                  </a:txBody>
                  <a:tcPr/>
                </a:tc>
                <a:extLst>
                  <a:ext uri="{0D108BD9-81ED-4DB2-BD59-A6C34878D82A}">
                    <a16:rowId xmlns="" xmlns:a16="http://schemas.microsoft.com/office/drawing/2014/main" val="10004"/>
                  </a:ext>
                </a:extLst>
              </a:tr>
              <a:tr h="365760">
                <a:tc>
                  <a:txBody>
                    <a:bodyPr/>
                    <a:lstStyle/>
                    <a:p>
                      <a:pPr algn="ctr"/>
                      <a:r>
                        <a:rPr lang="en-US" sz="1600" b="0" dirty="0"/>
                        <a:t>$251,712</a:t>
                      </a:r>
                    </a:p>
                  </a:txBody>
                  <a:tcPr/>
                </a:tc>
                <a:tc>
                  <a:txBody>
                    <a:bodyPr/>
                    <a:lstStyle/>
                    <a:p>
                      <a:pPr algn="ctr"/>
                      <a:r>
                        <a:rPr lang="en-US" sz="1600" b="0" dirty="0"/>
                        <a:t>$327,750</a:t>
                      </a:r>
                    </a:p>
                  </a:txBody>
                  <a:tcPr/>
                </a:tc>
                <a:tc>
                  <a:txBody>
                    <a:bodyPr/>
                    <a:lstStyle/>
                    <a:p>
                      <a:pPr algn="ctr"/>
                      <a:r>
                        <a:rPr lang="en-US" sz="1600" b="0" baseline="0" dirty="0"/>
                        <a:t>$372,324</a:t>
                      </a:r>
                    </a:p>
                  </a:txBody>
                  <a:tcPr/>
                </a:tc>
                <a:extLst>
                  <a:ext uri="{0D108BD9-81ED-4DB2-BD59-A6C34878D82A}">
                    <a16:rowId xmlns="" xmlns:a16="http://schemas.microsoft.com/office/drawing/2014/main" val="10005"/>
                  </a:ext>
                </a:extLst>
              </a:tr>
            </a:tbl>
          </a:graphicData>
        </a:graphic>
      </p:graphicFrame>
      <p:grpSp>
        <p:nvGrpSpPr>
          <p:cNvPr id="8" name="Group 7"/>
          <p:cNvGrpSpPr/>
          <p:nvPr/>
        </p:nvGrpSpPr>
        <p:grpSpPr>
          <a:xfrm>
            <a:off x="5737427" y="2928058"/>
            <a:ext cx="3003146" cy="3096344"/>
            <a:chOff x="2549050" y="1210939"/>
            <a:chExt cx="2932442" cy="2932442"/>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9050" y="1210939"/>
              <a:ext cx="2932442" cy="293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917544" y="1795897"/>
              <a:ext cx="2468462" cy="2174894"/>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2000" dirty="0"/>
                <a:t>Angela will </a:t>
              </a:r>
              <a:br>
                <a:rPr lang="en-US" sz="2000" dirty="0"/>
              </a:br>
              <a:r>
                <a:rPr lang="en-US" sz="2000" dirty="0"/>
                <a:t>receive $120,612 more* over her lifetime if she delays her retirement until </a:t>
              </a:r>
              <a:br>
                <a:rPr lang="en-US" sz="2000" dirty="0"/>
              </a:br>
              <a:r>
                <a:rPr lang="en-US" sz="2000" dirty="0"/>
                <a:t>age 70**</a:t>
              </a:r>
            </a:p>
          </p:txBody>
        </p:sp>
      </p:grpSp>
      <p:sp>
        <p:nvSpPr>
          <p:cNvPr id="4" name="TextBox 3"/>
          <p:cNvSpPr txBox="1"/>
          <p:nvPr/>
        </p:nvSpPr>
        <p:spPr>
          <a:xfrm>
            <a:off x="457200" y="5778077"/>
            <a:ext cx="4769762" cy="335009"/>
          </a:xfrm>
          <a:prstGeom prst="rect">
            <a:avLst/>
          </a:prstGeom>
          <a:noFill/>
        </p:spPr>
        <p:txBody>
          <a:bodyPr wrap="square" lIns="0" tIns="0" rIns="0" bIns="0" rtlCol="0">
            <a:noAutofit/>
          </a:bodyPr>
          <a:lstStyle/>
          <a:p>
            <a:pPr>
              <a:spcBef>
                <a:spcPts val="0"/>
              </a:spcBef>
            </a:pPr>
            <a:r>
              <a:rPr lang="en-US" sz="1000" dirty="0">
                <a:latin typeface="Arial"/>
                <a:cs typeface="Arial"/>
              </a:rPr>
              <a:t>*Versus taking it at age 60</a:t>
            </a:r>
          </a:p>
          <a:p>
            <a:pPr>
              <a:spcBef>
                <a:spcPts val="0"/>
              </a:spcBef>
            </a:pPr>
            <a:r>
              <a:rPr lang="en-US" sz="1000" dirty="0">
                <a:latin typeface="Arial"/>
                <a:cs typeface="Arial"/>
              </a:rPr>
              <a:t>**Benefit amounts not adjusted for inflation</a:t>
            </a:r>
          </a:p>
        </p:txBody>
      </p:sp>
      <p:sp>
        <p:nvSpPr>
          <p:cNvPr id="5" name="TextBox 4"/>
          <p:cNvSpPr txBox="1"/>
          <p:nvPr/>
        </p:nvSpPr>
        <p:spPr>
          <a:xfrm>
            <a:off x="6781800" y="1371600"/>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
        <p:nvSpPr>
          <p:cNvPr id="13" name="Text Box 4"/>
          <p:cNvSpPr txBox="1">
            <a:spLocks noChangeArrowheads="1"/>
          </p:cNvSpPr>
          <p:nvPr/>
        </p:nvSpPr>
        <p:spPr bwMode="auto">
          <a:xfrm>
            <a:off x="457200" y="5893776"/>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(esdc.gc.ca)</a:t>
            </a:r>
          </a:p>
        </p:txBody>
      </p:sp>
    </p:spTree>
    <p:extLst>
      <p:ext uri="{BB962C8B-B14F-4D97-AF65-F5344CB8AC3E}">
        <p14:creationId xmlns:p14="http://schemas.microsoft.com/office/powerpoint/2010/main" val="2130114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Canada Pension Plan (CPP)</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21</a:t>
            </a:fld>
            <a:endParaRPr lang="en-US" sz="1000">
              <a:latin typeface="Arial" charset="0"/>
              <a:cs typeface="Arial" charset="0"/>
            </a:endParaRPr>
          </a:p>
        </p:txBody>
      </p:sp>
      <p:sp>
        <p:nvSpPr>
          <p:cNvPr id="9" name="Content Placeholder 2"/>
          <p:cNvSpPr>
            <a:spLocks noGrp="1"/>
          </p:cNvSpPr>
          <p:nvPr>
            <p:ph idx="12"/>
          </p:nvPr>
        </p:nvSpPr>
        <p:spPr>
          <a:xfrm>
            <a:off x="457200" y="1143000"/>
            <a:ext cx="8229600" cy="4102768"/>
          </a:xfrm>
        </p:spPr>
        <p:txBody>
          <a:bodyPr rtlCol="0">
            <a:noAutofit/>
          </a:bodyPr>
          <a:lstStyle/>
          <a:p>
            <a:pPr eaLnBrk="1" fontAlgn="auto" hangingPunct="1">
              <a:buFont typeface="Arial"/>
              <a:buNone/>
              <a:defRPr/>
            </a:pPr>
            <a:r>
              <a:rPr lang="en-US" sz="2000" dirty="0">
                <a:solidFill>
                  <a:schemeClr val="accent1"/>
                </a:solidFill>
                <a:latin typeface="Arial" charset="0"/>
                <a:ea typeface="Arial" charset="0"/>
                <a:cs typeface="Arial" charset="0"/>
              </a:rPr>
              <a:t>Benefits for life events</a:t>
            </a:r>
          </a:p>
          <a:p>
            <a:pPr lvl="1" eaLnBrk="1" fontAlgn="auto" hangingPunct="1">
              <a:lnSpc>
                <a:spcPct val="100000"/>
              </a:lnSpc>
              <a:spcAft>
                <a:spcPts val="0"/>
              </a:spcAft>
              <a:defRPr/>
            </a:pPr>
            <a:r>
              <a:rPr lang="en-US" sz="1800" dirty="0">
                <a:latin typeface="Arial" charset="0"/>
                <a:ea typeface="Arial" charset="0"/>
                <a:cs typeface="Arial" charset="0"/>
              </a:rPr>
              <a:t>Disability Benefit</a:t>
            </a:r>
          </a:p>
          <a:p>
            <a:pPr lvl="2">
              <a:lnSpc>
                <a:spcPct val="100000"/>
              </a:lnSpc>
              <a:defRPr/>
            </a:pPr>
            <a:r>
              <a:rPr lang="en-US" sz="1400" dirty="0">
                <a:latin typeface="Arial" charset="0"/>
                <a:ea typeface="Arial" charset="0"/>
                <a:cs typeface="Arial" charset="0"/>
              </a:rPr>
              <a:t>Under age 65</a:t>
            </a:r>
          </a:p>
          <a:p>
            <a:pPr lvl="2">
              <a:lnSpc>
                <a:spcPct val="100000"/>
              </a:lnSpc>
              <a:defRPr/>
            </a:pPr>
            <a:r>
              <a:rPr lang="en-US" sz="1400" dirty="0">
                <a:latin typeface="Arial" charset="0"/>
                <a:ea typeface="Arial" charset="0"/>
                <a:cs typeface="Arial" charset="0"/>
              </a:rPr>
              <a:t>Disability must be both “severe” and “prolonged”</a:t>
            </a:r>
          </a:p>
          <a:p>
            <a:pPr lvl="2">
              <a:lnSpc>
                <a:spcPct val="100000"/>
              </a:lnSpc>
              <a:defRPr/>
            </a:pPr>
            <a:r>
              <a:rPr lang="en-US" sz="1400" dirty="0">
                <a:latin typeface="Arial" charset="0"/>
                <a:ea typeface="Arial" charset="0"/>
                <a:cs typeface="Arial" charset="0"/>
              </a:rPr>
              <a:t>Monthly benefit for dependent children currently $237.69</a:t>
            </a:r>
          </a:p>
          <a:p>
            <a:pPr lvl="1">
              <a:lnSpc>
                <a:spcPct val="100000"/>
              </a:lnSpc>
              <a:defRPr/>
            </a:pPr>
            <a:r>
              <a:rPr lang="en-US" sz="1800" dirty="0">
                <a:latin typeface="Arial" charset="0"/>
                <a:ea typeface="Arial" charset="0"/>
                <a:cs typeface="Arial" charset="0"/>
              </a:rPr>
              <a:t>Death Benefit</a:t>
            </a:r>
          </a:p>
          <a:p>
            <a:pPr lvl="2">
              <a:lnSpc>
                <a:spcPct val="100000"/>
              </a:lnSpc>
              <a:defRPr/>
            </a:pPr>
            <a:r>
              <a:rPr lang="en-US" sz="1400" dirty="0">
                <a:latin typeface="Arial" charset="0"/>
                <a:ea typeface="Arial" charset="0"/>
                <a:cs typeface="Arial" charset="0"/>
              </a:rPr>
              <a:t>One-time lump sum to the estate up to a maximum of $</a:t>
            </a:r>
            <a:r>
              <a:rPr lang="en-US" sz="1400" dirty="0" smtClean="0">
                <a:latin typeface="Arial" charset="0"/>
                <a:ea typeface="Arial" charset="0"/>
                <a:cs typeface="Arial" charset="0"/>
              </a:rPr>
              <a:t>2,500</a:t>
            </a:r>
            <a:endParaRPr lang="en-US" sz="1800" dirty="0">
              <a:latin typeface="Arial" charset="0"/>
              <a:ea typeface="Arial" charset="0"/>
              <a:cs typeface="Arial" charset="0"/>
            </a:endParaRPr>
          </a:p>
          <a:p>
            <a:pPr lvl="1" eaLnBrk="1" fontAlgn="auto" hangingPunct="1">
              <a:lnSpc>
                <a:spcPct val="100000"/>
              </a:lnSpc>
              <a:spcAft>
                <a:spcPts val="0"/>
              </a:spcAft>
              <a:defRPr/>
            </a:pPr>
            <a:r>
              <a:rPr lang="en-US" sz="1800" dirty="0">
                <a:latin typeface="Arial" charset="0"/>
                <a:ea typeface="Arial" charset="0"/>
                <a:cs typeface="Arial" charset="0"/>
              </a:rPr>
              <a:t>Survivor Benefit</a:t>
            </a:r>
          </a:p>
          <a:p>
            <a:pPr lvl="2">
              <a:lnSpc>
                <a:spcPct val="100000"/>
              </a:lnSpc>
              <a:defRPr/>
            </a:pPr>
            <a:r>
              <a:rPr lang="en-US" sz="1400" dirty="0">
                <a:latin typeface="Arial" charset="0"/>
                <a:ea typeface="Arial" charset="0"/>
                <a:cs typeface="Arial" charset="0"/>
              </a:rPr>
              <a:t>Pension paid to the spouse or common-law partner of the deceased</a:t>
            </a:r>
          </a:p>
          <a:p>
            <a:pPr lvl="2">
              <a:lnSpc>
                <a:spcPct val="100000"/>
              </a:lnSpc>
              <a:defRPr/>
            </a:pPr>
            <a:r>
              <a:rPr lang="en-US" sz="1400" dirty="0">
                <a:latin typeface="Arial" charset="0"/>
                <a:ea typeface="Arial" charset="0"/>
                <a:cs typeface="Arial" charset="0"/>
              </a:rPr>
              <a:t>Calculated based on the age of the survivor and the pension amount of the deceased at age 65</a:t>
            </a:r>
          </a:p>
          <a:p>
            <a:pPr lvl="2">
              <a:lnSpc>
                <a:spcPct val="100000"/>
              </a:lnSpc>
              <a:defRPr/>
            </a:pPr>
            <a:r>
              <a:rPr lang="en-US" sz="1400" dirty="0">
                <a:latin typeface="Arial" charset="0"/>
                <a:ea typeface="Arial" charset="0"/>
                <a:cs typeface="Arial" charset="0"/>
              </a:rPr>
              <a:t>Monthly benefit for dependent children</a:t>
            </a:r>
          </a:p>
          <a:p>
            <a:pPr lvl="1" eaLnBrk="1" fontAlgn="auto" hangingPunct="1">
              <a:lnSpc>
                <a:spcPct val="100000"/>
              </a:lnSpc>
              <a:spcAft>
                <a:spcPts val="0"/>
              </a:spcAft>
              <a:defRPr/>
            </a:pPr>
            <a:r>
              <a:rPr lang="en-US" sz="1800" dirty="0">
                <a:latin typeface="Arial" charset="0"/>
                <a:ea typeface="Arial" charset="0"/>
                <a:cs typeface="Arial" charset="0"/>
              </a:rPr>
              <a:t>Credit Splitting for divorced and separated couples</a:t>
            </a:r>
          </a:p>
        </p:txBody>
      </p:sp>
      <p:sp>
        <p:nvSpPr>
          <p:cNvPr id="8"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spTree>
    <p:extLst>
      <p:ext uri="{BB962C8B-B14F-4D97-AF65-F5344CB8AC3E}">
        <p14:creationId xmlns:p14="http://schemas.microsoft.com/office/powerpoint/2010/main" val="91584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Canada Pension Plan (CPP)</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22</a:t>
            </a:fld>
            <a:endParaRPr lang="en-US" sz="1000">
              <a:latin typeface="Arial" charset="0"/>
              <a:cs typeface="Arial" charset="0"/>
            </a:endParaRPr>
          </a:p>
        </p:txBody>
      </p:sp>
      <p:sp>
        <p:nvSpPr>
          <p:cNvPr id="9" name="Content Placeholder 2"/>
          <p:cNvSpPr>
            <a:spLocks noGrp="1"/>
          </p:cNvSpPr>
          <p:nvPr>
            <p:ph idx="12"/>
          </p:nvPr>
        </p:nvSpPr>
        <p:spPr>
          <a:xfrm>
            <a:off x="457200" y="1142999"/>
            <a:ext cx="8229600" cy="1536701"/>
          </a:xfrm>
        </p:spPr>
        <p:txBody>
          <a:bodyPr rtlCol="0">
            <a:noAutofit/>
          </a:bodyPr>
          <a:lstStyle/>
          <a:p>
            <a:pPr eaLnBrk="1" fontAlgn="auto" hangingPunct="1">
              <a:buFont typeface="Arial"/>
              <a:buNone/>
              <a:defRPr/>
            </a:pPr>
            <a:r>
              <a:rPr lang="en-US" sz="2000" dirty="0">
                <a:solidFill>
                  <a:schemeClr val="accent1"/>
                </a:solidFill>
                <a:latin typeface="Arial" charset="0"/>
                <a:ea typeface="Arial" charset="0"/>
                <a:cs typeface="Arial" charset="0"/>
              </a:rPr>
              <a:t>Death and household income</a:t>
            </a:r>
          </a:p>
          <a:p>
            <a:pPr lvl="1">
              <a:lnSpc>
                <a:spcPct val="100000"/>
              </a:lnSpc>
              <a:defRPr/>
            </a:pPr>
            <a:r>
              <a:rPr lang="en-US" sz="1800" dirty="0">
                <a:latin typeface="Arial" charset="0"/>
                <a:ea typeface="Arial" charset="0"/>
                <a:cs typeface="Arial" charset="0"/>
              </a:rPr>
              <a:t>If the survivor has no CPP benefits of their own, they get 60% of the contributor’s benefit amount</a:t>
            </a:r>
          </a:p>
          <a:p>
            <a:pPr lvl="1" eaLnBrk="1" fontAlgn="auto" hangingPunct="1">
              <a:lnSpc>
                <a:spcPct val="100000"/>
              </a:lnSpc>
              <a:spcAft>
                <a:spcPts val="0"/>
              </a:spcAft>
              <a:defRPr/>
            </a:pPr>
            <a:r>
              <a:rPr lang="en-US" sz="1800" dirty="0">
                <a:latin typeface="Arial" charset="0"/>
                <a:ea typeface="Arial" charset="0"/>
                <a:cs typeface="Arial" charset="0"/>
              </a:rPr>
              <a:t>If both spouses are maxed out, the surviving spouse will suffer a 50% loss of CPP pension income overall</a:t>
            </a:r>
          </a:p>
          <a:p>
            <a:pPr lvl="1" eaLnBrk="1" fontAlgn="auto" hangingPunct="1">
              <a:lnSpc>
                <a:spcPct val="100000"/>
              </a:lnSpc>
              <a:spcAft>
                <a:spcPts val="0"/>
              </a:spcAft>
              <a:defRPr/>
            </a:pPr>
            <a:r>
              <a:rPr lang="en-US" sz="1800" dirty="0">
                <a:latin typeface="Arial" charset="0"/>
                <a:ea typeface="Arial" charset="0"/>
                <a:cs typeface="Arial" charset="0"/>
              </a:rPr>
              <a:t>Survivor Pension + Retirement Pension cannot exceed the maximum retirement pension amount of $</a:t>
            </a:r>
            <a:r>
              <a:rPr lang="en-US" sz="1800" dirty="0" smtClean="0">
                <a:latin typeface="Arial" charset="0"/>
                <a:ea typeface="Arial" charset="0"/>
                <a:cs typeface="Arial" charset="0"/>
              </a:rPr>
              <a:t>1,092.50</a:t>
            </a:r>
            <a:endParaRPr lang="en-US" sz="1800" dirty="0">
              <a:latin typeface="Arial" charset="0"/>
              <a:ea typeface="Arial" charset="0"/>
              <a:cs typeface="Arial" charset="0"/>
            </a:endParaRPr>
          </a:p>
          <a:p>
            <a:pPr lvl="1" eaLnBrk="1" fontAlgn="auto" hangingPunct="1">
              <a:lnSpc>
                <a:spcPct val="100000"/>
              </a:lnSpc>
              <a:spcAft>
                <a:spcPts val="0"/>
              </a:spcAft>
              <a:defRPr/>
            </a:pPr>
            <a:endParaRPr lang="en-US" sz="1800" dirty="0">
              <a:latin typeface="Arial" charset="0"/>
              <a:ea typeface="Arial" charset="0"/>
              <a:cs typeface="Arial" charset="0"/>
            </a:endParaRPr>
          </a:p>
        </p:txBody>
      </p:sp>
      <p:sp>
        <p:nvSpPr>
          <p:cNvPr id="12"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grpSp>
        <p:nvGrpSpPr>
          <p:cNvPr id="7" name="Group 6"/>
          <p:cNvGrpSpPr/>
          <p:nvPr/>
        </p:nvGrpSpPr>
        <p:grpSpPr>
          <a:xfrm>
            <a:off x="750116" y="3492500"/>
            <a:ext cx="2666185" cy="2415093"/>
            <a:chOff x="750116" y="3492500"/>
            <a:chExt cx="2666185" cy="2415093"/>
          </a:xfrm>
        </p:grpSpPr>
        <p:grpSp>
          <p:nvGrpSpPr>
            <p:cNvPr id="6" name="Group 5"/>
            <p:cNvGrpSpPr/>
            <p:nvPr/>
          </p:nvGrpSpPr>
          <p:grpSpPr>
            <a:xfrm>
              <a:off x="750116" y="3492500"/>
              <a:ext cx="2666185" cy="2415093"/>
              <a:chOff x="750116" y="3492500"/>
              <a:chExt cx="2666185" cy="2415093"/>
            </a:xfrm>
          </p:grpSpPr>
          <p:sp>
            <p:nvSpPr>
              <p:cNvPr id="3" name="TextBox 2"/>
              <p:cNvSpPr txBox="1"/>
              <p:nvPr/>
            </p:nvSpPr>
            <p:spPr>
              <a:xfrm>
                <a:off x="800100" y="3492500"/>
                <a:ext cx="2616200" cy="369332"/>
              </a:xfrm>
              <a:prstGeom prst="rect">
                <a:avLst/>
              </a:prstGeom>
              <a:solidFill>
                <a:srgbClr val="0079C1"/>
              </a:solid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Scenario A</a:t>
                </a:r>
              </a:p>
            </p:txBody>
          </p:sp>
          <p:sp>
            <p:nvSpPr>
              <p:cNvPr id="4" name="Rectangle 3"/>
              <p:cNvSpPr/>
              <p:nvPr/>
            </p:nvSpPr>
            <p:spPr>
              <a:xfrm>
                <a:off x="800101" y="3868698"/>
                <a:ext cx="2616200"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If both spouses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receive max benefit</a:t>
                </a:r>
              </a:p>
            </p:txBody>
          </p:sp>
          <p:sp>
            <p:nvSpPr>
              <p:cNvPr id="5" name="Striped Right Arrow 4"/>
              <p:cNvSpPr/>
              <p:nvPr/>
            </p:nvSpPr>
            <p:spPr>
              <a:xfrm rot="5400000">
                <a:off x="1613932" y="3905039"/>
                <a:ext cx="888570" cy="2070100"/>
              </a:xfrm>
              <a:prstGeom prst="stripedRightArrow">
                <a:avLst>
                  <a:gd name="adj1" fmla="val 71359"/>
                  <a:gd name="adj2" fmla="val 697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50116" y="5384373"/>
                <a:ext cx="2616200"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$2,185.00</a:t>
                </a:r>
              </a:p>
            </p:txBody>
          </p:sp>
        </p:grpSp>
        <p:sp>
          <p:nvSpPr>
            <p:cNvPr id="17" name="Rectangle 16"/>
            <p:cNvSpPr/>
            <p:nvPr/>
          </p:nvSpPr>
          <p:spPr>
            <a:xfrm>
              <a:off x="1295401" y="4598432"/>
              <a:ext cx="1536699" cy="523220"/>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Income from CPP pension</a:t>
              </a:r>
            </a:p>
          </p:txBody>
        </p:sp>
      </p:grpSp>
      <p:grpSp>
        <p:nvGrpSpPr>
          <p:cNvPr id="26" name="Group 25"/>
          <p:cNvGrpSpPr/>
          <p:nvPr/>
        </p:nvGrpSpPr>
        <p:grpSpPr>
          <a:xfrm>
            <a:off x="3836216" y="3492500"/>
            <a:ext cx="2666185" cy="2415093"/>
            <a:chOff x="750116" y="3492500"/>
            <a:chExt cx="2666185" cy="2415093"/>
          </a:xfrm>
        </p:grpSpPr>
        <p:grpSp>
          <p:nvGrpSpPr>
            <p:cNvPr id="27" name="Group 26"/>
            <p:cNvGrpSpPr/>
            <p:nvPr/>
          </p:nvGrpSpPr>
          <p:grpSpPr>
            <a:xfrm>
              <a:off x="750116" y="3492500"/>
              <a:ext cx="2666185" cy="2415093"/>
              <a:chOff x="750116" y="3492500"/>
              <a:chExt cx="2666185" cy="2415093"/>
            </a:xfrm>
          </p:grpSpPr>
          <p:sp>
            <p:nvSpPr>
              <p:cNvPr id="29" name="TextBox 28"/>
              <p:cNvSpPr txBox="1"/>
              <p:nvPr/>
            </p:nvSpPr>
            <p:spPr>
              <a:xfrm>
                <a:off x="800100" y="3492500"/>
                <a:ext cx="2616200" cy="369332"/>
              </a:xfrm>
              <a:prstGeom prst="rect">
                <a:avLst/>
              </a:prstGeom>
              <a:solidFill>
                <a:srgbClr val="0079C1"/>
              </a:solid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Scenario B</a:t>
                </a:r>
              </a:p>
            </p:txBody>
          </p:sp>
          <p:sp>
            <p:nvSpPr>
              <p:cNvPr id="30" name="Rectangle 29"/>
              <p:cNvSpPr/>
              <p:nvPr/>
            </p:nvSpPr>
            <p:spPr>
              <a:xfrm>
                <a:off x="800101" y="3868698"/>
                <a:ext cx="2616200"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Upon death of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one spouse </a:t>
                </a:r>
              </a:p>
            </p:txBody>
          </p:sp>
          <p:sp>
            <p:nvSpPr>
              <p:cNvPr id="31" name="Striped Right Arrow 30"/>
              <p:cNvSpPr/>
              <p:nvPr/>
            </p:nvSpPr>
            <p:spPr>
              <a:xfrm rot="5400000">
                <a:off x="1613932" y="3905039"/>
                <a:ext cx="888570" cy="2070100"/>
              </a:xfrm>
              <a:prstGeom prst="stripedRightArrow">
                <a:avLst>
                  <a:gd name="adj1" fmla="val 71359"/>
                  <a:gd name="adj2" fmla="val 697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50116" y="5384373"/>
                <a:ext cx="2616200"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1,092.50</a:t>
                </a:r>
                <a:endParaRPr lang="en-US" sz="2800" b="1" dirty="0">
                  <a:latin typeface="Arial" panose="020B0604020202020204" pitchFamily="34" charset="0"/>
                  <a:cs typeface="Arial" panose="020B0604020202020204" pitchFamily="34" charset="0"/>
                </a:endParaRPr>
              </a:p>
            </p:txBody>
          </p:sp>
        </p:grpSp>
        <p:sp>
          <p:nvSpPr>
            <p:cNvPr id="28" name="Rectangle 27"/>
            <p:cNvSpPr/>
            <p:nvPr/>
          </p:nvSpPr>
          <p:spPr>
            <a:xfrm>
              <a:off x="1295401" y="4598432"/>
              <a:ext cx="1536699" cy="523220"/>
            </a:xfrm>
            <a:prstGeom prst="rect">
              <a:avLst/>
            </a:prstGeom>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Income from CPP pension</a:t>
              </a:r>
            </a:p>
          </p:txBody>
        </p:sp>
      </p:grpSp>
      <p:pic>
        <p:nvPicPr>
          <p:cNvPr id="3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54961" y="3717330"/>
            <a:ext cx="1950889" cy="19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6791214" y="4307363"/>
            <a:ext cx="1821589" cy="830997"/>
          </a:xfrm>
          <a:prstGeom prst="rect">
            <a:avLst/>
          </a:prstGeom>
        </p:spPr>
        <p:txBody>
          <a:bodyPr wrap="none">
            <a:spAutoFit/>
          </a:bodyPr>
          <a:lstStyle/>
          <a:p>
            <a:pPr algn="ctr">
              <a:spcAft>
                <a:spcPts val="600"/>
              </a:spcAft>
            </a:pPr>
            <a:r>
              <a:rPr lang="en-US" sz="2000" dirty="0">
                <a:solidFill>
                  <a:prstClr val="white"/>
                </a:solidFill>
                <a:latin typeface="Arial" panose="020B0604020202020204" pitchFamily="34" charset="0"/>
                <a:cs typeface="Arial" panose="020B0604020202020204" pitchFamily="34" charset="0"/>
              </a:rPr>
              <a:t>A decrease of </a:t>
            </a:r>
            <a:r>
              <a:rPr lang="en-US" sz="2800" b="1" dirty="0">
                <a:solidFill>
                  <a:prstClr val="white"/>
                </a:solidFill>
                <a:latin typeface="Arial" panose="020B0604020202020204" pitchFamily="34" charset="0"/>
                <a:cs typeface="Arial" panose="020B0604020202020204" pitchFamily="34" charset="0"/>
              </a:rPr>
              <a:t/>
            </a:r>
            <a:br>
              <a:rPr lang="en-US" sz="2800" b="1" dirty="0">
                <a:solidFill>
                  <a:prstClr val="white"/>
                </a:solidFill>
                <a:latin typeface="Arial" panose="020B0604020202020204" pitchFamily="34" charset="0"/>
                <a:cs typeface="Arial" panose="020B0604020202020204" pitchFamily="34" charset="0"/>
              </a:rPr>
            </a:br>
            <a:r>
              <a:rPr lang="en-US" sz="2800" b="1" dirty="0">
                <a:solidFill>
                  <a:prstClr val="white"/>
                </a:solidFill>
                <a:latin typeface="Arial" panose="020B0604020202020204" pitchFamily="34" charset="0"/>
                <a:cs typeface="Arial" panose="020B0604020202020204" pitchFamily="34" charset="0"/>
              </a:rPr>
              <a:t>50%</a:t>
            </a:r>
            <a:endParaRPr lang="en-US" sz="1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83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Estimate your pension benefit</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23</a:t>
            </a:fld>
            <a:endParaRPr lang="en-US" sz="1000">
              <a:latin typeface="Arial" charset="0"/>
              <a:cs typeface="Arial" charset="0"/>
            </a:endParaRPr>
          </a:p>
        </p:txBody>
      </p:sp>
      <p:sp>
        <p:nvSpPr>
          <p:cNvPr id="3" name="Content Placeholder 2"/>
          <p:cNvSpPr>
            <a:spLocks noGrp="1"/>
          </p:cNvSpPr>
          <p:nvPr>
            <p:ph idx="12"/>
          </p:nvPr>
        </p:nvSpPr>
        <p:spPr>
          <a:xfrm>
            <a:off x="457200" y="1143002"/>
            <a:ext cx="8229600" cy="1509444"/>
          </a:xfrm>
        </p:spPr>
        <p:txBody>
          <a:bodyPr rtlCol="0">
            <a:noAutofit/>
          </a:bodyPr>
          <a:lstStyle/>
          <a:p>
            <a:pPr eaLnBrk="1" fontAlgn="auto" hangingPunct="1">
              <a:buFont typeface="Arial"/>
              <a:buNone/>
              <a:defRPr/>
            </a:pPr>
            <a:r>
              <a:rPr lang="en-US" sz="2000" dirty="0">
                <a:solidFill>
                  <a:schemeClr val="accent1"/>
                </a:solidFill>
                <a:latin typeface="Arial" charset="0"/>
                <a:ea typeface="+mn-ea"/>
              </a:rPr>
              <a:t>Online Tools</a:t>
            </a:r>
          </a:p>
          <a:p>
            <a:pPr lvl="1" fontAlgn="auto">
              <a:lnSpc>
                <a:spcPct val="100000"/>
              </a:lnSpc>
              <a:spcAft>
                <a:spcPts val="0"/>
              </a:spcAft>
              <a:defRPr/>
            </a:pPr>
            <a:r>
              <a:rPr lang="en-US" sz="1800" dirty="0"/>
              <a:t>Visit the Service Canada website </a:t>
            </a:r>
          </a:p>
          <a:p>
            <a:pPr lvl="1" eaLnBrk="1" fontAlgn="auto" hangingPunct="1">
              <a:lnSpc>
                <a:spcPct val="100000"/>
              </a:lnSpc>
              <a:spcAft>
                <a:spcPts val="0"/>
              </a:spcAft>
              <a:defRPr/>
            </a:pPr>
            <a:r>
              <a:rPr lang="en-US" sz="1800" dirty="0"/>
              <a:t>Access your Statement of Contributions (My Service Canada Log In)</a:t>
            </a:r>
          </a:p>
          <a:p>
            <a:pPr lvl="1" eaLnBrk="1" fontAlgn="auto" hangingPunct="1">
              <a:lnSpc>
                <a:spcPct val="100000"/>
              </a:lnSpc>
              <a:spcAft>
                <a:spcPts val="0"/>
              </a:spcAft>
              <a:defRPr/>
            </a:pPr>
            <a:r>
              <a:rPr lang="en-US" sz="1800" dirty="0"/>
              <a:t>Follow the steps on the Canadian Retirement Income Calculator (CRIC) </a:t>
            </a:r>
          </a:p>
          <a:p>
            <a:pPr fontAlgn="auto">
              <a:defRPr/>
            </a:pPr>
            <a:endParaRPr lang="en-US" dirty="0">
              <a:solidFill>
                <a:schemeClr val="accent1"/>
              </a:solidFill>
              <a:latin typeface="Arial" charset="0"/>
            </a:endParaRPr>
          </a:p>
        </p:txBody>
      </p:sp>
      <p:sp>
        <p:nvSpPr>
          <p:cNvPr id="4" name="TextBox 3"/>
          <p:cNvSpPr txBox="1"/>
          <p:nvPr/>
        </p:nvSpPr>
        <p:spPr>
          <a:xfrm>
            <a:off x="4145301" y="4079410"/>
            <a:ext cx="5291191" cy="898990"/>
          </a:xfrm>
          <a:prstGeom prst="rect">
            <a:avLst/>
          </a:prstGeom>
          <a:noFill/>
        </p:spPr>
        <p:txBody>
          <a:bodyPr wrap="square" lIns="0" tIns="0" rIns="0" bIns="0" rtlCol="0">
            <a:noAutofit/>
          </a:bodyPr>
          <a:lstStyle/>
          <a:p>
            <a:pPr algn="ctr">
              <a:spcBef>
                <a:spcPts val="1000"/>
              </a:spcBef>
            </a:pPr>
            <a:r>
              <a:rPr lang="en-US" sz="2000" b="1" dirty="0">
                <a:latin typeface="Arial"/>
                <a:cs typeface="Arial"/>
              </a:rPr>
              <a:t>Service </a:t>
            </a:r>
            <a:r>
              <a:rPr lang="en-US" sz="2000" b="1">
                <a:latin typeface="Arial"/>
                <a:cs typeface="Arial"/>
              </a:rPr>
              <a:t>Canada website:</a:t>
            </a:r>
          </a:p>
          <a:p>
            <a:pPr algn="ctr">
              <a:spcBef>
                <a:spcPts val="1000"/>
              </a:spcBef>
            </a:pPr>
            <a:r>
              <a:rPr lang="en-US" sz="2000" b="1" dirty="0" err="1">
                <a:latin typeface="Arial"/>
                <a:cs typeface="Arial"/>
              </a:rPr>
              <a:t>servicecanada.gc.ca</a:t>
            </a:r>
            <a:endParaRPr lang="en-US" sz="2000" b="1" dirty="0">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3353656"/>
            <a:ext cx="3904191" cy="1726343"/>
          </a:xfrm>
          <a:prstGeom prst="rect">
            <a:avLst/>
          </a:prstGeom>
        </p:spPr>
      </p:pic>
    </p:spTree>
    <p:extLst>
      <p:ext uri="{BB962C8B-B14F-4D97-AF65-F5344CB8AC3E}">
        <p14:creationId xmlns:p14="http://schemas.microsoft.com/office/powerpoint/2010/main" val="147605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267" y="77189"/>
            <a:ext cx="3830601" cy="795647"/>
          </a:xfrm>
        </p:spPr>
        <p:txBody>
          <a:bodyPr>
            <a:normAutofit/>
          </a:bodyPr>
          <a:lstStyle/>
          <a:p>
            <a:pPr eaLnBrk="1" hangingPunct="1"/>
            <a:r>
              <a:rPr lang="en-US" sz="2400" dirty="0">
                <a:latin typeface="Arial" charset="0"/>
                <a:cs typeface="Arial" charset="0"/>
              </a:rPr>
              <a:t>Old Age Security (OAS)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24</a:t>
            </a:fld>
            <a:endParaRPr lang="en-US" sz="1000">
              <a:latin typeface="Arial" charset="0"/>
              <a:cs typeface="Arial" charset="0"/>
            </a:endParaRPr>
          </a:p>
        </p:txBody>
      </p:sp>
      <p:sp>
        <p:nvSpPr>
          <p:cNvPr id="3" name="Content Placeholder 2"/>
          <p:cNvSpPr>
            <a:spLocks noGrp="1"/>
          </p:cNvSpPr>
          <p:nvPr>
            <p:ph idx="12"/>
          </p:nvPr>
        </p:nvSpPr>
        <p:spPr>
          <a:xfrm>
            <a:off x="457200" y="1143001"/>
            <a:ext cx="8229600" cy="3853016"/>
          </a:xfrm>
        </p:spPr>
        <p:txBody>
          <a:bodyPr rtlCol="0">
            <a:noAutofit/>
          </a:bodyPr>
          <a:lstStyle/>
          <a:p>
            <a:pPr marL="0" indent="0" fontAlgn="auto">
              <a:buNone/>
              <a:defRPr/>
            </a:pPr>
            <a:r>
              <a:rPr lang="en-US" sz="2000" dirty="0">
                <a:solidFill>
                  <a:schemeClr val="accent1"/>
                </a:solidFill>
                <a:latin typeface="Arial" charset="0"/>
              </a:rPr>
              <a:t>Overview</a:t>
            </a:r>
          </a:p>
          <a:p>
            <a:pPr lvl="1" fontAlgn="auto">
              <a:lnSpc>
                <a:spcPct val="100000"/>
              </a:lnSpc>
              <a:spcAft>
                <a:spcPts val="0"/>
              </a:spcAft>
              <a:defRPr/>
            </a:pPr>
            <a:r>
              <a:rPr lang="en-US" sz="1800" dirty="0"/>
              <a:t>Eligibility: Canadian citizens and residents who are </a:t>
            </a:r>
            <a:br>
              <a:rPr lang="en-US" sz="1800" dirty="0"/>
            </a:br>
            <a:r>
              <a:rPr lang="en-US" sz="1800" dirty="0"/>
              <a:t>a minimum 65 years of age</a:t>
            </a:r>
            <a:endParaRPr lang="en-US" sz="1800" dirty="0">
              <a:solidFill>
                <a:schemeClr val="accent1"/>
              </a:solidFill>
              <a:latin typeface="Arial" charset="0"/>
            </a:endParaRPr>
          </a:p>
          <a:p>
            <a:pPr lvl="1" fontAlgn="auto">
              <a:lnSpc>
                <a:spcPct val="100000"/>
              </a:lnSpc>
              <a:spcAft>
                <a:spcPts val="0"/>
              </a:spcAft>
              <a:defRPr/>
            </a:pPr>
            <a:r>
              <a:rPr lang="en-US" sz="1800" dirty="0"/>
              <a:t>Funded by Government of Canada revenues</a:t>
            </a:r>
          </a:p>
          <a:p>
            <a:pPr lvl="1" fontAlgn="auto">
              <a:lnSpc>
                <a:spcPct val="100000"/>
              </a:lnSpc>
              <a:spcAft>
                <a:spcPts val="0"/>
              </a:spcAft>
              <a:defRPr/>
            </a:pPr>
            <a:r>
              <a:rPr lang="en-US" sz="1800" dirty="0"/>
              <a:t>Adjusted for inflation </a:t>
            </a:r>
          </a:p>
          <a:p>
            <a:pPr lvl="1">
              <a:lnSpc>
                <a:spcPct val="100000"/>
              </a:lnSpc>
              <a:defRPr/>
            </a:pPr>
            <a:r>
              <a:rPr lang="en-US" sz="1800" dirty="0" err="1"/>
              <a:t>Clawback</a:t>
            </a:r>
            <a:r>
              <a:rPr lang="en-US" sz="1800" dirty="0"/>
              <a:t> for high net-income retirees</a:t>
            </a:r>
          </a:p>
          <a:p>
            <a:pPr lvl="2">
              <a:lnSpc>
                <a:spcPct val="100000"/>
              </a:lnSpc>
              <a:defRPr/>
            </a:pPr>
            <a:r>
              <a:rPr lang="en-US" sz="1400" dirty="0"/>
              <a:t>Is equal to 15% of the amount by which your net income (including OAS) exceeds $73,756</a:t>
            </a:r>
          </a:p>
          <a:p>
            <a:pPr lvl="2">
              <a:lnSpc>
                <a:spcPct val="100000"/>
              </a:lnSpc>
              <a:defRPr/>
            </a:pPr>
            <a:r>
              <a:rPr lang="en-US" sz="1400" dirty="0"/>
              <a:t>If your net income exceeds $119,393 you must make full repayment of your OAS benefit</a:t>
            </a:r>
          </a:p>
          <a:p>
            <a:pPr lvl="1">
              <a:lnSpc>
                <a:spcPct val="100000"/>
              </a:lnSpc>
              <a:defRPr/>
            </a:pPr>
            <a:r>
              <a:rPr lang="en-US" sz="1800" dirty="0"/>
              <a:t>Taxable income</a:t>
            </a:r>
          </a:p>
          <a:p>
            <a:pPr lvl="1">
              <a:lnSpc>
                <a:spcPct val="100000"/>
              </a:lnSpc>
              <a:defRPr/>
            </a:pPr>
            <a:r>
              <a:rPr lang="en-US" sz="1800" dirty="0"/>
              <a:t>Payable abroad if you meet eligibility requirements </a:t>
            </a:r>
            <a:endParaRPr lang="en-US" sz="1800" dirty="0" smtClean="0"/>
          </a:p>
          <a:p>
            <a:pPr lvl="1">
              <a:lnSpc>
                <a:spcPct val="100000"/>
              </a:lnSpc>
              <a:defRPr/>
            </a:pPr>
            <a:r>
              <a:rPr lang="en-CA" sz="1800" dirty="0"/>
              <a:t>N</a:t>
            </a:r>
            <a:r>
              <a:rPr lang="en-CA" sz="1800" dirty="0" smtClean="0"/>
              <a:t>ew </a:t>
            </a:r>
            <a:r>
              <a:rPr lang="en-CA" sz="1800" dirty="0"/>
              <a:t>automatic enrollment process for the OAS </a:t>
            </a:r>
            <a:r>
              <a:rPr lang="en-CA" sz="1800" dirty="0" smtClean="0"/>
              <a:t>application - </a:t>
            </a:r>
            <a:r>
              <a:rPr lang="en-CA" sz="1800" u="sng" dirty="0">
                <a:hlinkClick r:id="rId3"/>
              </a:rPr>
              <a:t>http://www.esdc.gc.ca/en/cpp/oas/apply.page\</a:t>
            </a:r>
            <a:endParaRPr lang="en-US" sz="1800" dirty="0"/>
          </a:p>
          <a:p>
            <a:pPr marL="457200" lvl="1" indent="0">
              <a:lnSpc>
                <a:spcPct val="100000"/>
              </a:lnSpc>
              <a:buNone/>
              <a:defRPr/>
            </a:pPr>
            <a:endParaRPr lang="en-US" sz="1800" dirty="0"/>
          </a:p>
          <a:p>
            <a:pPr marL="457200" lvl="1" indent="0" fontAlgn="auto">
              <a:lnSpc>
                <a:spcPct val="100000"/>
              </a:lnSpc>
              <a:spcAft>
                <a:spcPts val="0"/>
              </a:spcAft>
              <a:buNone/>
              <a:defRPr/>
            </a:pPr>
            <a:endParaRPr lang="en-US" sz="1800" dirty="0"/>
          </a:p>
        </p:txBody>
      </p:sp>
      <p:pic>
        <p:nvPicPr>
          <p:cNvPr id="9" name="Picture 3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57950" y="4940926"/>
            <a:ext cx="1964418" cy="130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007064" y="1542534"/>
            <a:ext cx="1669047" cy="738664"/>
          </a:xfrm>
          <a:prstGeom prst="rect">
            <a:avLst/>
          </a:prstGeom>
        </p:spPr>
        <p:txBody>
          <a:bodyPr wrap="none">
            <a:spAutoFit/>
          </a:bodyPr>
          <a:lstStyle/>
          <a:p>
            <a:pPr algn="ctr">
              <a:spcAft>
                <a:spcPts val="600"/>
              </a:spcAft>
            </a:pPr>
            <a:r>
              <a:rPr lang="en-US" sz="2800" b="1" dirty="0">
                <a:solidFill>
                  <a:prstClr val="white"/>
                </a:solidFill>
                <a:latin typeface="Arial" panose="020B0604020202020204" pitchFamily="34" charset="0"/>
                <a:cs typeface="Arial" panose="020B0604020202020204" pitchFamily="34" charset="0"/>
              </a:rPr>
              <a:t>$</a:t>
            </a:r>
            <a:r>
              <a:rPr lang="en-US" sz="2800" b="1" dirty="0" smtClean="0">
                <a:solidFill>
                  <a:prstClr val="white"/>
                </a:solidFill>
                <a:latin typeface="Arial" panose="020B0604020202020204" pitchFamily="34" charset="0"/>
                <a:cs typeface="Arial" panose="020B0604020202020204" pitchFamily="34" charset="0"/>
              </a:rPr>
              <a:t>573.37</a:t>
            </a:r>
            <a:r>
              <a:rPr lang="en-US" sz="2800" b="1" dirty="0">
                <a:solidFill>
                  <a:prstClr val="white"/>
                </a:solidFill>
                <a:latin typeface="Arial" panose="020B0604020202020204" pitchFamily="34" charset="0"/>
                <a:cs typeface="Arial" panose="020B0604020202020204" pitchFamily="34" charset="0"/>
              </a:rPr>
              <a:t/>
            </a:r>
            <a:br>
              <a:rPr lang="en-US" sz="2800" b="1" dirty="0">
                <a:solidFill>
                  <a:prstClr val="white"/>
                </a:solidFill>
                <a:latin typeface="Arial" panose="020B0604020202020204" pitchFamily="34" charset="0"/>
                <a:cs typeface="Arial" panose="020B0604020202020204" pitchFamily="34" charset="0"/>
              </a:rPr>
            </a:br>
            <a:r>
              <a:rPr lang="en-US" sz="1400" b="1" dirty="0">
                <a:solidFill>
                  <a:prstClr val="white"/>
                </a:solidFill>
                <a:latin typeface="Arial" panose="020B0604020202020204" pitchFamily="34" charset="0"/>
                <a:cs typeface="Arial" panose="020B0604020202020204" pitchFamily="34" charset="0"/>
              </a:rPr>
              <a:t>/month maximum</a:t>
            </a:r>
          </a:p>
        </p:txBody>
      </p:sp>
    </p:spTree>
    <p:extLst>
      <p:ext uri="{BB962C8B-B14F-4D97-AF65-F5344CB8AC3E}">
        <p14:creationId xmlns:p14="http://schemas.microsoft.com/office/powerpoint/2010/main" val="1932610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Old Age Security (OAS)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25</a:t>
            </a:fld>
            <a:endParaRPr lang="en-US" sz="1000">
              <a:latin typeface="Arial" charset="0"/>
              <a:cs typeface="Arial" charset="0"/>
            </a:endParaRPr>
          </a:p>
        </p:txBody>
      </p:sp>
      <p:sp>
        <p:nvSpPr>
          <p:cNvPr id="3" name="Content Placeholder 2"/>
          <p:cNvSpPr>
            <a:spLocks noGrp="1"/>
          </p:cNvSpPr>
          <p:nvPr>
            <p:ph idx="12"/>
          </p:nvPr>
        </p:nvSpPr>
        <p:spPr>
          <a:xfrm>
            <a:off x="457200" y="1143000"/>
            <a:ext cx="8229600" cy="1518007"/>
          </a:xfrm>
        </p:spPr>
        <p:txBody>
          <a:bodyPr rtlCol="0">
            <a:noAutofit/>
          </a:bodyPr>
          <a:lstStyle/>
          <a:p>
            <a:pPr marL="0" indent="0" fontAlgn="auto">
              <a:buNone/>
              <a:defRPr/>
            </a:pPr>
            <a:r>
              <a:rPr lang="en-US" sz="2000" dirty="0">
                <a:solidFill>
                  <a:schemeClr val="accent1"/>
                </a:solidFill>
                <a:latin typeface="Arial" charset="0"/>
                <a:ea typeface="Arial" charset="0"/>
                <a:cs typeface="Arial" charset="0"/>
              </a:rPr>
              <a:t>Delaying OAS</a:t>
            </a:r>
          </a:p>
          <a:p>
            <a:pPr lvl="1" fontAlgn="auto">
              <a:lnSpc>
                <a:spcPct val="100000"/>
              </a:lnSpc>
              <a:spcAft>
                <a:spcPts val="0"/>
              </a:spcAft>
              <a:defRPr/>
            </a:pPr>
            <a:r>
              <a:rPr lang="en-US" sz="1800" dirty="0">
                <a:latin typeface="Arial" charset="0"/>
                <a:ea typeface="Arial" charset="0"/>
                <a:cs typeface="Arial" charset="0"/>
              </a:rPr>
              <a:t>Delay taking your OAS for up to 5 years in exchange for a higher monthly payment</a:t>
            </a:r>
          </a:p>
        </p:txBody>
      </p:sp>
      <p:graphicFrame>
        <p:nvGraphicFramePr>
          <p:cNvPr id="7" name="Table 6"/>
          <p:cNvGraphicFramePr>
            <a:graphicFrameLocks noGrp="1"/>
          </p:cNvGraphicFramePr>
          <p:nvPr>
            <p:extLst>
              <p:ext uri="{D42A27DB-BD31-4B8C-83A1-F6EECF244321}">
                <p14:modId xmlns:p14="http://schemas.microsoft.com/office/powerpoint/2010/main" val="595701234"/>
              </p:ext>
            </p:extLst>
          </p:nvPr>
        </p:nvGraphicFramePr>
        <p:xfrm>
          <a:off x="2393950" y="2809123"/>
          <a:ext cx="4064000" cy="2167847"/>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tblGrid>
              <a:tr h="505831">
                <a:tc gridSpan="2">
                  <a:txBody>
                    <a:bodyPr/>
                    <a:lstStyle/>
                    <a:p>
                      <a:pPr algn="ctr"/>
                      <a:r>
                        <a:rPr lang="en-US" dirty="0">
                          <a:latin typeface="Arial" charset="0"/>
                          <a:ea typeface="Arial" charset="0"/>
                          <a:cs typeface="Arial" charset="0"/>
                        </a:rPr>
                        <a:t>OAS Deferral Option</a:t>
                      </a:r>
                    </a:p>
                  </a:txBody>
                  <a:tcPr/>
                </a:tc>
                <a:tc hMerge="1">
                  <a:txBody>
                    <a:bodyPr/>
                    <a:lstStyle/>
                    <a:p>
                      <a:pPr algn="ctr"/>
                      <a:endParaRPr lang="en-US" dirty="0"/>
                    </a:p>
                  </a:txBody>
                  <a:tcPr/>
                </a:tc>
                <a:extLst>
                  <a:ext uri="{0D108BD9-81ED-4DB2-BD59-A6C34878D82A}">
                    <a16:rowId xmlns="" xmlns:a16="http://schemas.microsoft.com/office/drawing/2014/main" val="10000"/>
                  </a:ext>
                </a:extLst>
              </a:tr>
              <a:tr h="505831">
                <a:tc>
                  <a:txBody>
                    <a:bodyPr/>
                    <a:lstStyle/>
                    <a:p>
                      <a:pPr algn="ctr"/>
                      <a:r>
                        <a:rPr lang="en-US" b="1" dirty="0">
                          <a:latin typeface="Arial" charset="0"/>
                          <a:ea typeface="Arial" charset="0"/>
                          <a:cs typeface="Arial" charset="0"/>
                        </a:rPr>
                        <a:t>At 65</a:t>
                      </a:r>
                    </a:p>
                  </a:txBody>
                  <a:tcPr/>
                </a:tc>
                <a:tc>
                  <a:txBody>
                    <a:bodyPr/>
                    <a:lstStyle/>
                    <a:p>
                      <a:pPr algn="ctr"/>
                      <a:r>
                        <a:rPr lang="en-US" b="1" dirty="0">
                          <a:latin typeface="Arial" charset="0"/>
                          <a:ea typeface="Arial" charset="0"/>
                          <a:cs typeface="Arial" charset="0"/>
                        </a:rPr>
                        <a:t>Up to Age</a:t>
                      </a:r>
                      <a:r>
                        <a:rPr lang="en-US" b="1" baseline="0" dirty="0">
                          <a:latin typeface="Arial" charset="0"/>
                          <a:ea typeface="Arial" charset="0"/>
                          <a:cs typeface="Arial" charset="0"/>
                        </a:rPr>
                        <a:t> 70</a:t>
                      </a:r>
                      <a:endParaRPr lang="en-US" b="1" dirty="0">
                        <a:latin typeface="Arial" charset="0"/>
                        <a:ea typeface="Arial" charset="0"/>
                        <a:cs typeface="Arial" charset="0"/>
                      </a:endParaRPr>
                    </a:p>
                  </a:txBody>
                  <a:tcPr/>
                </a:tc>
                <a:extLst>
                  <a:ext uri="{0D108BD9-81ED-4DB2-BD59-A6C34878D82A}">
                    <a16:rowId xmlns="" xmlns:a16="http://schemas.microsoft.com/office/drawing/2014/main" val="10001"/>
                  </a:ext>
                </a:extLst>
              </a:tr>
              <a:tr h="1156185">
                <a:tc>
                  <a:txBody>
                    <a:bodyPr/>
                    <a:lstStyle/>
                    <a:p>
                      <a:pPr algn="ctr"/>
                      <a:endParaRPr lang="en-US" dirty="0">
                        <a:latin typeface="Arial" charset="0"/>
                        <a:ea typeface="Arial" charset="0"/>
                        <a:cs typeface="Arial" charset="0"/>
                      </a:endParaRPr>
                    </a:p>
                    <a:p>
                      <a:pPr algn="ctr"/>
                      <a:r>
                        <a:rPr lang="en-US" dirty="0">
                          <a:latin typeface="Arial" charset="0"/>
                          <a:ea typeface="Arial" charset="0"/>
                          <a:cs typeface="Arial" charset="0"/>
                        </a:rPr>
                        <a:t>Full Benefit</a:t>
                      </a:r>
                      <a:endParaRPr lang="en-US" baseline="0" dirty="0">
                        <a:latin typeface="Arial" charset="0"/>
                        <a:ea typeface="Arial" charset="0"/>
                        <a:cs typeface="Arial" charset="0"/>
                      </a:endParaRPr>
                    </a:p>
                    <a:p>
                      <a:pPr algn="ctr"/>
                      <a:endParaRPr lang="en-US" dirty="0">
                        <a:latin typeface="Arial" charset="0"/>
                        <a:ea typeface="Arial" charset="0"/>
                        <a:cs typeface="Arial" charset="0"/>
                      </a:endParaRPr>
                    </a:p>
                  </a:txBody>
                  <a:tcPr/>
                </a:tc>
                <a:tc>
                  <a:txBody>
                    <a:bodyPr/>
                    <a:lstStyle/>
                    <a:p>
                      <a:pPr algn="ctr"/>
                      <a:endParaRPr lang="en-US" dirty="0">
                        <a:latin typeface="Arial" charset="0"/>
                        <a:ea typeface="Arial" charset="0"/>
                        <a:cs typeface="Arial" charset="0"/>
                      </a:endParaRPr>
                    </a:p>
                    <a:p>
                      <a:pPr algn="ctr"/>
                      <a:r>
                        <a:rPr lang="en-US" dirty="0">
                          <a:latin typeface="Arial" charset="0"/>
                          <a:ea typeface="Arial" charset="0"/>
                          <a:cs typeface="Arial" charset="0"/>
                        </a:rPr>
                        <a:t>Up to 36% more </a:t>
                      </a:r>
                    </a:p>
                  </a:txBody>
                  <a:tcPr/>
                </a:tc>
                <a:extLst>
                  <a:ext uri="{0D108BD9-81ED-4DB2-BD59-A6C34878D82A}">
                    <a16:rowId xmlns="" xmlns:a16="http://schemas.microsoft.com/office/drawing/2014/main" val="10002"/>
                  </a:ext>
                </a:extLst>
              </a:tr>
            </a:tbl>
          </a:graphicData>
        </a:graphic>
      </p:graphicFrame>
      <p:sp>
        <p:nvSpPr>
          <p:cNvPr id="9"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spTree>
    <p:extLst>
      <p:ext uri="{BB962C8B-B14F-4D97-AF65-F5344CB8AC3E}">
        <p14:creationId xmlns:p14="http://schemas.microsoft.com/office/powerpoint/2010/main" val="1514529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Government benefits comparison</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26</a:t>
            </a:fld>
            <a:endParaRPr lang="en-US" sz="1000">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62949992"/>
              </p:ext>
            </p:extLst>
          </p:nvPr>
        </p:nvGraphicFramePr>
        <p:xfrm>
          <a:off x="1449700" y="1391919"/>
          <a:ext cx="6096000" cy="3792788"/>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514659">
                <a:tc>
                  <a:txBody>
                    <a:bodyPr/>
                    <a:lstStyle/>
                    <a:p>
                      <a:endParaRPr lang="en-US" dirty="0"/>
                    </a:p>
                  </a:txBody>
                  <a:tcPr/>
                </a:tc>
                <a:tc>
                  <a:txBody>
                    <a:bodyPr/>
                    <a:lstStyle/>
                    <a:p>
                      <a:pPr algn="ctr"/>
                      <a:r>
                        <a:rPr lang="en-US" dirty="0"/>
                        <a:t>CPP</a:t>
                      </a:r>
                    </a:p>
                    <a:p>
                      <a:pPr algn="ctr"/>
                      <a:r>
                        <a:rPr lang="en-US" sz="1000" dirty="0"/>
                        <a:t>(Retirement Benefit)</a:t>
                      </a:r>
                    </a:p>
                  </a:txBody>
                  <a:tcPr/>
                </a:tc>
                <a:tc>
                  <a:txBody>
                    <a:bodyPr/>
                    <a:lstStyle/>
                    <a:p>
                      <a:pPr algn="ctr"/>
                      <a:r>
                        <a:rPr lang="en-US" dirty="0"/>
                        <a:t>OAS</a:t>
                      </a:r>
                    </a:p>
                  </a:txBody>
                  <a:tcPr/>
                </a:tc>
                <a:extLst>
                  <a:ext uri="{0D108BD9-81ED-4DB2-BD59-A6C34878D82A}">
                    <a16:rowId xmlns="" xmlns:a16="http://schemas.microsoft.com/office/drawing/2014/main" val="10000"/>
                  </a:ext>
                </a:extLst>
              </a:tr>
              <a:tr h="470264">
                <a:tc>
                  <a:txBody>
                    <a:bodyPr/>
                    <a:lstStyle/>
                    <a:p>
                      <a:r>
                        <a:rPr lang="en-US" sz="1100" dirty="0"/>
                        <a:t>Eligibility</a:t>
                      </a:r>
                    </a:p>
                  </a:txBody>
                  <a:tcPr/>
                </a:tc>
                <a:tc>
                  <a:txBody>
                    <a:bodyPr/>
                    <a:lstStyle/>
                    <a:p>
                      <a:pPr algn="ctr"/>
                      <a:r>
                        <a:rPr lang="en-US" sz="1100" dirty="0"/>
                        <a:t>Employees &amp; Self-employed</a:t>
                      </a:r>
                    </a:p>
                  </a:txBody>
                  <a:tcPr/>
                </a:tc>
                <a:tc>
                  <a:txBody>
                    <a:bodyPr/>
                    <a:lstStyle/>
                    <a:p>
                      <a:pPr algn="ctr"/>
                      <a:r>
                        <a:rPr lang="en-US" sz="1100" dirty="0"/>
                        <a:t>Canadian citizens and residents</a:t>
                      </a:r>
                    </a:p>
                  </a:txBody>
                  <a:tcPr/>
                </a:tc>
                <a:extLst>
                  <a:ext uri="{0D108BD9-81ED-4DB2-BD59-A6C34878D82A}">
                    <a16:rowId xmlns="" xmlns:a16="http://schemas.microsoft.com/office/drawing/2014/main" val="10001"/>
                  </a:ext>
                </a:extLst>
              </a:tr>
              <a:tr h="590344">
                <a:tc>
                  <a:txBody>
                    <a:bodyPr/>
                    <a:lstStyle/>
                    <a:p>
                      <a:r>
                        <a:rPr lang="en-US" sz="1100" dirty="0"/>
                        <a:t>Maximum pension (approx.)</a:t>
                      </a:r>
                    </a:p>
                  </a:txBody>
                  <a:tcPr/>
                </a:tc>
                <a:tc>
                  <a:txBody>
                    <a:bodyPr/>
                    <a:lstStyle/>
                    <a:p>
                      <a:pPr algn="ctr"/>
                      <a:r>
                        <a:rPr lang="en-US" sz="1100" dirty="0"/>
                        <a:t>$</a:t>
                      </a:r>
                      <a:r>
                        <a:rPr lang="en-US" sz="1100" dirty="0" smtClean="0"/>
                        <a:t>1,092.50/</a:t>
                      </a:r>
                      <a:r>
                        <a:rPr lang="en-US" sz="1100" dirty="0" err="1" smtClean="0"/>
                        <a:t>mth</a:t>
                      </a:r>
                      <a:endParaRPr lang="en-US" sz="1100" dirty="0"/>
                    </a:p>
                    <a:p>
                      <a:pPr algn="ctr"/>
                      <a:endParaRPr lang="en-US" sz="1100" dirty="0"/>
                    </a:p>
                    <a:p>
                      <a:pPr algn="ctr"/>
                      <a:r>
                        <a:rPr lang="en-US" sz="1100" dirty="0"/>
                        <a:t>$13,110/</a:t>
                      </a:r>
                      <a:r>
                        <a:rPr lang="en-US" sz="1100" dirty="0" err="1"/>
                        <a:t>yr</a:t>
                      </a:r>
                      <a:endParaRPr lang="en-US" sz="1100" dirty="0"/>
                    </a:p>
                  </a:txBody>
                  <a:tcPr/>
                </a:tc>
                <a:tc>
                  <a:txBody>
                    <a:bodyPr/>
                    <a:lstStyle/>
                    <a:p>
                      <a:pPr algn="ctr"/>
                      <a:r>
                        <a:rPr lang="en-US" sz="1100" dirty="0"/>
                        <a:t>$</a:t>
                      </a:r>
                      <a:r>
                        <a:rPr lang="en-US" sz="1100" dirty="0" smtClean="0"/>
                        <a:t>573.37/</a:t>
                      </a:r>
                      <a:r>
                        <a:rPr lang="en-US" sz="1100" dirty="0" err="1" smtClean="0"/>
                        <a:t>mth</a:t>
                      </a:r>
                      <a:endParaRPr lang="en-US" sz="1100" dirty="0"/>
                    </a:p>
                    <a:p>
                      <a:pPr algn="ctr"/>
                      <a:endParaRPr lang="en-US" sz="1100" dirty="0"/>
                    </a:p>
                    <a:p>
                      <a:pPr algn="ctr"/>
                      <a:r>
                        <a:rPr lang="en-US" sz="1100" dirty="0"/>
                        <a:t>$</a:t>
                      </a:r>
                      <a:r>
                        <a:rPr lang="en-US" sz="1100" dirty="0" smtClean="0"/>
                        <a:t>6,880.44/</a:t>
                      </a:r>
                      <a:r>
                        <a:rPr lang="en-US" sz="1100" dirty="0" err="1" smtClean="0"/>
                        <a:t>yr</a:t>
                      </a:r>
                      <a:endParaRPr lang="en-US" sz="1100" dirty="0"/>
                    </a:p>
                  </a:txBody>
                  <a:tcPr/>
                </a:tc>
                <a:extLst>
                  <a:ext uri="{0D108BD9-81ED-4DB2-BD59-A6C34878D82A}">
                    <a16:rowId xmlns="" xmlns:a16="http://schemas.microsoft.com/office/drawing/2014/main" val="10002"/>
                  </a:ext>
                </a:extLst>
              </a:tr>
              <a:tr h="368334">
                <a:tc>
                  <a:txBody>
                    <a:bodyPr/>
                    <a:lstStyle/>
                    <a:p>
                      <a:r>
                        <a:rPr lang="en-US" sz="1100" dirty="0"/>
                        <a:t>Taxable</a:t>
                      </a:r>
                    </a:p>
                  </a:txBody>
                  <a:tcPr/>
                </a:tc>
                <a:tc>
                  <a:txBody>
                    <a:bodyPr/>
                    <a:lstStyle/>
                    <a:p>
                      <a:pPr algn="ctr"/>
                      <a:r>
                        <a:rPr lang="en-US" sz="1100" dirty="0"/>
                        <a:t>Yes</a:t>
                      </a:r>
                    </a:p>
                  </a:txBody>
                  <a:tcPr/>
                </a:tc>
                <a:tc>
                  <a:txBody>
                    <a:bodyPr/>
                    <a:lstStyle/>
                    <a:p>
                      <a:pPr algn="ctr"/>
                      <a:r>
                        <a:rPr lang="en-US" sz="1100" dirty="0"/>
                        <a:t>Yes</a:t>
                      </a:r>
                    </a:p>
                  </a:txBody>
                  <a:tcPr/>
                </a:tc>
                <a:extLst>
                  <a:ext uri="{0D108BD9-81ED-4DB2-BD59-A6C34878D82A}">
                    <a16:rowId xmlns="" xmlns:a16="http://schemas.microsoft.com/office/drawing/2014/main" val="10003"/>
                  </a:ext>
                </a:extLst>
              </a:tr>
              <a:tr h="368334">
                <a:tc>
                  <a:txBody>
                    <a:bodyPr/>
                    <a:lstStyle/>
                    <a:p>
                      <a:r>
                        <a:rPr lang="en-US" sz="1100" dirty="0"/>
                        <a:t>Indexed for Inflation</a:t>
                      </a:r>
                    </a:p>
                  </a:txBody>
                  <a:tcPr/>
                </a:tc>
                <a:tc>
                  <a:txBody>
                    <a:bodyPr/>
                    <a:lstStyle/>
                    <a:p>
                      <a:pPr algn="ctr"/>
                      <a:r>
                        <a:rPr lang="en-US" sz="1100" dirty="0"/>
                        <a:t>Yes</a:t>
                      </a:r>
                      <a:r>
                        <a:rPr lang="en-US" sz="1100" baseline="0" dirty="0"/>
                        <a:t> </a:t>
                      </a:r>
                      <a:endParaRPr lang="en-US" sz="1100" dirty="0"/>
                    </a:p>
                  </a:txBody>
                  <a:tcPr/>
                </a:tc>
                <a:tc>
                  <a:txBody>
                    <a:bodyPr/>
                    <a:lstStyle/>
                    <a:p>
                      <a:pPr algn="ctr"/>
                      <a:r>
                        <a:rPr lang="en-US" sz="1100" dirty="0"/>
                        <a:t>Yes</a:t>
                      </a:r>
                    </a:p>
                  </a:txBody>
                  <a:tcPr/>
                </a:tc>
                <a:extLst>
                  <a:ext uri="{0D108BD9-81ED-4DB2-BD59-A6C34878D82A}">
                    <a16:rowId xmlns="" xmlns:a16="http://schemas.microsoft.com/office/drawing/2014/main" val="10004"/>
                  </a:ext>
                </a:extLst>
              </a:tr>
              <a:tr h="368334">
                <a:tc>
                  <a:txBody>
                    <a:bodyPr/>
                    <a:lstStyle/>
                    <a:p>
                      <a:r>
                        <a:rPr lang="en-US" sz="1100" dirty="0"/>
                        <a:t>Earliest eligibility</a:t>
                      </a:r>
                    </a:p>
                  </a:txBody>
                  <a:tcPr/>
                </a:tc>
                <a:tc>
                  <a:txBody>
                    <a:bodyPr/>
                    <a:lstStyle/>
                    <a:p>
                      <a:pPr algn="ctr"/>
                      <a:r>
                        <a:rPr lang="en-US" sz="1100" dirty="0"/>
                        <a:t>60 with reduced</a:t>
                      </a:r>
                      <a:r>
                        <a:rPr lang="en-US" sz="1100" baseline="0" dirty="0"/>
                        <a:t> benefit</a:t>
                      </a:r>
                      <a:endParaRPr lang="en-US" sz="1100" dirty="0"/>
                    </a:p>
                  </a:txBody>
                  <a:tcPr/>
                </a:tc>
                <a:tc>
                  <a:txBody>
                    <a:bodyPr/>
                    <a:lstStyle/>
                    <a:p>
                      <a:pPr algn="ctr"/>
                      <a:r>
                        <a:rPr lang="en-US" sz="1100" dirty="0"/>
                        <a:t>65</a:t>
                      </a:r>
                    </a:p>
                  </a:txBody>
                  <a:tcPr/>
                </a:tc>
                <a:extLst>
                  <a:ext uri="{0D108BD9-81ED-4DB2-BD59-A6C34878D82A}">
                    <a16:rowId xmlns="" xmlns:a16="http://schemas.microsoft.com/office/drawing/2014/main" val="10005"/>
                  </a:ext>
                </a:extLst>
              </a:tr>
              <a:tr h="368334">
                <a:tc>
                  <a:txBody>
                    <a:bodyPr/>
                    <a:lstStyle/>
                    <a:p>
                      <a:r>
                        <a:rPr lang="en-US" sz="1100" dirty="0"/>
                        <a:t>Deferral possible</a:t>
                      </a:r>
                    </a:p>
                  </a:txBody>
                  <a:tcPr/>
                </a:tc>
                <a:tc>
                  <a:txBody>
                    <a:bodyPr/>
                    <a:lstStyle/>
                    <a:p>
                      <a:pPr algn="ctr"/>
                      <a:r>
                        <a:rPr lang="en-US" sz="1100" dirty="0"/>
                        <a:t>Yes </a:t>
                      </a:r>
                    </a:p>
                  </a:txBody>
                  <a:tcPr/>
                </a:tc>
                <a:tc>
                  <a:txBody>
                    <a:bodyPr/>
                    <a:lstStyle/>
                    <a:p>
                      <a:pPr algn="ctr"/>
                      <a:r>
                        <a:rPr lang="en-US" sz="1100" dirty="0"/>
                        <a:t>Yes</a:t>
                      </a:r>
                    </a:p>
                  </a:txBody>
                  <a:tcPr/>
                </a:tc>
                <a:extLst>
                  <a:ext uri="{0D108BD9-81ED-4DB2-BD59-A6C34878D82A}">
                    <a16:rowId xmlns="" xmlns:a16="http://schemas.microsoft.com/office/drawing/2014/main" val="10006"/>
                  </a:ext>
                </a:extLst>
              </a:tr>
              <a:tr h="368334">
                <a:tc>
                  <a:txBody>
                    <a:bodyPr/>
                    <a:lstStyle/>
                    <a:p>
                      <a:r>
                        <a:rPr lang="en-US" sz="1100" dirty="0" err="1"/>
                        <a:t>Clawback</a:t>
                      </a:r>
                      <a:endParaRPr lang="en-US" sz="1100" dirty="0"/>
                    </a:p>
                  </a:txBody>
                  <a:tcPr/>
                </a:tc>
                <a:tc>
                  <a:txBody>
                    <a:bodyPr/>
                    <a:lstStyle/>
                    <a:p>
                      <a:pPr algn="ctr"/>
                      <a:r>
                        <a:rPr lang="en-US" sz="1100" dirty="0"/>
                        <a:t>No</a:t>
                      </a:r>
                    </a:p>
                  </a:txBody>
                  <a:tcPr/>
                </a:tc>
                <a:tc>
                  <a:txBody>
                    <a:bodyPr/>
                    <a:lstStyle/>
                    <a:p>
                      <a:pPr algn="ctr"/>
                      <a:r>
                        <a:rPr lang="en-US" sz="1100" dirty="0"/>
                        <a:t>Yes</a:t>
                      </a:r>
                    </a:p>
                  </a:txBody>
                  <a:tcPr/>
                </a:tc>
                <a:extLst>
                  <a:ext uri="{0D108BD9-81ED-4DB2-BD59-A6C34878D82A}">
                    <a16:rowId xmlns="" xmlns:a16="http://schemas.microsoft.com/office/drawing/2014/main" val="10007"/>
                  </a:ext>
                </a:extLst>
              </a:tr>
              <a:tr h="368334">
                <a:tc>
                  <a:txBody>
                    <a:bodyPr/>
                    <a:lstStyle/>
                    <a:p>
                      <a:r>
                        <a:rPr lang="en-US" sz="1100" dirty="0"/>
                        <a:t>Payable outside Canada</a:t>
                      </a:r>
                    </a:p>
                  </a:txBody>
                  <a:tcPr/>
                </a:tc>
                <a:tc>
                  <a:txBody>
                    <a:bodyPr/>
                    <a:lstStyle/>
                    <a:p>
                      <a:pPr algn="ctr"/>
                      <a:r>
                        <a:rPr lang="en-US" sz="1100" dirty="0"/>
                        <a:t>Yes</a:t>
                      </a:r>
                    </a:p>
                  </a:txBody>
                  <a:tcPr/>
                </a:tc>
                <a:tc>
                  <a:txBody>
                    <a:bodyPr/>
                    <a:lstStyle/>
                    <a:p>
                      <a:pPr algn="ctr"/>
                      <a:r>
                        <a:rPr lang="en-US" sz="1100" dirty="0"/>
                        <a:t>Under certain conditions</a:t>
                      </a:r>
                    </a:p>
                  </a:txBody>
                  <a:tcPr/>
                </a:tc>
                <a:extLst>
                  <a:ext uri="{0D108BD9-81ED-4DB2-BD59-A6C34878D82A}">
                    <a16:rowId xmlns="" xmlns:a16="http://schemas.microsoft.com/office/drawing/2014/main" val="10008"/>
                  </a:ext>
                </a:extLst>
              </a:tr>
            </a:tbl>
          </a:graphicData>
        </a:graphic>
      </p:graphicFrame>
      <p:sp>
        <p:nvSpPr>
          <p:cNvPr id="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Government of Canada Website April 2016 (</a:t>
            </a:r>
            <a:r>
              <a:rPr lang="en-US" sz="1000" dirty="0" err="1">
                <a:latin typeface="Arial" charset="0"/>
                <a:cs typeface="Arial" charset="0"/>
              </a:rPr>
              <a:t>esdc.ga.ca</a:t>
            </a:r>
            <a:r>
              <a:rPr lang="en-US" sz="1000" dirty="0">
                <a:latin typeface="Arial" charset="0"/>
                <a:cs typeface="Arial" charset="0"/>
              </a:rPr>
              <a:t>)</a:t>
            </a:r>
          </a:p>
        </p:txBody>
      </p:sp>
    </p:spTree>
    <p:extLst>
      <p:ext uri="{BB962C8B-B14F-4D97-AF65-F5344CB8AC3E}">
        <p14:creationId xmlns:p14="http://schemas.microsoft.com/office/powerpoint/2010/main" val="436443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007" t="1254" r="53"/>
          <a:stretch/>
        </p:blipFill>
        <p:spPr>
          <a:xfrm>
            <a:off x="0" y="0"/>
            <a:ext cx="9142414" cy="5156200"/>
          </a:xfrm>
          <a:prstGeom prst="rect">
            <a:avLst/>
          </a:prstGeom>
        </p:spPr>
      </p:pic>
      <p:sp>
        <p:nvSpPr>
          <p:cNvPr id="11" name="Rectangle 10"/>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8"/>
          <p:cNvGrpSpPr>
            <a:grpSpLocks/>
          </p:cNvGrpSpPr>
          <p:nvPr/>
        </p:nvGrpSpPr>
        <p:grpSpPr bwMode="auto">
          <a:xfrm>
            <a:off x="219965" y="799852"/>
            <a:ext cx="3835648" cy="3835648"/>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3" name="Title 2"/>
          <p:cNvSpPr>
            <a:spLocks noGrp="1"/>
          </p:cNvSpPr>
          <p:nvPr>
            <p:ph type="ctrTitle"/>
          </p:nvPr>
        </p:nvSpPr>
        <p:spPr>
          <a:xfrm>
            <a:off x="673099" y="1727198"/>
            <a:ext cx="3124199" cy="1984248"/>
          </a:xfrm>
        </p:spPr>
        <p:txBody>
          <a:bodyPr/>
          <a:lstStyle/>
          <a:p>
            <a:r>
              <a:rPr lang="en-US" dirty="0">
                <a:solidFill>
                  <a:schemeClr val="bg1"/>
                </a:solidFill>
              </a:rPr>
              <a:t>Income from employer pensions</a:t>
            </a:r>
            <a:endParaRPr lang="en-CA" dirty="0"/>
          </a:p>
        </p:txBody>
      </p:sp>
    </p:spTree>
    <p:extLst>
      <p:ext uri="{BB962C8B-B14F-4D97-AF65-F5344CB8AC3E}">
        <p14:creationId xmlns:p14="http://schemas.microsoft.com/office/powerpoint/2010/main" val="1706534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Income from employer pensions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28</a:t>
            </a:fld>
            <a:endParaRPr lang="en-US" sz="1000">
              <a:latin typeface="Arial" charset="0"/>
              <a:cs typeface="Arial" charset="0"/>
            </a:endParaRPr>
          </a:p>
        </p:txBody>
      </p:sp>
      <p:sp>
        <p:nvSpPr>
          <p:cNvPr id="10" name="Content Placeholder 2"/>
          <p:cNvSpPr>
            <a:spLocks noGrp="1"/>
          </p:cNvSpPr>
          <p:nvPr>
            <p:ph idx="12"/>
          </p:nvPr>
        </p:nvSpPr>
        <p:spPr>
          <a:xfrm>
            <a:off x="457199" y="1143001"/>
            <a:ext cx="4769255" cy="4027515"/>
          </a:xfrm>
        </p:spPr>
        <p:txBody>
          <a:bodyPr rtlCol="0">
            <a:noAutofit/>
          </a:bodyPr>
          <a:lstStyle/>
          <a:p>
            <a:pPr lvl="1" fontAlgn="auto">
              <a:lnSpc>
                <a:spcPct val="100000"/>
              </a:lnSpc>
              <a:spcAft>
                <a:spcPts val="0"/>
              </a:spcAft>
              <a:defRPr/>
            </a:pPr>
            <a:r>
              <a:rPr lang="en-US" sz="1800" dirty="0">
                <a:latin typeface="Arial" charset="0"/>
                <a:ea typeface="Arial" charset="0"/>
                <a:cs typeface="Arial" charset="0"/>
              </a:rPr>
              <a:t>Defined Benefit</a:t>
            </a:r>
          </a:p>
          <a:p>
            <a:pPr lvl="2">
              <a:lnSpc>
                <a:spcPct val="100000"/>
              </a:lnSpc>
              <a:defRPr/>
            </a:pPr>
            <a:r>
              <a:rPr lang="en-US" sz="1400" dirty="0">
                <a:latin typeface="Arial" charset="0"/>
                <a:ea typeface="Arial" charset="0"/>
                <a:cs typeface="Arial" charset="0"/>
              </a:rPr>
              <a:t>Employer specifies a monthly benefit</a:t>
            </a:r>
          </a:p>
          <a:p>
            <a:pPr lvl="2">
              <a:lnSpc>
                <a:spcPct val="100000"/>
              </a:lnSpc>
              <a:defRPr/>
            </a:pPr>
            <a:r>
              <a:rPr lang="en-US" sz="1400" dirty="0">
                <a:latin typeface="Arial" charset="0"/>
                <a:ea typeface="Arial" charset="0"/>
                <a:cs typeface="Arial" charset="0"/>
              </a:rPr>
              <a:t>Investment risk is to the employer</a:t>
            </a:r>
          </a:p>
          <a:p>
            <a:pPr lvl="2">
              <a:lnSpc>
                <a:spcPct val="100000"/>
              </a:lnSpc>
              <a:defRPr/>
            </a:pPr>
            <a:r>
              <a:rPr lang="en-US" sz="1400" dirty="0">
                <a:latin typeface="Arial" charset="0"/>
                <a:ea typeface="Arial" charset="0"/>
                <a:cs typeface="Arial" charset="0"/>
              </a:rPr>
              <a:t>Can lose value in future if not inflation-adjusted</a:t>
            </a:r>
          </a:p>
          <a:p>
            <a:pPr lvl="1">
              <a:lnSpc>
                <a:spcPct val="100000"/>
              </a:lnSpc>
              <a:defRPr/>
            </a:pPr>
            <a:r>
              <a:rPr lang="en-US" sz="1800" dirty="0">
                <a:latin typeface="Arial" charset="0"/>
                <a:ea typeface="Arial" charset="0"/>
                <a:cs typeface="Arial" charset="0"/>
              </a:rPr>
              <a:t>Defined Contribution</a:t>
            </a:r>
          </a:p>
          <a:p>
            <a:pPr lvl="2">
              <a:lnSpc>
                <a:spcPct val="100000"/>
              </a:lnSpc>
              <a:defRPr/>
            </a:pPr>
            <a:r>
              <a:rPr lang="en-US" sz="1400" dirty="0">
                <a:latin typeface="Arial" charset="0"/>
                <a:ea typeface="Arial" charset="0"/>
                <a:cs typeface="Arial" charset="0"/>
              </a:rPr>
              <a:t>Benefit is determined by contributions </a:t>
            </a:r>
            <a:br>
              <a:rPr lang="en-US" sz="1400" dirty="0">
                <a:latin typeface="Arial" charset="0"/>
                <a:ea typeface="Arial" charset="0"/>
                <a:cs typeface="Arial" charset="0"/>
              </a:rPr>
            </a:br>
            <a:r>
              <a:rPr lang="en-US" sz="1400" dirty="0">
                <a:latin typeface="Arial" charset="0"/>
                <a:ea typeface="Arial" charset="0"/>
                <a:cs typeface="Arial" charset="0"/>
              </a:rPr>
              <a:t>and performance of the invested funds</a:t>
            </a:r>
          </a:p>
          <a:p>
            <a:pPr lvl="2">
              <a:lnSpc>
                <a:spcPct val="100000"/>
              </a:lnSpc>
              <a:defRPr/>
            </a:pPr>
            <a:r>
              <a:rPr lang="en-US" sz="1400" dirty="0">
                <a:latin typeface="Arial" charset="0"/>
                <a:ea typeface="Arial" charset="0"/>
                <a:cs typeface="Arial" charset="0"/>
              </a:rPr>
              <a:t>Investment risk is to the employee</a:t>
            </a:r>
          </a:p>
          <a:p>
            <a:pPr lvl="1" fontAlgn="auto">
              <a:spcAft>
                <a:spcPts val="0"/>
              </a:spcAft>
              <a:defRPr/>
            </a:pPr>
            <a:endParaRPr lang="en-US" dirty="0"/>
          </a:p>
          <a:p>
            <a:pPr eaLnBrk="1" fontAlgn="auto" hangingPunct="1">
              <a:buFont typeface="Arial"/>
              <a:buNone/>
              <a:defRPr/>
            </a:pPr>
            <a:endParaRPr lang="en-US" dirty="0">
              <a:solidFill>
                <a:schemeClr val="accent1"/>
              </a:solidFill>
              <a:latin typeface="Arial" charset="0"/>
              <a:ea typeface="+mn-ea"/>
            </a:endParaRPr>
          </a:p>
          <a:p>
            <a:pPr eaLnBrk="1" fontAlgn="auto" hangingPunct="1">
              <a:buFont typeface="Arial"/>
              <a:buNone/>
              <a:defRPr/>
            </a:pPr>
            <a:endParaRPr lang="en-US" baseline="30000" dirty="0">
              <a:solidFill>
                <a:schemeClr val="accent1"/>
              </a:solidFill>
              <a:latin typeface="Arial" charset="0"/>
              <a:ea typeface="+mn-ea"/>
            </a:endParaRPr>
          </a:p>
          <a:p>
            <a:pPr eaLnBrk="1" fontAlgn="auto" hangingPunct="1">
              <a:buFont typeface="Arial"/>
              <a:buNone/>
              <a:defRPr/>
            </a:pPr>
            <a:endParaRPr lang="en-US" baseline="30000" dirty="0">
              <a:solidFill>
                <a:schemeClr val="accent1"/>
              </a:solidFill>
              <a:latin typeface="Arial" charset="0"/>
              <a:ea typeface="+mn-ea"/>
            </a:endParaRPr>
          </a:p>
        </p:txBody>
      </p:sp>
      <p:sp>
        <p:nvSpPr>
          <p:cNvPr id="7" name="TextBox 6"/>
          <p:cNvSpPr txBox="1"/>
          <p:nvPr/>
        </p:nvSpPr>
        <p:spPr>
          <a:xfrm>
            <a:off x="472979" y="5894066"/>
            <a:ext cx="6696744" cy="400110"/>
          </a:xfrm>
          <a:prstGeom prst="rect">
            <a:avLst/>
          </a:prstGeom>
          <a:noFill/>
        </p:spPr>
        <p:txBody>
          <a:bodyPr wrap="square" rtlCol="0">
            <a:spAutoFit/>
          </a:bodyPr>
          <a:lstStyle/>
          <a:p>
            <a:r>
              <a:rPr lang="en-US" sz="1000" dirty="0"/>
              <a:t>Source: </a:t>
            </a:r>
            <a:r>
              <a:rPr lang="en-CA" sz="1000" dirty="0">
                <a:latin typeface="Arial" panose="020B0604020202020204" pitchFamily="34" charset="0"/>
                <a:cs typeface="Arial" panose="020B0604020202020204" pitchFamily="34" charset="0"/>
              </a:rPr>
              <a:t> BMO Wealth Institute, Retirement Planning report, February 2015</a:t>
            </a:r>
          </a:p>
          <a:p>
            <a:endParaRPr lang="en-US" sz="1000" dirty="0"/>
          </a:p>
        </p:txBody>
      </p:sp>
      <p:grpSp>
        <p:nvGrpSpPr>
          <p:cNvPr id="11" name="Group 10"/>
          <p:cNvGrpSpPr/>
          <p:nvPr/>
        </p:nvGrpSpPr>
        <p:grpSpPr>
          <a:xfrm>
            <a:off x="5226454" y="1642267"/>
            <a:ext cx="3003146" cy="3052913"/>
            <a:chOff x="5226454" y="1642267"/>
            <a:chExt cx="3003146" cy="305291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6454" y="1642267"/>
              <a:ext cx="3003146" cy="30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5548465" y="2535633"/>
              <a:ext cx="2525032" cy="1682824"/>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800" dirty="0"/>
                <a:t>Your employer pension may not be as robust as anticipated due to inflation and investment risk. </a:t>
              </a:r>
            </a:p>
          </p:txBody>
        </p:sp>
      </p:grpSp>
    </p:spTree>
    <p:extLst>
      <p:ext uri="{BB962C8B-B14F-4D97-AF65-F5344CB8AC3E}">
        <p14:creationId xmlns:p14="http://schemas.microsoft.com/office/powerpoint/2010/main" val="1262762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 y="0"/>
            <a:ext cx="9143289" cy="5176837"/>
          </a:xfrm>
          <a:prstGeom prst="rect">
            <a:avLst/>
          </a:prstGeom>
        </p:spPr>
      </p:pic>
      <p:grpSp>
        <p:nvGrpSpPr>
          <p:cNvPr id="12" name="Group 8"/>
          <p:cNvGrpSpPr>
            <a:grpSpLocks/>
          </p:cNvGrpSpPr>
          <p:nvPr/>
        </p:nvGrpSpPr>
        <p:grpSpPr bwMode="auto">
          <a:xfrm>
            <a:off x="219965" y="799852"/>
            <a:ext cx="3835648" cy="3835648"/>
            <a:chOff x="-304800" y="288832"/>
            <a:chExt cx="4587968" cy="4587968"/>
          </a:xfrm>
        </p:grpSpPr>
        <p:sp>
          <p:nvSpPr>
            <p:cNvPr id="14" name="Oval 13"/>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5" name="Oval 14"/>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4" name="Title 3"/>
          <p:cNvSpPr>
            <a:spLocks noGrp="1"/>
          </p:cNvSpPr>
          <p:nvPr>
            <p:ph type="ctrTitle"/>
          </p:nvPr>
        </p:nvSpPr>
        <p:spPr>
          <a:xfrm>
            <a:off x="660399" y="1727200"/>
            <a:ext cx="3124199" cy="1981200"/>
          </a:xfrm>
        </p:spPr>
        <p:txBody>
          <a:bodyPr/>
          <a:lstStyle/>
          <a:p>
            <a:r>
              <a:rPr lang="en-US" dirty="0">
                <a:solidFill>
                  <a:schemeClr val="bg1"/>
                </a:solidFill>
              </a:rPr>
              <a:t>Income from personal savings</a:t>
            </a:r>
            <a:endParaRPr lang="en-CA" dirty="0"/>
          </a:p>
        </p:txBody>
      </p:sp>
    </p:spTree>
    <p:extLst>
      <p:ext uri="{BB962C8B-B14F-4D97-AF65-F5344CB8AC3E}">
        <p14:creationId xmlns:p14="http://schemas.microsoft.com/office/powerpoint/2010/main" val="101878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Key considerations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F58B574-3A7F-344E-AA49-70A049856172}" type="slidenum">
              <a:rPr lang="en-US" sz="1000">
                <a:latin typeface="Arial" charset="0"/>
                <a:cs typeface="Arial" charset="0"/>
              </a:rPr>
              <a:pPr eaLnBrk="1" fontAlgn="base" hangingPunct="1">
                <a:spcBef>
                  <a:spcPct val="0"/>
                </a:spcBef>
                <a:spcAft>
                  <a:spcPct val="0"/>
                </a:spcAft>
              </a:pPr>
              <a:t>3</a:t>
            </a:fld>
            <a:endParaRPr lang="en-US" sz="1000">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411" y="1345204"/>
            <a:ext cx="7534656" cy="4694589"/>
          </a:xfrm>
          <a:prstGeom prst="rect">
            <a:avLst/>
          </a:prstGeom>
        </p:spPr>
      </p:pic>
    </p:spTree>
    <p:extLst>
      <p:ext uri="{BB962C8B-B14F-4D97-AF65-F5344CB8AC3E}">
        <p14:creationId xmlns:p14="http://schemas.microsoft.com/office/powerpoint/2010/main" val="465359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914400"/>
          </a:xfrm>
        </p:spPr>
        <p:txBody>
          <a:bodyPr>
            <a:normAutofit/>
          </a:bodyPr>
          <a:lstStyle/>
          <a:p>
            <a:pPr eaLnBrk="1" hangingPunct="1"/>
            <a:r>
              <a:rPr lang="en-US" sz="2400" dirty="0">
                <a:latin typeface="Arial" charset="0"/>
                <a:cs typeface="Arial" charset="0"/>
              </a:rPr>
              <a:t>Income from personal savings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30</a:t>
            </a:fld>
            <a:endParaRPr lang="en-US" sz="1000">
              <a:latin typeface="Arial" charset="0"/>
              <a:cs typeface="Arial" charset="0"/>
            </a:endParaRPr>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Locked-in Retirement Plans, BMO Financial Group, February 2015</a:t>
            </a:r>
          </a:p>
        </p:txBody>
      </p:sp>
      <p:sp>
        <p:nvSpPr>
          <p:cNvPr id="10" name="Title 1"/>
          <p:cNvSpPr txBox="1">
            <a:spLocks/>
          </p:cNvSpPr>
          <p:nvPr/>
        </p:nvSpPr>
        <p:spPr>
          <a:xfrm>
            <a:off x="6400800" y="3447368"/>
            <a:ext cx="2468881" cy="265450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800" dirty="0"/>
              <a:t>TFSAs are a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970166619"/>
              </p:ext>
            </p:extLst>
          </p:nvPr>
        </p:nvGraphicFramePr>
        <p:xfrm>
          <a:off x="1362869" y="1368094"/>
          <a:ext cx="6413500" cy="3840480"/>
        </p:xfrm>
        <a:graphic>
          <a:graphicData uri="http://schemas.openxmlformats.org/drawingml/2006/table">
            <a:tbl>
              <a:tblPr firstRow="1" bandRow="1">
                <a:tableStyleId>{5C22544A-7EE6-4342-B048-85BDC9FD1C3A}</a:tableStyleId>
              </a:tblPr>
              <a:tblGrid>
                <a:gridCol w="3206750">
                  <a:extLst>
                    <a:ext uri="{9D8B030D-6E8A-4147-A177-3AD203B41FA5}">
                      <a16:colId xmlns="" xmlns:a16="http://schemas.microsoft.com/office/drawing/2014/main" val="20000"/>
                    </a:ext>
                  </a:extLst>
                </a:gridCol>
                <a:gridCol w="3206750">
                  <a:extLst>
                    <a:ext uri="{9D8B030D-6E8A-4147-A177-3AD203B41FA5}">
                      <a16:colId xmlns="" xmlns:a16="http://schemas.microsoft.com/office/drawing/2014/main" val="20001"/>
                    </a:ext>
                  </a:extLst>
                </a:gridCol>
              </a:tblGrid>
              <a:tr h="292910">
                <a:tc>
                  <a:txBody>
                    <a:bodyPr/>
                    <a:lstStyle/>
                    <a:p>
                      <a:pPr>
                        <a:lnSpc>
                          <a:spcPct val="150000"/>
                        </a:lnSpc>
                      </a:pPr>
                      <a:r>
                        <a:rPr lang="en-US" sz="1800" dirty="0"/>
                        <a:t>Investment</a:t>
                      </a:r>
                    </a:p>
                  </a:txBody>
                  <a:tcPr/>
                </a:tc>
                <a:tc>
                  <a:txBody>
                    <a:bodyPr/>
                    <a:lstStyle/>
                    <a:p>
                      <a:pPr>
                        <a:lnSpc>
                          <a:spcPct val="150000"/>
                        </a:lnSpc>
                      </a:pPr>
                      <a:r>
                        <a:rPr lang="en-US" sz="1800" dirty="0"/>
                        <a:t>Registered/Non-Registered</a:t>
                      </a:r>
                    </a:p>
                  </a:txBody>
                  <a:tcPr/>
                </a:tc>
                <a:extLst>
                  <a:ext uri="{0D108BD9-81ED-4DB2-BD59-A6C34878D82A}">
                    <a16:rowId xmlns="" xmlns:a16="http://schemas.microsoft.com/office/drawing/2014/main" val="10000"/>
                  </a:ext>
                </a:extLst>
              </a:tr>
              <a:tr h="292910">
                <a:tc>
                  <a:txBody>
                    <a:bodyPr/>
                    <a:lstStyle/>
                    <a:p>
                      <a:pPr>
                        <a:lnSpc>
                          <a:spcPct val="150000"/>
                        </a:lnSpc>
                      </a:pPr>
                      <a:r>
                        <a:rPr lang="en-US" sz="1800" dirty="0"/>
                        <a:t>LIRAs/LIFs</a:t>
                      </a:r>
                    </a:p>
                  </a:txBody>
                  <a:tcPr/>
                </a:tc>
                <a:tc>
                  <a:txBody>
                    <a:bodyPr/>
                    <a:lstStyle/>
                    <a:p>
                      <a:pPr>
                        <a:lnSpc>
                          <a:spcPct val="150000"/>
                        </a:lnSpc>
                      </a:pPr>
                      <a:r>
                        <a:rPr lang="en-US" sz="1800" dirty="0"/>
                        <a:t>Registered</a:t>
                      </a:r>
                    </a:p>
                  </a:txBody>
                  <a:tcPr/>
                </a:tc>
                <a:extLst>
                  <a:ext uri="{0D108BD9-81ED-4DB2-BD59-A6C34878D82A}">
                    <a16:rowId xmlns="" xmlns:a16="http://schemas.microsoft.com/office/drawing/2014/main" val="10001"/>
                  </a:ext>
                </a:extLst>
              </a:tr>
              <a:tr h="292910">
                <a:tc>
                  <a:txBody>
                    <a:bodyPr/>
                    <a:lstStyle/>
                    <a:p>
                      <a:pPr>
                        <a:lnSpc>
                          <a:spcPct val="150000"/>
                        </a:lnSpc>
                      </a:pPr>
                      <a:r>
                        <a:rPr lang="en-US" sz="1800" dirty="0"/>
                        <a:t>RRSPs/RIFs</a:t>
                      </a:r>
                    </a:p>
                  </a:txBody>
                  <a:tcPr/>
                </a:tc>
                <a:tc>
                  <a:txBody>
                    <a:bodyPr/>
                    <a:lstStyle/>
                    <a:p>
                      <a:pPr>
                        <a:lnSpc>
                          <a:spcPct val="150000"/>
                        </a:lnSpc>
                      </a:pPr>
                      <a:r>
                        <a:rPr lang="en-US" sz="1800" dirty="0"/>
                        <a:t>Registered</a:t>
                      </a:r>
                    </a:p>
                  </a:txBody>
                  <a:tcPr/>
                </a:tc>
                <a:extLst>
                  <a:ext uri="{0D108BD9-81ED-4DB2-BD59-A6C34878D82A}">
                    <a16:rowId xmlns="" xmlns:a16="http://schemas.microsoft.com/office/drawing/2014/main" val="10002"/>
                  </a:ext>
                </a:extLst>
              </a:tr>
              <a:tr h="292910">
                <a:tc>
                  <a:txBody>
                    <a:bodyPr/>
                    <a:lstStyle/>
                    <a:p>
                      <a:pPr>
                        <a:lnSpc>
                          <a:spcPct val="150000"/>
                        </a:lnSpc>
                      </a:pPr>
                      <a:r>
                        <a:rPr lang="en-US" sz="1800" dirty="0"/>
                        <a:t>TFSAs</a:t>
                      </a:r>
                    </a:p>
                  </a:txBody>
                  <a:tcPr/>
                </a:tc>
                <a:tc>
                  <a:txBody>
                    <a:bodyPr/>
                    <a:lstStyle/>
                    <a:p>
                      <a:pPr>
                        <a:lnSpc>
                          <a:spcPct val="150000"/>
                        </a:lnSpc>
                      </a:pPr>
                      <a:r>
                        <a:rPr lang="en-US" sz="1800" dirty="0"/>
                        <a:t>Registered</a:t>
                      </a:r>
                    </a:p>
                  </a:txBody>
                  <a:tcPr/>
                </a:tc>
                <a:extLst>
                  <a:ext uri="{0D108BD9-81ED-4DB2-BD59-A6C34878D82A}">
                    <a16:rowId xmlns="" xmlns:a16="http://schemas.microsoft.com/office/drawing/2014/main" val="10003"/>
                  </a:ext>
                </a:extLst>
              </a:tr>
              <a:tr h="292910">
                <a:tc>
                  <a:txBody>
                    <a:bodyPr/>
                    <a:lstStyle/>
                    <a:p>
                      <a:pPr>
                        <a:lnSpc>
                          <a:spcPct val="150000"/>
                        </a:lnSpc>
                      </a:pPr>
                      <a:r>
                        <a:rPr lang="en-US" sz="1800" dirty="0"/>
                        <a:t>Stocks, Mutual Funds and ETFs held</a:t>
                      </a:r>
                      <a:r>
                        <a:rPr lang="en-US" sz="1800" baseline="0" dirty="0"/>
                        <a:t> outside of registered investments</a:t>
                      </a:r>
                      <a:endParaRPr lang="en-US" sz="1800" dirty="0"/>
                    </a:p>
                  </a:txBody>
                  <a:tcPr/>
                </a:tc>
                <a:tc>
                  <a:txBody>
                    <a:bodyPr/>
                    <a:lstStyle/>
                    <a:p>
                      <a:pPr>
                        <a:lnSpc>
                          <a:spcPct val="150000"/>
                        </a:lnSpc>
                      </a:pPr>
                      <a:r>
                        <a:rPr lang="en-US" sz="1800" dirty="0"/>
                        <a:t>Non-registered</a:t>
                      </a:r>
                    </a:p>
                  </a:txBody>
                  <a:tcPr/>
                </a:tc>
                <a:extLst>
                  <a:ext uri="{0D108BD9-81ED-4DB2-BD59-A6C34878D82A}">
                    <a16:rowId xmlns="" xmlns:a16="http://schemas.microsoft.com/office/drawing/2014/main" val="10004"/>
                  </a:ext>
                </a:extLst>
              </a:tr>
              <a:tr h="292910">
                <a:tc>
                  <a:txBody>
                    <a:bodyPr/>
                    <a:lstStyle/>
                    <a:p>
                      <a:pPr>
                        <a:lnSpc>
                          <a:spcPct val="150000"/>
                        </a:lnSpc>
                      </a:pPr>
                      <a:r>
                        <a:rPr lang="en-US" sz="1800" dirty="0"/>
                        <a:t>GICs</a:t>
                      </a:r>
                    </a:p>
                  </a:txBody>
                  <a:tcPr/>
                </a:tc>
                <a:tc>
                  <a:txBody>
                    <a:bodyPr/>
                    <a:lstStyle/>
                    <a:p>
                      <a:pPr>
                        <a:lnSpc>
                          <a:spcPct val="150000"/>
                        </a:lnSpc>
                      </a:pPr>
                      <a:r>
                        <a:rPr lang="en-US" sz="1800" dirty="0"/>
                        <a:t>Non-registered</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16375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5034" y="4104985"/>
            <a:ext cx="2259160" cy="1506106"/>
          </a:xfrm>
          <a:prstGeom prst="rect">
            <a:avLst/>
          </a:prstGeom>
        </p:spPr>
      </p:pic>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RRSPs and RIFs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31</a:t>
            </a:fld>
            <a:endParaRPr lang="en-US" sz="1000">
              <a:latin typeface="Arial" charset="0"/>
              <a:cs typeface="Arial" charset="0"/>
            </a:endParaRPr>
          </a:p>
        </p:txBody>
      </p:sp>
      <p:sp>
        <p:nvSpPr>
          <p:cNvPr id="3" name="Content Placeholder 2"/>
          <p:cNvSpPr>
            <a:spLocks noGrp="1"/>
          </p:cNvSpPr>
          <p:nvPr>
            <p:ph idx="12"/>
          </p:nvPr>
        </p:nvSpPr>
        <p:spPr>
          <a:xfrm>
            <a:off x="457200" y="1143000"/>
            <a:ext cx="7772400" cy="4468091"/>
          </a:xfrm>
        </p:spPr>
        <p:txBody>
          <a:bodyPr rtlCol="0">
            <a:noAutofit/>
          </a:bodyPr>
          <a:lstStyle/>
          <a:p>
            <a:pPr lvl="1" fontAlgn="auto">
              <a:spcAft>
                <a:spcPts val="0"/>
              </a:spcAft>
              <a:defRPr/>
            </a:pPr>
            <a:r>
              <a:rPr lang="en-US" dirty="0"/>
              <a:t>RRSPs</a:t>
            </a:r>
          </a:p>
          <a:p>
            <a:pPr lvl="2" fontAlgn="auto">
              <a:spcAft>
                <a:spcPts val="0"/>
              </a:spcAft>
              <a:defRPr/>
            </a:pPr>
            <a:r>
              <a:rPr lang="en-US" dirty="0"/>
              <a:t>Must be converted to RRIF, used to buy an annuity or taken in cash</a:t>
            </a:r>
          </a:p>
          <a:p>
            <a:pPr lvl="1" fontAlgn="auto">
              <a:spcAft>
                <a:spcPts val="0"/>
              </a:spcAft>
              <a:defRPr/>
            </a:pPr>
            <a:r>
              <a:rPr lang="en-US" dirty="0"/>
              <a:t>RRIFs</a:t>
            </a:r>
          </a:p>
          <a:p>
            <a:pPr lvl="2" fontAlgn="auto">
              <a:spcAft>
                <a:spcPts val="0"/>
              </a:spcAft>
              <a:defRPr/>
            </a:pPr>
            <a:r>
              <a:rPr lang="en-US" dirty="0"/>
              <a:t>Provide cash flow for retirement</a:t>
            </a:r>
          </a:p>
          <a:p>
            <a:pPr lvl="2" fontAlgn="auto">
              <a:spcAft>
                <a:spcPts val="0"/>
              </a:spcAft>
              <a:defRPr/>
            </a:pPr>
            <a:r>
              <a:rPr lang="en-US" dirty="0"/>
              <a:t>Room for growth – can hold range of investments</a:t>
            </a:r>
          </a:p>
          <a:p>
            <a:pPr lvl="2" fontAlgn="auto">
              <a:spcAft>
                <a:spcPts val="0"/>
              </a:spcAft>
              <a:defRPr/>
            </a:pPr>
            <a:r>
              <a:rPr lang="en-US" dirty="0"/>
              <a:t>Yearly minimum withdrawals</a:t>
            </a:r>
          </a:p>
          <a:p>
            <a:pPr lvl="2" fontAlgn="auto">
              <a:spcAft>
                <a:spcPts val="0"/>
              </a:spcAft>
              <a:defRPr/>
            </a:pPr>
            <a:r>
              <a:rPr lang="en-US" dirty="0"/>
              <a:t>Can customize the frequency of your RRIF income</a:t>
            </a:r>
          </a:p>
          <a:p>
            <a:pPr lvl="2" fontAlgn="auto">
              <a:spcAft>
                <a:spcPts val="0"/>
              </a:spcAft>
              <a:defRPr/>
            </a:pPr>
            <a:r>
              <a:rPr lang="en-US" dirty="0"/>
              <a:t>Payments are taxable</a:t>
            </a:r>
          </a:p>
          <a:p>
            <a:pPr lvl="2" fontAlgn="auto">
              <a:spcAft>
                <a:spcPts val="0"/>
              </a:spcAft>
              <a:defRPr/>
            </a:pPr>
            <a:endParaRPr lang="en-US" dirty="0"/>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Locked-in Retirement Plans, BMO Financial Group, February 2015</a:t>
            </a:r>
          </a:p>
        </p:txBody>
      </p:sp>
    </p:spTree>
    <p:extLst>
      <p:ext uri="{BB962C8B-B14F-4D97-AF65-F5344CB8AC3E}">
        <p14:creationId xmlns:p14="http://schemas.microsoft.com/office/powerpoint/2010/main" val="1256419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RRIF withdrawals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32</a:t>
            </a:fld>
            <a:endParaRPr lang="en-US" sz="1000">
              <a:latin typeface="Arial" charset="0"/>
              <a:cs typeface="Arial" charset="0"/>
            </a:endParaRPr>
          </a:p>
        </p:txBody>
      </p:sp>
      <p:graphicFrame>
        <p:nvGraphicFramePr>
          <p:cNvPr id="5" name="Content Placeholder 4"/>
          <p:cNvGraphicFramePr>
            <a:graphicFrameLocks noGrp="1"/>
          </p:cNvGraphicFramePr>
          <p:nvPr>
            <p:ph idx="12"/>
            <p:extLst>
              <p:ext uri="{D42A27DB-BD31-4B8C-83A1-F6EECF244321}">
                <p14:modId xmlns:p14="http://schemas.microsoft.com/office/powerpoint/2010/main" val="1984745364"/>
              </p:ext>
            </p:extLst>
          </p:nvPr>
        </p:nvGraphicFramePr>
        <p:xfrm>
          <a:off x="451848" y="2148900"/>
          <a:ext cx="3941884" cy="1183695"/>
        </p:xfrm>
        <a:graphic>
          <a:graphicData uri="http://schemas.openxmlformats.org/drawingml/2006/table">
            <a:tbl>
              <a:tblPr firstRow="1" bandRow="1">
                <a:tableStyleId>{5C22544A-7EE6-4342-B048-85BDC9FD1C3A}</a:tableStyleId>
              </a:tblPr>
              <a:tblGrid>
                <a:gridCol w="3941884">
                  <a:extLst>
                    <a:ext uri="{9D8B030D-6E8A-4147-A177-3AD203B41FA5}">
                      <a16:colId xmlns="" xmlns:a16="http://schemas.microsoft.com/office/drawing/2014/main" val="20000"/>
                    </a:ext>
                  </a:extLst>
                </a:gridCol>
              </a:tblGrid>
              <a:tr h="310507">
                <a:tc>
                  <a:txBody>
                    <a:bodyPr/>
                    <a:lstStyle/>
                    <a:p>
                      <a:pPr algn="ctr"/>
                      <a:r>
                        <a:rPr lang="en-US" sz="1600" dirty="0"/>
                        <a:t>Minimal Annual Withdrawal </a:t>
                      </a:r>
                    </a:p>
                  </a:txBody>
                  <a:tcPr/>
                </a:tc>
                <a:extLst>
                  <a:ext uri="{0D108BD9-81ED-4DB2-BD59-A6C34878D82A}">
                    <a16:rowId xmlns="" xmlns:a16="http://schemas.microsoft.com/office/drawing/2014/main" val="10000"/>
                  </a:ext>
                </a:extLst>
              </a:tr>
              <a:tr h="330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Value</a:t>
                      </a:r>
                      <a:r>
                        <a:rPr lang="en-US" sz="1400" baseline="0" dirty="0"/>
                        <a:t> of plan x Minimum withdrawal rate</a:t>
                      </a:r>
                      <a:endParaRPr lang="en-US" sz="1400" b="1" baseline="0" dirty="0"/>
                    </a:p>
                  </a:txBody>
                  <a:tcPr/>
                </a:tc>
                <a:extLst>
                  <a:ext uri="{0D108BD9-81ED-4DB2-BD59-A6C34878D82A}">
                    <a16:rowId xmlns="" xmlns:a16="http://schemas.microsoft.com/office/drawing/2014/main" val="10001"/>
                  </a:ext>
                </a:extLst>
              </a:tr>
              <a:tr h="5052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$800,000 x 4% = $32,000</a:t>
                      </a:r>
                    </a:p>
                    <a:p>
                      <a:pPr algn="ctr"/>
                      <a:endParaRPr lang="en-US" sz="1400" dirty="0"/>
                    </a:p>
                  </a:txBody>
                  <a:tcPr/>
                </a:tc>
                <a:extLst>
                  <a:ext uri="{0D108BD9-81ED-4DB2-BD59-A6C34878D82A}">
                    <a16:rowId xmlns="" xmlns:a16="http://schemas.microsoft.com/office/drawing/2014/main" val="10002"/>
                  </a:ext>
                </a:extLst>
              </a:tr>
            </a:tbl>
          </a:graphicData>
        </a:graphic>
      </p:graphicFrame>
      <p:sp>
        <p:nvSpPr>
          <p:cNvPr id="9" name="Content Placeholder 2"/>
          <p:cNvSpPr txBox="1">
            <a:spLocks/>
          </p:cNvSpPr>
          <p:nvPr/>
        </p:nvSpPr>
        <p:spPr>
          <a:xfrm>
            <a:off x="468267" y="1208081"/>
            <a:ext cx="5492750" cy="752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defRPr/>
            </a:pPr>
            <a:endParaRPr lang="en-US" sz="2000" dirty="0">
              <a:solidFill>
                <a:schemeClr val="accent1"/>
              </a:solidFill>
              <a:latin typeface="Arial" charset="0"/>
              <a:ea typeface="Arial" charset="0"/>
              <a:cs typeface="Arial" charset="0"/>
            </a:endParaRPr>
          </a:p>
          <a:p>
            <a:pPr marL="0" indent="0" fontAlgn="auto">
              <a:buFont typeface="Arial"/>
              <a:buNone/>
              <a:defRPr/>
            </a:pPr>
            <a:endParaRPr lang="en-US" sz="2000" dirty="0">
              <a:solidFill>
                <a:schemeClr val="accent1"/>
              </a:solidFill>
              <a:latin typeface="Arial" charset="0"/>
              <a:ea typeface="Arial" charset="0"/>
              <a:cs typeface="Arial" charset="0"/>
            </a:endParaRPr>
          </a:p>
        </p:txBody>
      </p:sp>
      <p:sp>
        <p:nvSpPr>
          <p:cNvPr id="11" name="Content Placeholder 2"/>
          <p:cNvSpPr txBox="1">
            <a:spLocks/>
          </p:cNvSpPr>
          <p:nvPr/>
        </p:nvSpPr>
        <p:spPr>
          <a:xfrm>
            <a:off x="457200" y="1193855"/>
            <a:ext cx="4522834" cy="587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buNone/>
              <a:defRPr/>
            </a:pPr>
            <a:r>
              <a:rPr lang="en-US" sz="1800" b="1" dirty="0">
                <a:latin typeface="Arial" charset="0"/>
              </a:rPr>
              <a:t>Example:  </a:t>
            </a:r>
            <a:r>
              <a:rPr lang="en-US" sz="1800" dirty="0">
                <a:latin typeface="Arial" charset="0"/>
              </a:rPr>
              <a:t>RRIF withdrawal at age 65 with starting asset of $800,000</a:t>
            </a:r>
          </a:p>
        </p:txBody>
      </p:sp>
      <p:graphicFrame>
        <p:nvGraphicFramePr>
          <p:cNvPr id="6" name="Table 5"/>
          <p:cNvGraphicFramePr>
            <a:graphicFrameLocks noGrp="1"/>
          </p:cNvGraphicFramePr>
          <p:nvPr>
            <p:extLst>
              <p:ext uri="{D42A27DB-BD31-4B8C-83A1-F6EECF244321}">
                <p14:modId xmlns:p14="http://schemas.microsoft.com/office/powerpoint/2010/main" val="578578604"/>
              </p:ext>
            </p:extLst>
          </p:nvPr>
        </p:nvGraphicFramePr>
        <p:xfrm>
          <a:off x="5029201" y="1415454"/>
          <a:ext cx="3022599" cy="4388445"/>
        </p:xfrm>
        <a:graphic>
          <a:graphicData uri="http://schemas.openxmlformats.org/drawingml/2006/table">
            <a:tbl>
              <a:tblPr/>
              <a:tblGrid>
                <a:gridCol w="494983">
                  <a:extLst>
                    <a:ext uri="{9D8B030D-6E8A-4147-A177-3AD203B41FA5}">
                      <a16:colId xmlns="" xmlns:a16="http://schemas.microsoft.com/office/drawing/2014/main" val="20000"/>
                    </a:ext>
                  </a:extLst>
                </a:gridCol>
                <a:gridCol w="494983">
                  <a:extLst>
                    <a:ext uri="{9D8B030D-6E8A-4147-A177-3AD203B41FA5}">
                      <a16:colId xmlns="" xmlns:a16="http://schemas.microsoft.com/office/drawing/2014/main" val="20001"/>
                    </a:ext>
                  </a:extLst>
                </a:gridCol>
                <a:gridCol w="494983">
                  <a:extLst>
                    <a:ext uri="{9D8B030D-6E8A-4147-A177-3AD203B41FA5}">
                      <a16:colId xmlns="" xmlns:a16="http://schemas.microsoft.com/office/drawing/2014/main" val="20002"/>
                    </a:ext>
                  </a:extLst>
                </a:gridCol>
                <a:gridCol w="494983">
                  <a:extLst>
                    <a:ext uri="{9D8B030D-6E8A-4147-A177-3AD203B41FA5}">
                      <a16:colId xmlns="" xmlns:a16="http://schemas.microsoft.com/office/drawing/2014/main" val="20003"/>
                    </a:ext>
                  </a:extLst>
                </a:gridCol>
                <a:gridCol w="494983">
                  <a:extLst>
                    <a:ext uri="{9D8B030D-6E8A-4147-A177-3AD203B41FA5}">
                      <a16:colId xmlns="" xmlns:a16="http://schemas.microsoft.com/office/drawing/2014/main" val="20004"/>
                    </a:ext>
                  </a:extLst>
                </a:gridCol>
                <a:gridCol w="547684">
                  <a:extLst>
                    <a:ext uri="{9D8B030D-6E8A-4147-A177-3AD203B41FA5}">
                      <a16:colId xmlns="" xmlns:a16="http://schemas.microsoft.com/office/drawing/2014/main" val="20005"/>
                    </a:ext>
                  </a:extLst>
                </a:gridCol>
              </a:tblGrid>
              <a:tr h="249466">
                <a:tc gridSpan="6">
                  <a:txBody>
                    <a:bodyPr/>
                    <a:lstStyle/>
                    <a:p>
                      <a:pPr algn="ctr">
                        <a:lnSpc>
                          <a:spcPts val="900"/>
                        </a:lnSpc>
                        <a:spcAft>
                          <a:spcPts val="1200"/>
                        </a:spcAft>
                      </a:pPr>
                      <a:r>
                        <a:rPr lang="en-US" sz="1200" b="1" dirty="0">
                          <a:solidFill>
                            <a:schemeClr val="bg1"/>
                          </a:solidFill>
                          <a:effectLst/>
                          <a:latin typeface="Calibri" charset="0"/>
                          <a:ea typeface="DengXian" charset="-122"/>
                          <a:cs typeface="Times New Roman" charset="0"/>
                        </a:rPr>
                        <a:t>RRIF Withdrawal</a:t>
                      </a:r>
                      <a:r>
                        <a:rPr lang="en-US" sz="1200" b="1" baseline="0" dirty="0">
                          <a:solidFill>
                            <a:schemeClr val="bg1"/>
                          </a:solidFill>
                          <a:effectLst/>
                          <a:latin typeface="Calibri" charset="0"/>
                          <a:ea typeface="DengXian" charset="-122"/>
                          <a:cs typeface="Times New Roman" charset="0"/>
                        </a:rPr>
                        <a:t> Rates</a:t>
                      </a:r>
                      <a:endParaRPr lang="en-US" sz="1200" b="1" dirty="0">
                        <a:solidFill>
                          <a:schemeClr val="bg1"/>
                        </a:solidFill>
                        <a:effectLst/>
                        <a:latin typeface="Calibri" charset="0"/>
                        <a:ea typeface="DengXian" charset="-122"/>
                        <a:cs typeface="Times New Roman" charset="0"/>
                      </a:endParaRPr>
                    </a:p>
                  </a:txBody>
                  <a:tcPr marL="68580" marR="68580" marT="0" marB="0" anchor="ctr">
                    <a:lnL w="12700" cap="flat" cmpd="sng" algn="ctr">
                      <a:solidFill>
                        <a:srgbClr val="0B5999"/>
                      </a:solidFill>
                      <a:prstDash val="solid"/>
                      <a:round/>
                      <a:headEnd type="none" w="med" len="med"/>
                      <a:tailEnd type="none" w="med" len="med"/>
                    </a:lnL>
                    <a:lnR w="12700" cap="flat" cmpd="sng" algn="ctr">
                      <a:solidFill>
                        <a:srgbClr val="0B5999"/>
                      </a:solidFill>
                      <a:prstDash val="solid"/>
                      <a:round/>
                      <a:headEnd type="none" w="med" len="med"/>
                      <a:tailEnd type="none" w="med" len="med"/>
                    </a:lnR>
                    <a:lnT w="12700" cap="flat" cmpd="sng" algn="ctr">
                      <a:solidFill>
                        <a:srgbClr val="0B5898"/>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95822">
                <a:tc gridSpan="6">
                  <a:txBody>
                    <a:bodyPr/>
                    <a:lstStyle/>
                    <a:p>
                      <a:pPr>
                        <a:lnSpc>
                          <a:spcPct val="100000"/>
                        </a:lnSpc>
                        <a:spcAft>
                          <a:spcPts val="1200"/>
                        </a:spcAft>
                      </a:pPr>
                      <a:r>
                        <a:rPr lang="en-US" sz="1000" dirty="0">
                          <a:solidFill>
                            <a:schemeClr val="tx1"/>
                          </a:solidFill>
                          <a:effectLst/>
                          <a:latin typeface="Arial" charset="0"/>
                          <a:ea typeface="DengXian" charset="-122"/>
                          <a:cs typeface="Times New Roman" charset="0"/>
                        </a:rPr>
                        <a:t>Fair market value of RRIF on December 31 of previous year multiplied by prescribed</a:t>
                      </a:r>
                      <a:r>
                        <a:rPr lang="en-US" sz="1000" baseline="0" dirty="0">
                          <a:solidFill>
                            <a:schemeClr val="tx1"/>
                          </a:solidFill>
                          <a:effectLst/>
                          <a:latin typeface="Arial" charset="0"/>
                          <a:ea typeface="DengXian" charset="-122"/>
                          <a:cs typeface="Times New Roman" charset="0"/>
                        </a:rPr>
                        <a:t> factors below</a:t>
                      </a:r>
                      <a:endParaRPr lang="en-US" sz="10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02645">
                <a:tc>
                  <a:txBody>
                    <a:bodyPr/>
                    <a:lstStyle/>
                    <a:p>
                      <a:pPr algn="ctr">
                        <a:lnSpc>
                          <a:spcPts val="900"/>
                        </a:lnSpc>
                        <a:spcAft>
                          <a:spcPts val="1200"/>
                        </a:spcAft>
                      </a:pPr>
                      <a:r>
                        <a:rPr lang="en-US" sz="800">
                          <a:solidFill>
                            <a:schemeClr val="tx2"/>
                          </a:solidFill>
                          <a:effectLst/>
                          <a:latin typeface="Arial" charset="0"/>
                          <a:ea typeface="DengXian" charset="-122"/>
                          <a:cs typeface="Times New Roman" charset="0"/>
                        </a:rPr>
                        <a:t>Age</a:t>
                      </a:r>
                      <a:endParaRPr lang="en-US" sz="1200">
                        <a:solidFill>
                          <a:schemeClr val="tx2"/>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en-US" sz="800">
                          <a:solidFill>
                            <a:schemeClr val="tx1"/>
                          </a:solidFill>
                          <a:effectLst/>
                          <a:latin typeface="Arial" charset="0"/>
                          <a:ea typeface="DengXian" charset="-122"/>
                          <a:cs typeface="Times New Roman" charset="0"/>
                        </a:rPr>
                        <a:t>%</a:t>
                      </a:r>
                      <a:endParaRPr lang="en-US" sz="120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en-US" sz="800" dirty="0">
                          <a:solidFill>
                            <a:schemeClr val="tx1"/>
                          </a:solidFill>
                          <a:effectLst/>
                          <a:latin typeface="Arial" charset="0"/>
                          <a:ea typeface="DengXian" charset="-122"/>
                          <a:cs typeface="Times New Roman" charset="0"/>
                        </a:rPr>
                        <a:t>Age</a:t>
                      </a:r>
                      <a:endParaRPr lang="en-US"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en-US" sz="800" dirty="0">
                          <a:solidFill>
                            <a:schemeClr val="tx1"/>
                          </a:solidFill>
                          <a:effectLst/>
                          <a:latin typeface="Arial" charset="0"/>
                          <a:ea typeface="DengXian" charset="-122"/>
                          <a:cs typeface="Times New Roman" charset="0"/>
                        </a:rPr>
                        <a:t>%</a:t>
                      </a:r>
                      <a:endParaRPr lang="en-US"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en-US" sz="800" dirty="0">
                          <a:solidFill>
                            <a:schemeClr val="tx1"/>
                          </a:solidFill>
                          <a:effectLst/>
                          <a:latin typeface="Arial" charset="0"/>
                          <a:ea typeface="DengXian" charset="-122"/>
                          <a:cs typeface="Times New Roman" charset="0"/>
                        </a:rPr>
                        <a:t>Age</a:t>
                      </a:r>
                      <a:endParaRPr lang="en-US"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en-US" sz="800" dirty="0">
                          <a:solidFill>
                            <a:schemeClr val="tx1"/>
                          </a:solidFill>
                          <a:effectLst/>
                          <a:latin typeface="Arial" charset="0"/>
                          <a:ea typeface="DengXian" charset="-122"/>
                          <a:cs typeface="Times New Roman" charset="0"/>
                        </a:rPr>
                        <a:t>%</a:t>
                      </a:r>
                      <a:endParaRPr lang="en-US"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extLst>
                  <a:ext uri="{0D108BD9-81ED-4DB2-BD59-A6C34878D82A}">
                    <a16:rowId xmlns="" xmlns:a16="http://schemas.microsoft.com/office/drawing/2014/main" val="10002"/>
                  </a:ext>
                </a:extLst>
              </a:tr>
              <a:tr h="278376">
                <a:tc>
                  <a:txBody>
                    <a:bodyPr/>
                    <a:lstStyle/>
                    <a:p>
                      <a:pPr algn="ctr">
                        <a:lnSpc>
                          <a:spcPts val="900"/>
                        </a:lnSpc>
                        <a:spcAft>
                          <a:spcPts val="1200"/>
                        </a:spcAft>
                      </a:pPr>
                      <a:r>
                        <a:rPr lang="en-US" sz="800" dirty="0">
                          <a:effectLst/>
                          <a:latin typeface="Arial" charset="0"/>
                          <a:ea typeface="DengXian" charset="-122"/>
                          <a:cs typeface="Times New Roman" charset="0"/>
                        </a:rPr>
                        <a:t>60</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3.33</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72</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5.40</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84</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8.08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278376">
                <a:tc>
                  <a:txBody>
                    <a:bodyPr/>
                    <a:lstStyle/>
                    <a:p>
                      <a:pPr algn="ctr">
                        <a:lnSpc>
                          <a:spcPts val="900"/>
                        </a:lnSpc>
                        <a:spcAft>
                          <a:spcPts val="1200"/>
                        </a:spcAft>
                      </a:pPr>
                      <a:r>
                        <a:rPr lang="en-US" sz="800" dirty="0">
                          <a:effectLst/>
                          <a:latin typeface="Arial" charset="0"/>
                          <a:ea typeface="DengXian" charset="-122"/>
                          <a:cs typeface="Times New Roman" charset="0"/>
                        </a:rPr>
                        <a:t>61</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3.45</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73</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5.53</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85</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8.51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62</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3.57</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74</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5.67</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86</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8.99</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278376">
                <a:tc>
                  <a:txBody>
                    <a:bodyPr/>
                    <a:lstStyle/>
                    <a:p>
                      <a:pPr algn="ctr">
                        <a:lnSpc>
                          <a:spcPts val="900"/>
                        </a:lnSpc>
                        <a:spcAft>
                          <a:spcPts val="1200"/>
                        </a:spcAft>
                      </a:pPr>
                      <a:r>
                        <a:rPr lang="en-US" sz="800" dirty="0">
                          <a:effectLst/>
                          <a:latin typeface="Arial" charset="0"/>
                          <a:ea typeface="DengXian" charset="-122"/>
                          <a:cs typeface="Times New Roman" charset="0"/>
                        </a:rPr>
                        <a:t>63</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3.70</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75</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5.82</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87</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9.55</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278376">
                <a:tc>
                  <a:txBody>
                    <a:bodyPr/>
                    <a:lstStyle/>
                    <a:p>
                      <a:pPr algn="ctr">
                        <a:lnSpc>
                          <a:spcPts val="900"/>
                        </a:lnSpc>
                        <a:spcAft>
                          <a:spcPts val="1200"/>
                        </a:spcAft>
                      </a:pPr>
                      <a:r>
                        <a:rPr lang="en-US" sz="800" dirty="0">
                          <a:effectLst/>
                          <a:latin typeface="Arial" charset="0"/>
                          <a:ea typeface="DengXian" charset="-122"/>
                          <a:cs typeface="Times New Roman" charset="0"/>
                        </a:rPr>
                        <a:t>64</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3.85</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76</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5.98</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10.21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278376">
                <a:tc>
                  <a:txBody>
                    <a:bodyPr/>
                    <a:lstStyle/>
                    <a:p>
                      <a:pPr algn="ctr">
                        <a:lnSpc>
                          <a:spcPts val="900"/>
                        </a:lnSpc>
                        <a:spcAft>
                          <a:spcPts val="1200"/>
                        </a:spcAft>
                      </a:pPr>
                      <a:r>
                        <a:rPr lang="en-US" sz="800" dirty="0">
                          <a:effectLst/>
                          <a:latin typeface="Arial" charset="0"/>
                          <a:ea typeface="DengXian" charset="-122"/>
                          <a:cs typeface="Times New Roman" charset="0"/>
                        </a:rPr>
                        <a:t>65</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4.00</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77</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6.17</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89</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10.99</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8"/>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66</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4.17</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78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6.36</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90</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11.92</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9"/>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67</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4.35</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79</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6.58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91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13.06</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0"/>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68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4.55</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80</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6.82</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92</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14.49</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1"/>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69</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4.76</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7.08</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93</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16.34</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2"/>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70</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5.00</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82</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7.38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94</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18.79</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3"/>
                  </a:ext>
                </a:extLst>
              </a:tr>
              <a:tr h="278376">
                <a:tc>
                  <a:txBody>
                    <a:bodyPr/>
                    <a:lstStyle/>
                    <a:p>
                      <a:pPr algn="ctr">
                        <a:lnSpc>
                          <a:spcPts val="900"/>
                        </a:lnSpc>
                        <a:spcAft>
                          <a:spcPts val="1200"/>
                        </a:spcAft>
                      </a:pPr>
                      <a:r>
                        <a:rPr lang="en-US" sz="800">
                          <a:effectLst/>
                          <a:latin typeface="Arial" charset="0"/>
                          <a:ea typeface="DengXian" charset="-122"/>
                          <a:cs typeface="Times New Roman" charset="0"/>
                        </a:rPr>
                        <a:t>71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5.28</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83</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a:effectLst/>
                          <a:latin typeface="Arial" charset="0"/>
                          <a:ea typeface="DengXian" charset="-122"/>
                          <a:cs typeface="Times New Roman" charset="0"/>
                        </a:rPr>
                        <a:t>7.71</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en-US" sz="800">
                          <a:effectLst/>
                          <a:latin typeface="Arial" charset="0"/>
                          <a:ea typeface="DengXian" charset="-122"/>
                          <a:cs typeface="Times New Roman" charset="0"/>
                        </a:rPr>
                        <a:t>95+</a:t>
                      </a:r>
                      <a:endParaRPr lang="en-US" sz="120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en-US" sz="800" dirty="0">
                          <a:effectLst/>
                          <a:latin typeface="Arial" charset="0"/>
                          <a:ea typeface="DengXian" charset="-122"/>
                          <a:cs typeface="Times New Roman" charset="0"/>
                        </a:rPr>
                        <a:t>20.00</a:t>
                      </a:r>
                      <a:endParaRPr lang="en-US"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4"/>
                  </a:ext>
                </a:extLst>
              </a:tr>
            </a:tbl>
          </a:graphicData>
        </a:graphic>
      </p:graphicFrame>
      <p:sp>
        <p:nvSpPr>
          <p:cNvPr id="7" name="Oval 6"/>
          <p:cNvSpPr/>
          <p:nvPr/>
        </p:nvSpPr>
        <p:spPr>
          <a:xfrm>
            <a:off x="5029201" y="3886200"/>
            <a:ext cx="1012557"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nvGrpSpPr>
          <p:cNvPr id="12" name="Group 11"/>
          <p:cNvGrpSpPr/>
          <p:nvPr/>
        </p:nvGrpSpPr>
        <p:grpSpPr>
          <a:xfrm>
            <a:off x="1169140" y="3444561"/>
            <a:ext cx="2386951" cy="2283138"/>
            <a:chOff x="528049" y="3457261"/>
            <a:chExt cx="2386951" cy="2283138"/>
          </a:xfrm>
        </p:grpSpPr>
        <p:sp>
          <p:nvSpPr>
            <p:cNvPr id="15" name="Oval 14"/>
            <p:cNvSpPr/>
            <p:nvPr/>
          </p:nvSpPr>
          <p:spPr>
            <a:xfrm>
              <a:off x="528049" y="3457261"/>
              <a:ext cx="2335801" cy="2283138"/>
            </a:xfrm>
            <a:prstGeom prst="ellipse">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aseline="30000" dirty="0">
                <a:solidFill>
                  <a:schemeClr val="bg1"/>
                </a:solidFill>
                <a:latin typeface="Arial" panose="020B0604020202020204" pitchFamily="34" charset="0"/>
                <a:cs typeface="Arial" panose="020B0604020202020204" pitchFamily="34" charset="0"/>
              </a:endParaRPr>
            </a:p>
          </p:txBody>
        </p:sp>
        <p:sp>
          <p:nvSpPr>
            <p:cNvPr id="17" name="Title 1"/>
            <p:cNvSpPr txBox="1">
              <a:spLocks/>
            </p:cNvSpPr>
            <p:nvPr/>
          </p:nvSpPr>
          <p:spPr>
            <a:xfrm>
              <a:off x="840435" y="3886200"/>
              <a:ext cx="2074565" cy="168295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600" b="1" dirty="0"/>
                <a:t>Sequence of returns </a:t>
              </a:r>
              <a:r>
                <a:rPr lang="en-US" sz="1600" dirty="0"/>
                <a:t>risk is an important consideration when making RRIF withdrawals</a:t>
              </a:r>
            </a:p>
          </p:txBody>
        </p:sp>
      </p:grpSp>
      <p:sp>
        <p:nvSpPr>
          <p:cNvPr id="19" name="Text Box 4"/>
          <p:cNvSpPr txBox="1">
            <a:spLocks noChangeArrowheads="1"/>
          </p:cNvSpPr>
          <p:nvPr/>
        </p:nvSpPr>
        <p:spPr bwMode="auto">
          <a:xfrm>
            <a:off x="457200" y="579886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BMO Wealth Institute, 2016 Wealth Planning Facts &amp; Figures</a:t>
            </a:r>
          </a:p>
        </p:txBody>
      </p:sp>
    </p:spTree>
    <p:extLst>
      <p:ext uri="{BB962C8B-B14F-4D97-AF65-F5344CB8AC3E}">
        <p14:creationId xmlns:p14="http://schemas.microsoft.com/office/powerpoint/2010/main" val="697796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Tax Free Savings Account (TFSA)</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33</a:t>
            </a:fld>
            <a:endParaRPr lang="en-US" sz="1000">
              <a:latin typeface="Arial" charset="0"/>
              <a:cs typeface="Arial" charset="0"/>
            </a:endParaRPr>
          </a:p>
        </p:txBody>
      </p:sp>
      <p:sp>
        <p:nvSpPr>
          <p:cNvPr id="3" name="Content Placeholder 2"/>
          <p:cNvSpPr>
            <a:spLocks noGrp="1"/>
          </p:cNvSpPr>
          <p:nvPr>
            <p:ph idx="12"/>
          </p:nvPr>
        </p:nvSpPr>
        <p:spPr>
          <a:xfrm>
            <a:off x="457200" y="1143000"/>
            <a:ext cx="5181600" cy="4692720"/>
          </a:xfrm>
        </p:spPr>
        <p:txBody>
          <a:bodyPr rtlCol="0">
            <a:noAutofit/>
          </a:bodyPr>
          <a:lstStyle/>
          <a:p>
            <a:pPr lvl="1" fontAlgn="auto">
              <a:lnSpc>
                <a:spcPct val="100000"/>
              </a:lnSpc>
              <a:spcAft>
                <a:spcPts val="0"/>
              </a:spcAft>
              <a:defRPr/>
            </a:pPr>
            <a:r>
              <a:rPr lang="en-US" sz="1800" dirty="0"/>
              <a:t>Designed to create cash flow</a:t>
            </a:r>
          </a:p>
          <a:p>
            <a:pPr lvl="2" fontAlgn="auto">
              <a:lnSpc>
                <a:spcPct val="100000"/>
              </a:lnSpc>
              <a:spcAft>
                <a:spcPts val="0"/>
              </a:spcAft>
              <a:buFont typeface="Courier New" charset="0"/>
              <a:buChar char="o"/>
              <a:defRPr/>
            </a:pPr>
            <a:r>
              <a:rPr lang="en-US" sz="1800" dirty="0"/>
              <a:t>Income earned in TFSA is not taxable</a:t>
            </a:r>
          </a:p>
          <a:p>
            <a:pPr lvl="2" fontAlgn="auto">
              <a:lnSpc>
                <a:spcPct val="100000"/>
              </a:lnSpc>
              <a:spcAft>
                <a:spcPts val="0"/>
              </a:spcAft>
              <a:buFont typeface="Courier New" charset="0"/>
              <a:buChar char="o"/>
              <a:defRPr/>
            </a:pPr>
            <a:r>
              <a:rPr lang="en-US" sz="1800" dirty="0"/>
              <a:t>Funds can be withdrawn at any time</a:t>
            </a:r>
          </a:p>
          <a:p>
            <a:pPr lvl="1" fontAlgn="auto">
              <a:lnSpc>
                <a:spcPct val="100000"/>
              </a:lnSpc>
              <a:spcAft>
                <a:spcPts val="0"/>
              </a:spcAft>
              <a:defRPr/>
            </a:pPr>
            <a:r>
              <a:rPr lang="en-US" sz="1800" dirty="0"/>
              <a:t>Contributions</a:t>
            </a:r>
          </a:p>
          <a:p>
            <a:pPr lvl="2" fontAlgn="auto">
              <a:lnSpc>
                <a:spcPct val="100000"/>
              </a:lnSpc>
              <a:spcAft>
                <a:spcPts val="0"/>
              </a:spcAft>
              <a:buFont typeface="Courier New" charset="0"/>
              <a:buChar char="o"/>
              <a:defRPr/>
            </a:pPr>
            <a:r>
              <a:rPr lang="en-US" sz="1800" dirty="0"/>
              <a:t>Not deductible for income tax purposes</a:t>
            </a:r>
          </a:p>
          <a:p>
            <a:pPr lvl="2" fontAlgn="auto">
              <a:lnSpc>
                <a:spcPct val="100000"/>
              </a:lnSpc>
              <a:spcAft>
                <a:spcPts val="0"/>
              </a:spcAft>
              <a:buFont typeface="Courier New" charset="0"/>
              <a:buChar char="o"/>
              <a:defRPr/>
            </a:pPr>
            <a:r>
              <a:rPr lang="en-US" sz="1800" dirty="0"/>
              <a:t>Contribution room can be carried forward</a:t>
            </a:r>
          </a:p>
          <a:p>
            <a:pPr lvl="2" fontAlgn="auto">
              <a:lnSpc>
                <a:spcPct val="100000"/>
              </a:lnSpc>
              <a:spcAft>
                <a:spcPts val="0"/>
              </a:spcAft>
              <a:buFont typeface="Courier New" charset="0"/>
              <a:buChar char="o"/>
              <a:defRPr/>
            </a:pPr>
            <a:r>
              <a:rPr lang="en-US" sz="1800" dirty="0"/>
              <a:t>Contribution limit currently $</a:t>
            </a:r>
            <a:r>
              <a:rPr lang="en-US" sz="1800" dirty="0" smtClean="0"/>
              <a:t>5,500 </a:t>
            </a:r>
            <a:r>
              <a:rPr lang="en-US" sz="1800" dirty="0"/>
              <a:t>annually</a:t>
            </a:r>
          </a:p>
          <a:p>
            <a:pPr lvl="1" fontAlgn="auto">
              <a:lnSpc>
                <a:spcPct val="100000"/>
              </a:lnSpc>
              <a:spcAft>
                <a:spcPts val="0"/>
              </a:spcAft>
              <a:defRPr/>
            </a:pPr>
            <a:r>
              <a:rPr lang="en-US" sz="1800" dirty="0"/>
              <a:t>Investments</a:t>
            </a:r>
          </a:p>
          <a:p>
            <a:pPr lvl="2" fontAlgn="auto">
              <a:lnSpc>
                <a:spcPct val="100000"/>
              </a:lnSpc>
              <a:spcAft>
                <a:spcPts val="0"/>
              </a:spcAft>
              <a:buFont typeface="Courier New" charset="0"/>
              <a:buChar char="o"/>
              <a:defRPr/>
            </a:pPr>
            <a:r>
              <a:rPr lang="en-US" sz="1800" dirty="0"/>
              <a:t>Any number of investments can be held – ETFs, Mutual Funds, stocks</a:t>
            </a:r>
          </a:p>
          <a:p>
            <a:pPr lvl="2" fontAlgn="auto">
              <a:lnSpc>
                <a:spcPct val="100000"/>
              </a:lnSpc>
              <a:spcAft>
                <a:spcPts val="0"/>
              </a:spcAft>
              <a:buFont typeface="Courier New" charset="0"/>
              <a:buChar char="o"/>
              <a:defRPr/>
            </a:pPr>
            <a:r>
              <a:rPr lang="en-US" sz="1800" dirty="0"/>
              <a:t>Opportunity for growth in your portfolio</a:t>
            </a:r>
          </a:p>
          <a:p>
            <a:pPr lvl="1" fontAlgn="auto">
              <a:spcAft>
                <a:spcPts val="0"/>
              </a:spcAft>
              <a:defRPr/>
            </a:pPr>
            <a:endParaRPr lang="en-US" dirty="0"/>
          </a:p>
          <a:p>
            <a:pPr lvl="2" fontAlgn="auto">
              <a:spcAft>
                <a:spcPts val="0"/>
              </a:spcAft>
              <a:defRPr/>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9542" y="4789352"/>
            <a:ext cx="2072640" cy="1036320"/>
          </a:xfrm>
          <a:prstGeom prst="rect">
            <a:avLst/>
          </a:prstGeom>
        </p:spPr>
      </p:pic>
      <p:sp>
        <p:nvSpPr>
          <p:cNvPr id="8"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a:t>
            </a:r>
            <a:r>
              <a:rPr lang="en-US" sz="1000" dirty="0" err="1">
                <a:latin typeface="Arial" charset="0"/>
                <a:cs typeface="Arial" charset="0"/>
              </a:rPr>
              <a:t>bmo.com</a:t>
            </a:r>
            <a:endParaRPr lang="en-US" sz="1000" dirty="0">
              <a:latin typeface="Arial" charset="0"/>
              <a:cs typeface="Arial" charset="0"/>
            </a:endParaRPr>
          </a:p>
        </p:txBody>
      </p:sp>
    </p:spTree>
    <p:extLst>
      <p:ext uri="{BB962C8B-B14F-4D97-AF65-F5344CB8AC3E}">
        <p14:creationId xmlns:p14="http://schemas.microsoft.com/office/powerpoint/2010/main" val="712759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Tax implications and savings options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34</a:t>
            </a:fld>
            <a:endParaRPr lang="en-US" sz="1000">
              <a:latin typeface="Arial" charset="0"/>
              <a:cs typeface="Arial" charset="0"/>
            </a:endParaRPr>
          </a:p>
        </p:txBody>
      </p:sp>
      <p:sp>
        <p:nvSpPr>
          <p:cNvPr id="9" name="Content Placeholder 2"/>
          <p:cNvSpPr>
            <a:spLocks noGrp="1"/>
          </p:cNvSpPr>
          <p:nvPr>
            <p:ph idx="12"/>
          </p:nvPr>
        </p:nvSpPr>
        <p:spPr>
          <a:xfrm>
            <a:off x="457200" y="1143000"/>
            <a:ext cx="7772400" cy="4468091"/>
          </a:xfrm>
        </p:spPr>
        <p:txBody>
          <a:bodyPr rtlCol="0">
            <a:noAutofit/>
          </a:bodyPr>
          <a:lstStyle/>
          <a:p>
            <a:pPr lvl="1" fontAlgn="auto">
              <a:lnSpc>
                <a:spcPct val="100000"/>
              </a:lnSpc>
              <a:spcAft>
                <a:spcPts val="0"/>
              </a:spcAft>
              <a:defRPr/>
            </a:pPr>
            <a:r>
              <a:rPr lang="en-US" sz="1800" dirty="0"/>
              <a:t>Tax implications</a:t>
            </a:r>
          </a:p>
          <a:p>
            <a:pPr lvl="2" fontAlgn="auto">
              <a:lnSpc>
                <a:spcPct val="100000"/>
              </a:lnSpc>
              <a:spcAft>
                <a:spcPts val="0"/>
              </a:spcAft>
              <a:buFont typeface="Courier New" charset="0"/>
              <a:buChar char="o"/>
              <a:defRPr/>
            </a:pPr>
            <a:r>
              <a:rPr lang="en-US" sz="1800" dirty="0"/>
              <a:t>Tax benefits from registered products now reversed as you draw down</a:t>
            </a:r>
          </a:p>
          <a:p>
            <a:pPr lvl="2" fontAlgn="auto">
              <a:lnSpc>
                <a:spcPct val="100000"/>
              </a:lnSpc>
              <a:spcAft>
                <a:spcPts val="0"/>
              </a:spcAft>
              <a:buFont typeface="Courier New" charset="0"/>
              <a:buChar char="o"/>
              <a:defRPr/>
            </a:pPr>
            <a:r>
              <a:rPr lang="en-US" sz="1800" dirty="0"/>
              <a:t>Tax rates based on income, type of investment (e.g. Capital gains vs. Dividends)</a:t>
            </a:r>
          </a:p>
          <a:p>
            <a:pPr lvl="1" fontAlgn="auto">
              <a:lnSpc>
                <a:spcPct val="100000"/>
              </a:lnSpc>
              <a:spcAft>
                <a:spcPts val="0"/>
              </a:spcAft>
              <a:defRPr/>
            </a:pPr>
            <a:r>
              <a:rPr lang="en-US" sz="1800" dirty="0"/>
              <a:t>Spousal income splitting</a:t>
            </a:r>
          </a:p>
          <a:p>
            <a:pPr lvl="2" fontAlgn="auto">
              <a:lnSpc>
                <a:spcPct val="100000"/>
              </a:lnSpc>
              <a:spcAft>
                <a:spcPts val="0"/>
              </a:spcAft>
              <a:buFont typeface="Courier New" charset="0"/>
              <a:buChar char="o"/>
              <a:defRPr/>
            </a:pPr>
            <a:r>
              <a:rPr lang="en-US" sz="1800" dirty="0"/>
              <a:t>Pension splitting</a:t>
            </a:r>
          </a:p>
          <a:p>
            <a:pPr lvl="2" fontAlgn="auto">
              <a:lnSpc>
                <a:spcPct val="100000"/>
              </a:lnSpc>
              <a:spcAft>
                <a:spcPts val="0"/>
              </a:spcAft>
              <a:buFont typeface="Courier New" charset="0"/>
              <a:buChar char="o"/>
              <a:defRPr/>
            </a:pPr>
            <a:r>
              <a:rPr lang="en-US" sz="1800" dirty="0"/>
              <a:t>$</a:t>
            </a:r>
            <a:r>
              <a:rPr lang="en-US" sz="1800" dirty="0" smtClean="0"/>
              <a:t>2,000 </a:t>
            </a:r>
            <a:r>
              <a:rPr lang="en-US" sz="1800" dirty="0"/>
              <a:t>pension income tax credit</a:t>
            </a:r>
          </a:p>
          <a:p>
            <a:pPr lvl="2" fontAlgn="auto">
              <a:spcAft>
                <a:spcPts val="0"/>
              </a:spcAft>
              <a:defRPr/>
            </a:pPr>
            <a:endParaRPr lang="en-US" dirty="0"/>
          </a:p>
          <a:p>
            <a:pPr lvl="2" fontAlgn="auto">
              <a:spcAft>
                <a:spcPts val="0"/>
              </a:spcAft>
              <a:defRPr/>
            </a:pPr>
            <a:endParaRPr lang="en-US" dirty="0"/>
          </a:p>
        </p:txBody>
      </p:sp>
      <p:sp>
        <p:nvSpPr>
          <p:cNvPr id="6"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a:t>
            </a:r>
            <a:r>
              <a:rPr lang="en-US" sz="1000" dirty="0" err="1">
                <a:latin typeface="Arial" charset="0"/>
                <a:cs typeface="Arial" charset="0"/>
              </a:rPr>
              <a:t>bmo.com</a:t>
            </a:r>
            <a:endParaRPr lang="en-US" sz="1000" dirty="0">
              <a:latin typeface="Arial" charset="0"/>
              <a:cs typeface="Arial" charset="0"/>
            </a:endParaRPr>
          </a:p>
        </p:txBody>
      </p:sp>
    </p:spTree>
    <p:extLst>
      <p:ext uri="{BB962C8B-B14F-4D97-AF65-F5344CB8AC3E}">
        <p14:creationId xmlns:p14="http://schemas.microsoft.com/office/powerpoint/2010/main" val="952753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P007256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0"/>
            <a:ext cx="9144000" cy="5270274"/>
          </a:xfrm>
          <a:prstGeom prst="rect">
            <a:avLst/>
          </a:prstGeom>
        </p:spPr>
      </p:pic>
      <p:sp>
        <p:nvSpPr>
          <p:cNvPr id="17" name="Rectangle 16"/>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p:txBody>
          <a:bodyPr/>
          <a:lstStyle/>
          <a:p>
            <a:endParaRPr lang="en-CA"/>
          </a:p>
        </p:txBody>
      </p:sp>
      <p:grpSp>
        <p:nvGrpSpPr>
          <p:cNvPr id="10" name="Group 8"/>
          <p:cNvGrpSpPr>
            <a:grpSpLocks/>
          </p:cNvGrpSpPr>
          <p:nvPr/>
        </p:nvGrpSpPr>
        <p:grpSpPr bwMode="auto">
          <a:xfrm>
            <a:off x="219965" y="799852"/>
            <a:ext cx="3835648" cy="3835648"/>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4" name="Title 3"/>
          <p:cNvSpPr>
            <a:spLocks noGrp="1"/>
          </p:cNvSpPr>
          <p:nvPr>
            <p:ph type="ctrTitle"/>
          </p:nvPr>
        </p:nvSpPr>
        <p:spPr>
          <a:xfrm>
            <a:off x="685800" y="1727201"/>
            <a:ext cx="3124199" cy="1981200"/>
          </a:xfrm>
        </p:spPr>
        <p:txBody>
          <a:bodyPr>
            <a:normAutofit fontScale="90000"/>
          </a:bodyPr>
          <a:lstStyle/>
          <a:p>
            <a:r>
              <a:rPr lang="en-US" dirty="0">
                <a:solidFill>
                  <a:schemeClr val="bg1"/>
                </a:solidFill>
              </a:rPr>
              <a:t>Retirement income solutions that meet your needs</a:t>
            </a:r>
            <a:endParaRPr lang="en-CA" dirty="0"/>
          </a:p>
        </p:txBody>
      </p:sp>
    </p:spTree>
    <p:extLst>
      <p:ext uri="{BB962C8B-B14F-4D97-AF65-F5344CB8AC3E}">
        <p14:creationId xmlns:p14="http://schemas.microsoft.com/office/powerpoint/2010/main" val="1183547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A picture of retirement income</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36</a:t>
            </a:fld>
            <a:endParaRPr lang="en-US" sz="1000">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8411" y="1345204"/>
            <a:ext cx="7534656" cy="4694589"/>
          </a:xfrm>
          <a:prstGeom prst="rect">
            <a:avLst/>
          </a:prstGeom>
        </p:spPr>
      </p:pic>
    </p:spTree>
    <p:extLst>
      <p:ext uri="{BB962C8B-B14F-4D97-AF65-F5344CB8AC3E}">
        <p14:creationId xmlns:p14="http://schemas.microsoft.com/office/powerpoint/2010/main" val="707339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041" y="2013011"/>
            <a:ext cx="2386007" cy="217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193953" y="2011608"/>
            <a:ext cx="2333904" cy="220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508190" y="2043466"/>
            <a:ext cx="2270273" cy="217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BMO Retirement Portfolios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37</a:t>
            </a:fld>
            <a:endParaRPr lang="en-US" sz="1000">
              <a:latin typeface="Arial" charset="0"/>
              <a:cs typeface="Arial" charset="0"/>
            </a:endParaRPr>
          </a:p>
        </p:txBody>
      </p:sp>
      <p:sp>
        <p:nvSpPr>
          <p:cNvPr id="9" name="Content Placeholder 2"/>
          <p:cNvSpPr>
            <a:spLocks noGrp="1"/>
          </p:cNvSpPr>
          <p:nvPr>
            <p:ph idx="12"/>
          </p:nvPr>
        </p:nvSpPr>
        <p:spPr>
          <a:xfrm>
            <a:off x="457200" y="1143001"/>
            <a:ext cx="8229600" cy="544484"/>
          </a:xfrm>
        </p:spPr>
        <p:txBody>
          <a:bodyPr rtlCol="0">
            <a:noAutofit/>
          </a:bodyPr>
          <a:lstStyle/>
          <a:p>
            <a:pPr marL="0" indent="0" fontAlgn="auto">
              <a:buNone/>
              <a:defRPr/>
            </a:pPr>
            <a:r>
              <a:rPr lang="en-US" sz="2000" b="1" dirty="0">
                <a:solidFill>
                  <a:schemeClr val="accent1"/>
                </a:solidFill>
                <a:latin typeface="Arial" charset="0"/>
              </a:rPr>
              <a:t>Good for you now, better for you later</a:t>
            </a:r>
          </a:p>
        </p:txBody>
      </p:sp>
      <p:sp>
        <p:nvSpPr>
          <p:cNvPr id="21507" name="Text Box 4"/>
          <p:cNvSpPr txBox="1">
            <a:spLocks noChangeArrowheads="1"/>
          </p:cNvSpPr>
          <p:nvPr/>
        </p:nvSpPr>
        <p:spPr bwMode="auto">
          <a:xfrm>
            <a:off x="457200" y="579886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Retirement Planning Presentation, BMO Wealth Institute 2016</a:t>
            </a:r>
          </a:p>
        </p:txBody>
      </p:sp>
      <p:graphicFrame>
        <p:nvGraphicFramePr>
          <p:cNvPr id="13" name="Table 12"/>
          <p:cNvGraphicFramePr>
            <a:graphicFrameLocks noGrp="1"/>
          </p:cNvGraphicFramePr>
          <p:nvPr>
            <p:extLst>
              <p:ext uri="{D42A27DB-BD31-4B8C-83A1-F6EECF244321}">
                <p14:modId xmlns:p14="http://schemas.microsoft.com/office/powerpoint/2010/main" val="1233693984"/>
              </p:ext>
            </p:extLst>
          </p:nvPr>
        </p:nvGraphicFramePr>
        <p:xfrm>
          <a:off x="457200" y="4272598"/>
          <a:ext cx="8229601" cy="1295400"/>
        </p:xfrm>
        <a:graphic>
          <a:graphicData uri="http://schemas.openxmlformats.org/drawingml/2006/table">
            <a:tbl>
              <a:tblPr firstRow="1" bandRow="1">
                <a:tableStyleId>{5C22544A-7EE6-4342-B048-85BDC9FD1C3A}</a:tableStyleId>
              </a:tblPr>
              <a:tblGrid>
                <a:gridCol w="1485112">
                  <a:extLst>
                    <a:ext uri="{9D8B030D-6E8A-4147-A177-3AD203B41FA5}">
                      <a16:colId xmlns="" xmlns:a16="http://schemas.microsoft.com/office/drawing/2014/main" val="20000"/>
                    </a:ext>
                  </a:extLst>
                </a:gridCol>
                <a:gridCol w="2248163">
                  <a:extLst>
                    <a:ext uri="{9D8B030D-6E8A-4147-A177-3AD203B41FA5}">
                      <a16:colId xmlns="" xmlns:a16="http://schemas.microsoft.com/office/drawing/2014/main" val="20001"/>
                    </a:ext>
                  </a:extLst>
                </a:gridCol>
                <a:gridCol w="2248163">
                  <a:extLst>
                    <a:ext uri="{9D8B030D-6E8A-4147-A177-3AD203B41FA5}">
                      <a16:colId xmlns="" xmlns:a16="http://schemas.microsoft.com/office/drawing/2014/main" val="20002"/>
                    </a:ext>
                  </a:extLst>
                </a:gridCol>
                <a:gridCol w="2248163">
                  <a:extLst>
                    <a:ext uri="{9D8B030D-6E8A-4147-A177-3AD203B41FA5}">
                      <a16:colId xmlns="" xmlns:a16="http://schemas.microsoft.com/office/drawing/2014/main" val="20003"/>
                    </a:ext>
                  </a:extLst>
                </a:gridCol>
              </a:tblGrid>
              <a:tr h="453081">
                <a:tc>
                  <a:txBody>
                    <a:bodyPr/>
                    <a:lstStyle/>
                    <a:p>
                      <a:r>
                        <a:rPr lang="en-US" sz="1300" b="1" dirty="0">
                          <a:latin typeface="Arial" panose="020B0604020202020204" pitchFamily="34" charset="0"/>
                          <a:cs typeface="Arial" panose="020B0604020202020204" pitchFamily="34" charset="0"/>
                        </a:rPr>
                        <a:t>Portfolio Manager</a:t>
                      </a:r>
                    </a:p>
                  </a:txBody>
                  <a:tcPr/>
                </a:tc>
                <a:tc gridSpan="3">
                  <a:txBody>
                    <a:bodyPr/>
                    <a:lstStyle/>
                    <a:p>
                      <a:pPr algn="ctr"/>
                      <a:r>
                        <a:rPr lang="en-CA" sz="1300" dirty="0">
                          <a:latin typeface="Arial" panose="020B0604020202020204" pitchFamily="34" charset="0"/>
                          <a:cs typeface="Arial" panose="020B0604020202020204" pitchFamily="34" charset="0"/>
                        </a:rPr>
                        <a:t>BMO Asset Management Inc. </a:t>
                      </a:r>
                      <a:endParaRPr lang="en-US" sz="13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CA"/>
                    </a:p>
                  </a:txBody>
                  <a:tcPr/>
                </a:tc>
                <a:extLst>
                  <a:ext uri="{0D108BD9-81ED-4DB2-BD59-A6C34878D82A}">
                    <a16:rowId xmlns="" xmlns:a16="http://schemas.microsoft.com/office/drawing/2014/main" val="10000"/>
                  </a:ext>
                </a:extLst>
              </a:tr>
              <a:tr h="743652">
                <a:tc>
                  <a:txBody>
                    <a:bodyPr/>
                    <a:lstStyle/>
                    <a:p>
                      <a:r>
                        <a:rPr lang="en-US" sz="1300" b="1" dirty="0">
                          <a:latin typeface="Arial" panose="020B0604020202020204" pitchFamily="34" charset="0"/>
                          <a:cs typeface="Arial" panose="020B0604020202020204" pitchFamily="34" charset="0"/>
                        </a:rPr>
                        <a:t>Objective</a:t>
                      </a: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Capital protection</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Some growth potential</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Capital protection</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Increased focus on growth</a:t>
                      </a:r>
                      <a:endParaRPr lang="en-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Capital protection</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US" sz="1400" kern="1200" dirty="0">
                          <a:solidFill>
                            <a:schemeClr val="dk1"/>
                          </a:solidFill>
                          <a:latin typeface="Arial" panose="020B0604020202020204" pitchFamily="34" charset="0"/>
                          <a:ea typeface="+mn-ea"/>
                          <a:cs typeface="Arial" panose="020B0604020202020204" pitchFamily="34" charset="0"/>
                        </a:rPr>
                        <a:t>Focus on growth</a:t>
                      </a:r>
                    </a:p>
                  </a:txBody>
                  <a:tcPr/>
                </a:tc>
                <a:extLst>
                  <a:ext uri="{0D108BD9-81ED-4DB2-BD59-A6C34878D82A}">
                    <a16:rowId xmlns="" xmlns:a16="http://schemas.microsoft.com/office/drawing/2014/main" val="10001"/>
                  </a:ext>
                </a:extLst>
              </a:tr>
            </a:tbl>
          </a:graphicData>
        </a:graphic>
      </p:graphicFrame>
      <p:sp>
        <p:nvSpPr>
          <p:cNvPr id="14" name="Text Box 4"/>
          <p:cNvSpPr txBox="1">
            <a:spLocks noChangeArrowheads="1"/>
          </p:cNvSpPr>
          <p:nvPr/>
        </p:nvSpPr>
        <p:spPr bwMode="auto">
          <a:xfrm>
            <a:off x="470648" y="5537653"/>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200" i="1" dirty="0">
                <a:latin typeface="Arial" charset="0"/>
                <a:cs typeface="Arial" charset="0"/>
              </a:rPr>
              <a:t>For illustrative purposes only.</a:t>
            </a:r>
          </a:p>
        </p:txBody>
      </p:sp>
      <p:sp>
        <p:nvSpPr>
          <p:cNvPr id="2" name="Rectangle 1"/>
          <p:cNvSpPr/>
          <p:nvPr/>
        </p:nvSpPr>
        <p:spPr>
          <a:xfrm>
            <a:off x="1998663" y="1555426"/>
            <a:ext cx="2010629" cy="523220"/>
          </a:xfrm>
          <a:prstGeom prst="rect">
            <a:avLst/>
          </a:prstGeom>
        </p:spPr>
        <p:txBody>
          <a:bodyPr wrap="square">
            <a:spAutoFit/>
          </a:bodyPr>
          <a:lstStyle/>
          <a:p>
            <a:pPr algn="ctr"/>
            <a:r>
              <a:rPr lang="en-US" sz="1400" b="1" dirty="0">
                <a:latin typeface="+mn-lt"/>
              </a:rPr>
              <a:t>BMO Retirement Income Portfolio </a:t>
            </a:r>
            <a:endParaRPr lang="en-CA" sz="1400" b="1" dirty="0">
              <a:latin typeface="+mn-lt"/>
            </a:endParaRPr>
          </a:p>
        </p:txBody>
      </p:sp>
      <p:sp>
        <p:nvSpPr>
          <p:cNvPr id="16" name="Rectangle 15"/>
          <p:cNvSpPr/>
          <p:nvPr/>
        </p:nvSpPr>
        <p:spPr>
          <a:xfrm>
            <a:off x="4249499" y="1555426"/>
            <a:ext cx="2135463" cy="523220"/>
          </a:xfrm>
          <a:prstGeom prst="rect">
            <a:avLst/>
          </a:prstGeom>
        </p:spPr>
        <p:txBody>
          <a:bodyPr wrap="square">
            <a:spAutoFit/>
          </a:bodyPr>
          <a:lstStyle/>
          <a:p>
            <a:pPr algn="ctr"/>
            <a:r>
              <a:rPr lang="en-US" sz="1400" b="1" dirty="0">
                <a:latin typeface="+mn-lt"/>
              </a:rPr>
              <a:t>BMO Retirement Conservative Portfolio </a:t>
            </a:r>
            <a:endParaRPr lang="en-CA" sz="1400" b="1" dirty="0">
              <a:latin typeface="+mn-lt"/>
            </a:endParaRPr>
          </a:p>
        </p:txBody>
      </p:sp>
      <p:sp>
        <p:nvSpPr>
          <p:cNvPr id="17" name="Rectangle 16"/>
          <p:cNvSpPr/>
          <p:nvPr/>
        </p:nvSpPr>
        <p:spPr>
          <a:xfrm>
            <a:off x="6598622" y="1555426"/>
            <a:ext cx="2010629" cy="523220"/>
          </a:xfrm>
          <a:prstGeom prst="rect">
            <a:avLst/>
          </a:prstGeom>
        </p:spPr>
        <p:txBody>
          <a:bodyPr wrap="square">
            <a:spAutoFit/>
          </a:bodyPr>
          <a:lstStyle/>
          <a:p>
            <a:pPr algn="ctr"/>
            <a:r>
              <a:rPr lang="en-US" sz="1400" b="1" dirty="0">
                <a:latin typeface="+mn-lt"/>
              </a:rPr>
              <a:t>BMO Retirement </a:t>
            </a:r>
            <a:r>
              <a:rPr lang="en-US" sz="1400" b="1" dirty="0" smtClean="0">
                <a:latin typeface="+mn-lt"/>
              </a:rPr>
              <a:t>Balanced Portfolio </a:t>
            </a:r>
            <a:endParaRPr lang="en-CA" sz="1400" b="1" dirty="0">
              <a:latin typeface="+mn-lt"/>
            </a:endParaRPr>
          </a:p>
        </p:txBody>
      </p:sp>
    </p:spTree>
    <p:extLst>
      <p:ext uri="{BB962C8B-B14F-4D97-AF65-F5344CB8AC3E}">
        <p14:creationId xmlns:p14="http://schemas.microsoft.com/office/powerpoint/2010/main" val="637583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BMO Retirement Portfolios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38</a:t>
            </a:fld>
            <a:endParaRPr lang="en-US" sz="1000">
              <a:latin typeface="Arial" charset="0"/>
              <a:cs typeface="Arial" charset="0"/>
            </a:endParaRPr>
          </a:p>
        </p:txBody>
      </p:sp>
      <p:sp>
        <p:nvSpPr>
          <p:cNvPr id="9" name="Content Placeholder 2"/>
          <p:cNvSpPr>
            <a:spLocks noGrp="1"/>
          </p:cNvSpPr>
          <p:nvPr>
            <p:ph idx="12"/>
          </p:nvPr>
        </p:nvSpPr>
        <p:spPr>
          <a:xfrm>
            <a:off x="457200" y="1143001"/>
            <a:ext cx="8229600" cy="544484"/>
          </a:xfrm>
        </p:spPr>
        <p:txBody>
          <a:bodyPr rtlCol="0">
            <a:noAutofit/>
          </a:bodyPr>
          <a:lstStyle/>
          <a:p>
            <a:pPr marL="0" indent="0" fontAlgn="auto">
              <a:buNone/>
              <a:defRPr/>
            </a:pPr>
            <a:r>
              <a:rPr lang="en-US" sz="2000" b="1" dirty="0">
                <a:solidFill>
                  <a:schemeClr val="accent1"/>
                </a:solidFill>
                <a:latin typeface="Arial" charset="0"/>
              </a:rPr>
              <a:t>A solution for those approaching, or in retirement</a:t>
            </a:r>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Locked-in Retirement Plans, BMO Financial Group, February 2015</a:t>
            </a:r>
          </a:p>
        </p:txBody>
      </p:sp>
      <p:sp>
        <p:nvSpPr>
          <p:cNvPr id="10" name="Title 1"/>
          <p:cNvSpPr txBox="1">
            <a:spLocks/>
          </p:cNvSpPr>
          <p:nvPr/>
        </p:nvSpPr>
        <p:spPr>
          <a:xfrm>
            <a:off x="6400800" y="3447368"/>
            <a:ext cx="2468881" cy="265450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800" dirty="0"/>
              <a:t>TFSAs are a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956350761"/>
              </p:ext>
            </p:extLst>
          </p:nvPr>
        </p:nvGraphicFramePr>
        <p:xfrm>
          <a:off x="468267" y="1876371"/>
          <a:ext cx="7380000" cy="2423945"/>
        </p:xfrm>
        <a:graphic>
          <a:graphicData uri="http://schemas.openxmlformats.org/drawingml/2006/table">
            <a:tbl>
              <a:tblPr firstRow="1" bandRow="1">
                <a:tableStyleId>{5C22544A-7EE6-4342-B048-85BDC9FD1C3A}</a:tableStyleId>
              </a:tblPr>
              <a:tblGrid>
                <a:gridCol w="1335390">
                  <a:extLst>
                    <a:ext uri="{9D8B030D-6E8A-4147-A177-3AD203B41FA5}">
                      <a16:colId xmlns="" xmlns:a16="http://schemas.microsoft.com/office/drawing/2014/main" val="20000"/>
                    </a:ext>
                  </a:extLst>
                </a:gridCol>
                <a:gridCol w="6044610">
                  <a:extLst>
                    <a:ext uri="{9D8B030D-6E8A-4147-A177-3AD203B41FA5}">
                      <a16:colId xmlns="" xmlns:a16="http://schemas.microsoft.com/office/drawing/2014/main" val="20001"/>
                    </a:ext>
                  </a:extLst>
                </a:gridCol>
              </a:tblGrid>
              <a:tr h="383188">
                <a:tc gridSpan="2">
                  <a:txBody>
                    <a:bodyPr/>
                    <a:lstStyle/>
                    <a:p>
                      <a:pPr algn="ctr"/>
                      <a:r>
                        <a:rPr lang="en-US" dirty="0"/>
                        <a:t>BMO Retirement</a:t>
                      </a:r>
                      <a:r>
                        <a:rPr lang="en-US" baseline="0" dirty="0"/>
                        <a:t> Portfolios</a:t>
                      </a:r>
                    </a:p>
                  </a:txBody>
                  <a:tcPr/>
                </a:tc>
                <a:tc hMerge="1">
                  <a:txBody>
                    <a:bodyPr/>
                    <a:lstStyle/>
                    <a:p>
                      <a:endParaRPr lang="en-US" dirty="0"/>
                    </a:p>
                  </a:txBody>
                  <a:tcPr/>
                </a:tc>
                <a:extLst>
                  <a:ext uri="{0D108BD9-81ED-4DB2-BD59-A6C34878D82A}">
                    <a16:rowId xmlns="" xmlns:a16="http://schemas.microsoft.com/office/drawing/2014/main" val="10000"/>
                  </a:ext>
                </a:extLst>
              </a:tr>
              <a:tr h="3831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a:t>
                      </a:r>
                      <a:endParaRPr lang="en-US" sz="1800" dirty="0">
                        <a:latin typeface="Arial" panose="020B0604020202020204" pitchFamily="34" charset="0"/>
                        <a:cs typeface="Arial" panose="020B0604020202020204" pitchFamily="34" charset="0"/>
                      </a:endParaRPr>
                    </a:p>
                  </a:txBody>
                  <a:tcPr/>
                </a:tc>
                <a:tc>
                  <a:txBody>
                    <a:bodyPr/>
                    <a:lstStyle/>
                    <a:p>
                      <a:r>
                        <a:rPr lang="en-US" dirty="0"/>
                        <a:t>Manage risk / provide capital protection</a:t>
                      </a:r>
                    </a:p>
                  </a:txBody>
                  <a:tcPr/>
                </a:tc>
                <a:extLst>
                  <a:ext uri="{0D108BD9-81ED-4DB2-BD59-A6C34878D82A}">
                    <a16:rowId xmlns="" xmlns:a16="http://schemas.microsoft.com/office/drawing/2014/main" val="10001"/>
                  </a:ext>
                </a:extLst>
              </a:tr>
              <a:tr h="413429">
                <a:tc>
                  <a:txBody>
                    <a:bodyPr/>
                    <a:lstStyle/>
                    <a:p>
                      <a:pPr algn="ctr"/>
                      <a:r>
                        <a:rPr lang="en-US" sz="1800" dirty="0"/>
                        <a:t>✔</a:t>
                      </a:r>
                    </a:p>
                  </a:txBody>
                  <a:tcPr/>
                </a:tc>
                <a:tc>
                  <a:txBody>
                    <a:bodyPr/>
                    <a:lstStyle/>
                    <a:p>
                      <a:r>
                        <a:rPr lang="en-US" dirty="0"/>
                        <a:t>Growth</a:t>
                      </a:r>
                      <a:r>
                        <a:rPr lang="en-US" baseline="0" dirty="0"/>
                        <a:t> potential – outpace inflation &amp; address shortfalls</a:t>
                      </a:r>
                      <a:endParaRPr lang="en-US" dirty="0"/>
                    </a:p>
                  </a:txBody>
                  <a:tcPr/>
                </a:tc>
                <a:extLst>
                  <a:ext uri="{0D108BD9-81ED-4DB2-BD59-A6C34878D82A}">
                    <a16:rowId xmlns="" xmlns:a16="http://schemas.microsoft.com/office/drawing/2014/main" val="10002"/>
                  </a:ext>
                </a:extLst>
              </a:tr>
              <a:tr h="4682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a:t>
                      </a:r>
                    </a:p>
                  </a:txBody>
                  <a:tcPr/>
                </a:tc>
                <a:tc>
                  <a:txBody>
                    <a:bodyPr/>
                    <a:lstStyle/>
                    <a:p>
                      <a:r>
                        <a:rPr lang="en-US" dirty="0"/>
                        <a:t>Protection against</a:t>
                      </a:r>
                      <a:r>
                        <a:rPr lang="en-US" baseline="0" dirty="0"/>
                        <a:t> sequence of returns risk (volatility)</a:t>
                      </a:r>
                      <a:endParaRPr lang="en-US" dirty="0"/>
                    </a:p>
                  </a:txBody>
                  <a:tcPr/>
                </a:tc>
                <a:extLst>
                  <a:ext uri="{0D108BD9-81ED-4DB2-BD59-A6C34878D82A}">
                    <a16:rowId xmlns="" xmlns:a16="http://schemas.microsoft.com/office/drawing/2014/main" val="10003"/>
                  </a:ext>
                </a:extLst>
              </a:tr>
              <a:tr h="387921">
                <a:tc>
                  <a:txBody>
                    <a:bodyPr/>
                    <a:lstStyle/>
                    <a:p>
                      <a:pPr algn="ctr"/>
                      <a:r>
                        <a:rPr lang="en-US" sz="1800" dirty="0"/>
                        <a:t>✔</a:t>
                      </a:r>
                    </a:p>
                  </a:txBody>
                  <a:tcPr/>
                </a:tc>
                <a:tc>
                  <a:txBody>
                    <a:bodyPr/>
                    <a:lstStyle/>
                    <a:p>
                      <a:r>
                        <a:rPr lang="en-US" dirty="0"/>
                        <a:t>Multiple options</a:t>
                      </a:r>
                      <a:r>
                        <a:rPr lang="en-US" baseline="0" dirty="0"/>
                        <a:t> to suit individual investment goals</a:t>
                      </a:r>
                      <a:endParaRPr lang="en-US" dirty="0"/>
                    </a:p>
                  </a:txBody>
                  <a:tcPr/>
                </a:tc>
                <a:extLst>
                  <a:ext uri="{0D108BD9-81ED-4DB2-BD59-A6C34878D82A}">
                    <a16:rowId xmlns="" xmlns:a16="http://schemas.microsoft.com/office/drawing/2014/main" val="10004"/>
                  </a:ext>
                </a:extLst>
              </a:tr>
              <a:tr h="3879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a:t>
                      </a:r>
                    </a:p>
                  </a:txBody>
                  <a:tcPr/>
                </a:tc>
                <a:tc>
                  <a:txBody>
                    <a:bodyPr/>
                    <a:lstStyle/>
                    <a:p>
                      <a:r>
                        <a:rPr lang="en-US" dirty="0"/>
                        <a:t>Support you through retirement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41629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Summary and next steps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39</a:t>
            </a:fld>
            <a:endParaRPr lang="en-US" sz="1000">
              <a:latin typeface="Arial" charset="0"/>
              <a:cs typeface="Arial" charset="0"/>
            </a:endParaRPr>
          </a:p>
        </p:txBody>
      </p:sp>
      <p:sp>
        <p:nvSpPr>
          <p:cNvPr id="3" name="Content Placeholder 2"/>
          <p:cNvSpPr>
            <a:spLocks noGrp="1"/>
          </p:cNvSpPr>
          <p:nvPr>
            <p:ph idx="12"/>
          </p:nvPr>
        </p:nvSpPr>
        <p:spPr>
          <a:xfrm>
            <a:off x="457200" y="1143001"/>
            <a:ext cx="7622771" cy="1917699"/>
          </a:xfrm>
        </p:spPr>
        <p:txBody>
          <a:bodyPr rtlCol="0">
            <a:noAutofit/>
          </a:bodyPr>
          <a:lstStyle/>
          <a:p>
            <a:pPr lvl="1" fontAlgn="auto">
              <a:lnSpc>
                <a:spcPct val="100000"/>
              </a:lnSpc>
              <a:spcAft>
                <a:spcPts val="0"/>
              </a:spcAft>
              <a:defRPr/>
            </a:pPr>
            <a:r>
              <a:rPr lang="en-US" sz="1800" dirty="0"/>
              <a:t>A wide range of factors to consider</a:t>
            </a:r>
          </a:p>
          <a:p>
            <a:pPr lvl="1" fontAlgn="auto">
              <a:lnSpc>
                <a:spcPct val="100000"/>
              </a:lnSpc>
              <a:spcAft>
                <a:spcPts val="0"/>
              </a:spcAft>
              <a:defRPr/>
            </a:pPr>
            <a:r>
              <a:rPr lang="en-US" sz="1800" dirty="0"/>
              <a:t>Changing retirement landscape</a:t>
            </a:r>
          </a:p>
          <a:p>
            <a:pPr lvl="1" fontAlgn="auto">
              <a:lnSpc>
                <a:spcPct val="100000"/>
              </a:lnSpc>
              <a:spcAft>
                <a:spcPts val="0"/>
              </a:spcAft>
              <a:defRPr/>
            </a:pPr>
            <a:r>
              <a:rPr lang="en-US" sz="1800" dirty="0"/>
              <a:t>Ongoing threat to savings – inflation, volatility, low returns</a:t>
            </a:r>
          </a:p>
          <a:p>
            <a:pPr lvl="1" fontAlgn="auto">
              <a:lnSpc>
                <a:spcPct val="100000"/>
              </a:lnSpc>
              <a:spcAft>
                <a:spcPts val="0"/>
              </a:spcAft>
              <a:defRPr/>
            </a:pPr>
            <a:r>
              <a:rPr lang="en-US" sz="1800" dirty="0"/>
              <a:t>Many decisions and considerations to be made around retirement pensions</a:t>
            </a:r>
          </a:p>
          <a:p>
            <a:pPr lvl="1" fontAlgn="auto">
              <a:spcAft>
                <a:spcPts val="0"/>
              </a:spcAft>
              <a:defRPr/>
            </a:pPr>
            <a:endParaRPr lang="en-US" dirty="0"/>
          </a:p>
          <a:p>
            <a:pPr lvl="1" fontAlgn="auto">
              <a:spcAft>
                <a:spcPts val="0"/>
              </a:spcAft>
              <a:defRPr/>
            </a:pPr>
            <a:endParaRPr lang="en-US" dirty="0"/>
          </a:p>
          <a:p>
            <a:pPr lvl="1" fontAlgn="auto">
              <a:spcAft>
                <a:spcPts val="0"/>
              </a:spcAft>
              <a:defRPr/>
            </a:pPr>
            <a:endParaRPr lang="en-US" dirty="0"/>
          </a:p>
          <a:p>
            <a:pPr lvl="2" fontAlgn="auto">
              <a:spcAft>
                <a:spcPts val="0"/>
              </a:spcAft>
              <a:defRPr/>
            </a:pPr>
            <a:endParaRPr lang="en-US" dirty="0"/>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a:p>
            <a:pPr eaLnBrk="1" hangingPunct="1">
              <a:spcBef>
                <a:spcPts val="400"/>
              </a:spcBef>
              <a:buFont typeface="Arial" charset="0"/>
              <a:buNone/>
            </a:pPr>
            <a:r>
              <a:rPr lang="en-US" sz="1000" dirty="0">
                <a:latin typeface="Arial" charset="0"/>
                <a:cs typeface="Arial" charset="0"/>
              </a:rPr>
              <a:t>Source:  Locked-in Retirement Plans, BMO Financial Group, February 2015</a:t>
            </a:r>
          </a:p>
        </p:txBody>
      </p:sp>
      <p:sp>
        <p:nvSpPr>
          <p:cNvPr id="2" name="TextBox 1"/>
          <p:cNvSpPr txBox="1"/>
          <p:nvPr/>
        </p:nvSpPr>
        <p:spPr>
          <a:xfrm>
            <a:off x="7777537" y="2445249"/>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Tree>
    <p:extLst>
      <p:ext uri="{BB962C8B-B14F-4D97-AF65-F5344CB8AC3E}">
        <p14:creationId xmlns:p14="http://schemas.microsoft.com/office/powerpoint/2010/main" val="29217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154046"/>
          </a:xfrm>
          <a:prstGeom prst="rect">
            <a:avLst/>
          </a:prstGeom>
        </p:spPr>
      </p:pic>
      <p:grpSp>
        <p:nvGrpSpPr>
          <p:cNvPr id="12" name="Group 8"/>
          <p:cNvGrpSpPr>
            <a:grpSpLocks/>
          </p:cNvGrpSpPr>
          <p:nvPr/>
        </p:nvGrpSpPr>
        <p:grpSpPr bwMode="auto">
          <a:xfrm>
            <a:off x="219965" y="799852"/>
            <a:ext cx="3835648" cy="3835648"/>
            <a:chOff x="-304800" y="288832"/>
            <a:chExt cx="4587968" cy="4587968"/>
          </a:xfrm>
        </p:grpSpPr>
        <p:sp>
          <p:nvSpPr>
            <p:cNvPr id="13" name="Oval 12"/>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4" name="Oval 13"/>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5" name="Title 4"/>
          <p:cNvSpPr>
            <a:spLocks noGrp="1"/>
          </p:cNvSpPr>
          <p:nvPr>
            <p:ph type="ctrTitle"/>
          </p:nvPr>
        </p:nvSpPr>
        <p:spPr>
          <a:xfrm>
            <a:off x="673100" y="1765301"/>
            <a:ext cx="3124199" cy="1981200"/>
          </a:xfrm>
        </p:spPr>
        <p:txBody>
          <a:bodyPr>
            <a:normAutofit/>
          </a:bodyPr>
          <a:lstStyle/>
          <a:p>
            <a:r>
              <a:rPr lang="en-US" dirty="0">
                <a:solidFill>
                  <a:schemeClr val="bg1"/>
                </a:solidFill>
              </a:rPr>
              <a:t>Retirement income:  personal risk factors</a:t>
            </a:r>
            <a:endParaRPr lang="en-CA" dirty="0"/>
          </a:p>
        </p:txBody>
      </p:sp>
    </p:spTree>
    <p:extLst>
      <p:ext uri="{BB962C8B-B14F-4D97-AF65-F5344CB8AC3E}">
        <p14:creationId xmlns:p14="http://schemas.microsoft.com/office/powerpoint/2010/main" val="578670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numCol="1">
            <a:normAutofit/>
          </a:bodyPr>
          <a:lstStyle/>
          <a:p>
            <a:pPr lvl="2"/>
            <a:r>
              <a:rPr lang="en-US" sz="1200" b="0" dirty="0">
                <a:latin typeface="Arial" charset="0"/>
                <a:cs typeface="Arial" charset="0"/>
              </a:rPr>
              <a:t>This communication is for informational purposes only. While the information contained in this document is believed to be reliable, no guarantee is given that it is accurate or complete. The information contained herein is not, and should not be construed as, investment advice to any party. Investments should be evaluated relative to the individual’s investment objectives and professional advice should be obtained with respect to any circumstance.</a:t>
            </a:r>
          </a:p>
          <a:p>
            <a:pPr lvl="2"/>
            <a:endParaRPr lang="en-US" sz="1200" b="0" dirty="0">
              <a:latin typeface="Arial" charset="0"/>
              <a:cs typeface="Arial" charset="0"/>
            </a:endParaRPr>
          </a:p>
          <a:p>
            <a:pPr lvl="2"/>
            <a:r>
              <a:rPr lang="en-US" sz="1200" b="0" dirty="0">
                <a:latin typeface="Arial" charset="0"/>
                <a:cs typeface="Arial" charset="0"/>
              </a:rPr>
              <a:t>This should not be construed to be legal or tax advice, as each client’s situation is different.  Please consult your own legal and tax advisor.</a:t>
            </a:r>
          </a:p>
          <a:p>
            <a:pPr lvl="2"/>
            <a:endParaRPr lang="en-US" sz="1200" b="0" dirty="0">
              <a:latin typeface="Arial" charset="0"/>
              <a:cs typeface="Arial" charset="0"/>
            </a:endParaRPr>
          </a:p>
          <a:p>
            <a:pPr lvl="2"/>
            <a:r>
              <a:rPr lang="en-US" sz="1200" b="0" dirty="0">
                <a:latin typeface="Arial" charset="0"/>
                <a:cs typeface="Arial" charset="0"/>
              </a:rPr>
              <a:t>BMO Global Asset Management is a brand name that comprises of BMO Asset Management Inc., BMO Investments Inc., BMO Asset Management Corp. and BMO’s specialized investment management firms.</a:t>
            </a:r>
          </a:p>
          <a:p>
            <a:pPr lvl="2"/>
            <a:endParaRPr lang="en-US" sz="1200" b="0" dirty="0">
              <a:latin typeface="Arial" charset="0"/>
              <a:cs typeface="Arial" charset="0"/>
            </a:endParaRPr>
          </a:p>
          <a:p>
            <a:pPr lvl="2"/>
            <a:r>
              <a:rPr lang="en-US" sz="1200" b="0" dirty="0">
                <a:latin typeface="Arial" charset="0"/>
                <a:cs typeface="Arial" charset="0"/>
              </a:rPr>
              <a:t>BMO Mutual Funds are offered by BMO Investments Inc., a financial services firm and separate legal entity from Bank of Montreal. Commissions, trailing commissions, management fees and expenses all may be associated with mutual fund investments. Please read the prospectus of the mutual fund before investing. Mutual funds are not guaranteed, their values change frequently and past performance may not be repeated.</a:t>
            </a:r>
            <a:endParaRPr lang="en-US" sz="1200" b="0" dirty="0"/>
          </a:p>
        </p:txBody>
      </p:sp>
      <p:sp>
        <p:nvSpPr>
          <p:cNvPr id="53249" name="Rectangle 2"/>
          <p:cNvSpPr>
            <a:spLocks noGrp="1" noChangeArrowheads="1"/>
          </p:cNvSpPr>
          <p:nvPr>
            <p:ph type="title"/>
          </p:nvPr>
        </p:nvSpPr>
        <p:spPr>
          <a:xfrm>
            <a:off x="457200" y="0"/>
            <a:ext cx="7886700" cy="1325563"/>
          </a:xfrm>
        </p:spPr>
        <p:txBody>
          <a:bodyPr/>
          <a:lstStyle/>
          <a:p>
            <a:pPr eaLnBrk="1" hangingPunct="1"/>
            <a:r>
              <a:rPr lang="en-US" sz="2400" dirty="0">
                <a:latin typeface="Arial" charset="0"/>
                <a:cs typeface="Arial" charset="0"/>
              </a:rPr>
              <a:t>Disclaimers</a:t>
            </a:r>
          </a:p>
        </p:txBody>
      </p:sp>
      <p:sp>
        <p:nvSpPr>
          <p:cNvPr id="532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94CDAD05-57DA-5F4C-9E59-1F8B1F1F2401}" type="slidenum">
              <a:rPr lang="en-US" sz="1000">
                <a:latin typeface="Arial" charset="0"/>
                <a:cs typeface="Arial" charset="0"/>
              </a:rPr>
              <a:pPr/>
              <a:t>40</a:t>
            </a:fld>
            <a:endParaRPr lang="en-US" sz="1000" dirty="0">
              <a:latin typeface="Arial" charset="0"/>
              <a:cs typeface="Arial" charset="0"/>
            </a:endParaRPr>
          </a:p>
        </p:txBody>
      </p:sp>
      <p:sp>
        <p:nvSpPr>
          <p:cNvPr id="53252" name="Rectangle 7"/>
          <p:cNvSpPr>
            <a:spLocks noChangeArrowheads="1"/>
          </p:cNvSpPr>
          <p:nvPr/>
        </p:nvSpPr>
        <p:spPr bwMode="auto">
          <a:xfrm>
            <a:off x="4724400" y="1066800"/>
            <a:ext cx="3962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spcBef>
                <a:spcPts val="500"/>
              </a:spcBef>
            </a:pPr>
            <a:endParaRPr lang="en-US" sz="8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3200" dirty="0">
                <a:latin typeface="Arial" charset="0"/>
                <a:cs typeface="Arial" charset="0"/>
              </a:rPr>
              <a:t>Living longer</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5</a:t>
            </a:fld>
            <a:endParaRPr lang="en-US" sz="1000">
              <a:latin typeface="Arial" charset="0"/>
              <a:cs typeface="Arial" charset="0"/>
            </a:endParaRPr>
          </a:p>
        </p:txBody>
      </p:sp>
      <p:sp>
        <p:nvSpPr>
          <p:cNvPr id="7"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en-US" sz="1000" dirty="0">
                <a:latin typeface="Arial" charset="0"/>
                <a:cs typeface="Arial" charset="0"/>
              </a:rPr>
              <a:t>Source:  </a:t>
            </a:r>
            <a:r>
              <a:rPr lang="en-US" sz="1000" dirty="0" err="1">
                <a:latin typeface="Arial" charset="0"/>
                <a:cs typeface="Arial" charset="0"/>
              </a:rPr>
              <a:t>StatsCan</a:t>
            </a:r>
            <a:r>
              <a:rPr lang="en-US" sz="1000" dirty="0">
                <a:latin typeface="Arial" charset="0"/>
                <a:cs typeface="Arial" charset="0"/>
              </a:rPr>
              <a:t>, May 2012.</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9348" y="1843917"/>
            <a:ext cx="300314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5589498" y="2810743"/>
            <a:ext cx="2365420" cy="138025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2400" dirty="0"/>
              <a:t>Longevity Risk:  risk of outliving your money</a:t>
            </a:r>
          </a:p>
        </p:txBody>
      </p:sp>
      <p:grpSp>
        <p:nvGrpSpPr>
          <p:cNvPr id="17" name="Group 16"/>
          <p:cNvGrpSpPr/>
          <p:nvPr/>
        </p:nvGrpSpPr>
        <p:grpSpPr>
          <a:xfrm>
            <a:off x="609600" y="1868319"/>
            <a:ext cx="3496887" cy="3222935"/>
            <a:chOff x="609600" y="1999152"/>
            <a:chExt cx="3496887" cy="3222935"/>
          </a:xfrm>
        </p:grpSpPr>
        <p:sp>
          <p:nvSpPr>
            <p:cNvPr id="20" name="TextBox 19"/>
            <p:cNvSpPr txBox="1"/>
            <p:nvPr/>
          </p:nvSpPr>
          <p:spPr>
            <a:xfrm>
              <a:off x="2384681" y="1999152"/>
              <a:ext cx="1064283" cy="539642"/>
            </a:xfrm>
            <a:prstGeom prst="rect">
              <a:avLst/>
            </a:prstGeom>
            <a:noFill/>
          </p:spPr>
          <p:txBody>
            <a:bodyPr wrap="square" lIns="0" tIns="0" rIns="0" bIns="0" rtlCol="0">
              <a:noAutofit/>
            </a:bodyPr>
            <a:lstStyle/>
            <a:p>
              <a:pPr algn="ctr">
                <a:spcBef>
                  <a:spcPts val="1000"/>
                </a:spcBef>
              </a:pPr>
              <a:r>
                <a:rPr lang="en-US" sz="2000" b="1" dirty="0">
                  <a:solidFill>
                    <a:srgbClr val="0079C1"/>
                  </a:solidFill>
                  <a:latin typeface="Arial"/>
                  <a:cs typeface="Arial"/>
                </a:rPr>
                <a:t>Age 87</a:t>
              </a:r>
            </a:p>
          </p:txBody>
        </p:sp>
        <p:grpSp>
          <p:nvGrpSpPr>
            <p:cNvPr id="16" name="Group 15"/>
            <p:cNvGrpSpPr/>
            <p:nvPr/>
          </p:nvGrpSpPr>
          <p:grpSpPr>
            <a:xfrm>
              <a:off x="609600" y="2014556"/>
              <a:ext cx="3496887" cy="3207531"/>
              <a:chOff x="609600" y="2014556"/>
              <a:chExt cx="3496887" cy="3207531"/>
            </a:xfrm>
          </p:grpSpPr>
          <p:sp>
            <p:nvSpPr>
              <p:cNvPr id="3" name="Rectangle 2"/>
              <p:cNvSpPr/>
              <p:nvPr/>
            </p:nvSpPr>
            <p:spPr>
              <a:xfrm>
                <a:off x="1371600" y="2438439"/>
                <a:ext cx="814648" cy="2362161"/>
              </a:xfrm>
              <a:prstGeom prst="rect">
                <a:avLst/>
              </a:prstGeom>
              <a:solidFill>
                <a:srgbClr val="99C9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Rectangle 13"/>
              <p:cNvSpPr/>
              <p:nvPr/>
            </p:nvSpPr>
            <p:spPr>
              <a:xfrm>
                <a:off x="2480222" y="2349539"/>
                <a:ext cx="814648" cy="2451062"/>
              </a:xfrm>
              <a:prstGeom prst="rect">
                <a:avLst/>
              </a:prstGeom>
              <a:solidFill>
                <a:srgbClr val="99C9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cxnSp>
            <p:nvCxnSpPr>
              <p:cNvPr id="5" name="Straight Connector 4"/>
              <p:cNvCxnSpPr/>
              <p:nvPr/>
            </p:nvCxnSpPr>
            <p:spPr>
              <a:xfrm>
                <a:off x="609600" y="4800600"/>
                <a:ext cx="34968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38409" y="2014556"/>
                <a:ext cx="1238339" cy="539642"/>
              </a:xfrm>
              <a:prstGeom prst="rect">
                <a:avLst/>
              </a:prstGeom>
              <a:noFill/>
            </p:spPr>
            <p:txBody>
              <a:bodyPr wrap="square" lIns="0" tIns="0" rIns="0" bIns="0" rtlCol="0">
                <a:noAutofit/>
              </a:bodyPr>
              <a:lstStyle/>
              <a:p>
                <a:pPr lvl="0" algn="ctr">
                  <a:spcBef>
                    <a:spcPts val="1000"/>
                  </a:spcBef>
                </a:pPr>
                <a:r>
                  <a:rPr lang="en-US" sz="2000" b="1" dirty="0">
                    <a:solidFill>
                      <a:srgbClr val="0079C1"/>
                    </a:solidFill>
                    <a:latin typeface="Arial"/>
                    <a:cs typeface="Arial"/>
                  </a:rPr>
                  <a:t>Age 84</a:t>
                </a:r>
              </a:p>
              <a:p>
                <a:pPr>
                  <a:spcBef>
                    <a:spcPts val="1000"/>
                  </a:spcBef>
                </a:pPr>
                <a:endParaRPr lang="en-US" sz="2400" b="1" dirty="0">
                  <a:solidFill>
                    <a:srgbClr val="0079C1"/>
                  </a:solidFill>
                  <a:latin typeface="Arial"/>
                  <a:cs typeface="Arial"/>
                </a:endParaRPr>
              </a:p>
            </p:txBody>
          </p:sp>
          <p:sp>
            <p:nvSpPr>
              <p:cNvPr id="21" name="TextBox 20"/>
              <p:cNvSpPr txBox="1"/>
              <p:nvPr/>
            </p:nvSpPr>
            <p:spPr>
              <a:xfrm>
                <a:off x="1328651" y="4912511"/>
                <a:ext cx="925483" cy="309576"/>
              </a:xfrm>
              <a:prstGeom prst="rect">
                <a:avLst/>
              </a:prstGeom>
              <a:noFill/>
            </p:spPr>
            <p:txBody>
              <a:bodyPr wrap="square" lIns="0" tIns="0" rIns="0" bIns="0" rtlCol="0">
                <a:noAutofit/>
              </a:bodyPr>
              <a:lstStyle/>
              <a:p>
                <a:pPr algn="ctr">
                  <a:spcBef>
                    <a:spcPts val="1000"/>
                  </a:spcBef>
                </a:pPr>
                <a:r>
                  <a:rPr lang="en-US" sz="1400" b="1" dirty="0">
                    <a:latin typeface="Arial"/>
                    <a:cs typeface="Arial"/>
                  </a:rPr>
                  <a:t>Male </a:t>
                </a:r>
              </a:p>
            </p:txBody>
          </p:sp>
          <p:sp>
            <p:nvSpPr>
              <p:cNvPr id="22" name="TextBox 21"/>
              <p:cNvSpPr txBox="1"/>
              <p:nvPr/>
            </p:nvSpPr>
            <p:spPr>
              <a:xfrm>
                <a:off x="2424804" y="4912511"/>
                <a:ext cx="925483" cy="309576"/>
              </a:xfrm>
              <a:prstGeom prst="rect">
                <a:avLst/>
              </a:prstGeom>
              <a:noFill/>
            </p:spPr>
            <p:txBody>
              <a:bodyPr wrap="square" lIns="0" tIns="0" rIns="0" bIns="0" rtlCol="0">
                <a:noAutofit/>
              </a:bodyPr>
              <a:lstStyle/>
              <a:p>
                <a:pPr algn="ctr">
                  <a:spcBef>
                    <a:spcPts val="1000"/>
                  </a:spcBef>
                </a:pPr>
                <a:r>
                  <a:rPr lang="en-US" sz="1400" b="1" dirty="0">
                    <a:latin typeface="Arial"/>
                    <a:cs typeface="Arial"/>
                  </a:rPr>
                  <a:t>Female</a:t>
                </a:r>
              </a:p>
            </p:txBody>
          </p:sp>
        </p:grpSp>
      </p:grpSp>
      <p:cxnSp>
        <p:nvCxnSpPr>
          <p:cNvPr id="6" name="Straight Connector 5"/>
          <p:cNvCxnSpPr/>
          <p:nvPr/>
        </p:nvCxnSpPr>
        <p:spPr>
          <a:xfrm>
            <a:off x="468267" y="2832100"/>
            <a:ext cx="3824333"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7909" y="2519871"/>
            <a:ext cx="3064625" cy="309576"/>
          </a:xfrm>
          <a:prstGeom prst="rect">
            <a:avLst/>
          </a:prstGeom>
          <a:noFill/>
        </p:spPr>
        <p:txBody>
          <a:bodyPr wrap="square" lIns="0" tIns="0" rIns="0" bIns="0" rtlCol="0">
            <a:noAutofit/>
          </a:bodyPr>
          <a:lstStyle/>
          <a:p>
            <a:pPr algn="ctr">
              <a:spcBef>
                <a:spcPts val="1000"/>
              </a:spcBef>
            </a:pPr>
            <a:r>
              <a:rPr lang="en-US" b="1" dirty="0">
                <a:solidFill>
                  <a:srgbClr val="FF0000"/>
                </a:solidFill>
                <a:latin typeface="Arial"/>
                <a:cs typeface="Arial"/>
              </a:rPr>
              <a:t>Life expectancy at age 65</a:t>
            </a:r>
          </a:p>
        </p:txBody>
      </p:sp>
    </p:spTree>
    <p:extLst>
      <p:ext uri="{BB962C8B-B14F-4D97-AF65-F5344CB8AC3E}">
        <p14:creationId xmlns:p14="http://schemas.microsoft.com/office/powerpoint/2010/main" val="126356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7387" y="1057275"/>
            <a:ext cx="7542891" cy="4473033"/>
          </a:xfrm>
          <a:prstGeom prst="rect">
            <a:avLst/>
          </a:prstGeom>
        </p:spPr>
      </p:pic>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Increasing health care costs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6</a:t>
            </a:fld>
            <a:endParaRPr lang="en-US" sz="1000">
              <a:latin typeface="Arial" charset="0"/>
              <a:cs typeface="Arial" charset="0"/>
            </a:endParaRPr>
          </a:p>
        </p:txBody>
      </p:sp>
      <p:sp>
        <p:nvSpPr>
          <p:cNvPr id="21507" name="Text Box 4"/>
          <p:cNvSpPr txBox="1">
            <a:spLocks noChangeArrowheads="1"/>
          </p:cNvSpPr>
          <p:nvPr/>
        </p:nvSpPr>
        <p:spPr bwMode="auto">
          <a:xfrm>
            <a:off x="457200" y="5435058"/>
            <a:ext cx="8224838" cy="7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sp>
        <p:nvSpPr>
          <p:cNvPr id="9" name="TextBox 8"/>
          <p:cNvSpPr txBox="1"/>
          <p:nvPr/>
        </p:nvSpPr>
        <p:spPr>
          <a:xfrm>
            <a:off x="468267" y="5553644"/>
            <a:ext cx="6952641" cy="707886"/>
          </a:xfrm>
          <a:prstGeom prst="rect">
            <a:avLst/>
          </a:prstGeom>
          <a:noFill/>
        </p:spPr>
        <p:txBody>
          <a:bodyPr wrap="square" rtlCol="0">
            <a:spAutoFit/>
          </a:bodyPr>
          <a:lstStyle/>
          <a:p>
            <a:r>
              <a:rPr lang="en-US" sz="1000" dirty="0">
                <a:latin typeface="+mj-lt"/>
                <a:cs typeface="Arial" panose="020B0604020202020204" pitchFamily="34" charset="0"/>
              </a:rPr>
              <a:t>Source: </a:t>
            </a:r>
          </a:p>
          <a:p>
            <a:r>
              <a:rPr lang="en-US" sz="1000" baseline="30000" dirty="0">
                <a:latin typeface="+mn-lt"/>
                <a:cs typeface="Arial" panose="020B0604020202020204" pitchFamily="34" charset="0"/>
              </a:rPr>
              <a:t>1</a:t>
            </a:r>
            <a:r>
              <a:rPr lang="en-US" sz="1000" dirty="0">
                <a:latin typeface="+mn-lt"/>
                <a:cs typeface="Arial" panose="020B0604020202020204" pitchFamily="34" charset="0"/>
              </a:rPr>
              <a:t> Fraser Institute, dates from 2004-2014 </a:t>
            </a:r>
          </a:p>
          <a:p>
            <a:r>
              <a:rPr lang="en-US" sz="1000" baseline="30000" dirty="0">
                <a:latin typeface="+mj-lt"/>
                <a:cs typeface="Arial" panose="020B0604020202020204" pitchFamily="34" charset="0"/>
              </a:rPr>
              <a:t>2</a:t>
            </a:r>
            <a:r>
              <a:rPr lang="en-US" sz="1000" dirty="0">
                <a:latin typeface="+mj-lt"/>
                <a:cs typeface="Arial" panose="020B0604020202020204" pitchFamily="34" charset="0"/>
              </a:rPr>
              <a:t> BMO Wealth Institute, </a:t>
            </a:r>
            <a:r>
              <a:rPr lang="en-US" sz="1000" dirty="0">
                <a:latin typeface="+mj-lt"/>
              </a:rPr>
              <a:t>Living to 100: The Four Keys to Longevity</a:t>
            </a:r>
            <a:r>
              <a:rPr lang="en-US" sz="1000" dirty="0">
                <a:latin typeface="+mj-lt"/>
                <a:cs typeface="Arial" panose="020B0604020202020204" pitchFamily="34" charset="0"/>
              </a:rPr>
              <a:t>, July 2014</a:t>
            </a:r>
          </a:p>
          <a:p>
            <a:endParaRPr lang="en-US" sz="1000" dirty="0">
              <a:latin typeface="+mj-lt"/>
              <a:cs typeface="Arial" panose="020B0604020202020204" pitchFamily="34" charset="0"/>
            </a:endParaRPr>
          </a:p>
        </p:txBody>
      </p:sp>
      <p:sp>
        <p:nvSpPr>
          <p:cNvPr id="3" name="Oval 2"/>
          <p:cNvSpPr/>
          <p:nvPr/>
        </p:nvSpPr>
        <p:spPr>
          <a:xfrm>
            <a:off x="6557391" y="3414627"/>
            <a:ext cx="2157984" cy="2167128"/>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Title 1"/>
          <p:cNvSpPr txBox="1">
            <a:spLocks/>
          </p:cNvSpPr>
          <p:nvPr/>
        </p:nvSpPr>
        <p:spPr>
          <a:xfrm>
            <a:off x="6874234" y="3595399"/>
            <a:ext cx="2090003" cy="1891001"/>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500" dirty="0">
                <a:solidFill>
                  <a:schemeClr val="bg1"/>
                </a:solidFill>
                <a:latin typeface="Arial" panose="020B0604020202020204" pitchFamily="34" charset="0"/>
                <a:cs typeface="Arial" panose="020B0604020202020204" pitchFamily="34" charset="0"/>
              </a:rPr>
              <a:t>Canadians </a:t>
            </a:r>
          </a:p>
          <a:p>
            <a:r>
              <a:rPr lang="en-US" sz="1500" dirty="0">
                <a:solidFill>
                  <a:schemeClr val="bg1"/>
                </a:solidFill>
                <a:latin typeface="Arial" panose="020B0604020202020204" pitchFamily="34" charset="0"/>
                <a:cs typeface="Arial" panose="020B0604020202020204" pitchFamily="34" charset="0"/>
              </a:rPr>
              <a:t>expect to spend </a:t>
            </a:r>
          </a:p>
          <a:p>
            <a:r>
              <a:rPr lang="en-US" sz="1500" dirty="0">
                <a:solidFill>
                  <a:schemeClr val="bg1"/>
                </a:solidFill>
                <a:latin typeface="Arial" panose="020B0604020202020204" pitchFamily="34" charset="0"/>
                <a:cs typeface="Arial" panose="020B0604020202020204" pitchFamily="34" charset="0"/>
              </a:rPr>
              <a:t>an average of </a:t>
            </a:r>
          </a:p>
          <a:p>
            <a:r>
              <a:rPr lang="en-US" sz="2200" b="1" dirty="0">
                <a:solidFill>
                  <a:schemeClr val="bg1"/>
                </a:solidFill>
                <a:latin typeface="Arial" panose="020B0604020202020204" pitchFamily="34" charset="0"/>
                <a:cs typeface="Arial" panose="020B0604020202020204" pitchFamily="34" charset="0"/>
              </a:rPr>
              <a:t>$</a:t>
            </a:r>
            <a:r>
              <a:rPr lang="en-US" sz="2200" b="1" dirty="0" smtClean="0">
                <a:solidFill>
                  <a:schemeClr val="bg1"/>
                </a:solidFill>
                <a:latin typeface="Arial" panose="020B0604020202020204" pitchFamily="34" charset="0"/>
                <a:cs typeface="Arial" panose="020B0604020202020204" pitchFamily="34" charset="0"/>
              </a:rPr>
              <a:t>5,000 </a:t>
            </a:r>
            <a:r>
              <a:rPr lang="en-US" sz="2200" b="1" dirty="0">
                <a:solidFill>
                  <a:schemeClr val="bg1"/>
                </a:solidFill>
                <a:latin typeface="Arial" panose="020B0604020202020204" pitchFamily="34" charset="0"/>
                <a:cs typeface="Arial" panose="020B0604020202020204" pitchFamily="34" charset="0"/>
              </a:rPr>
              <a:t>a year</a:t>
            </a:r>
          </a:p>
          <a:p>
            <a:r>
              <a:rPr lang="en-US" sz="1500" dirty="0">
                <a:solidFill>
                  <a:schemeClr val="bg1"/>
                </a:solidFill>
                <a:latin typeface="Arial" panose="020B0604020202020204" pitchFamily="34" charset="0"/>
                <a:cs typeface="Arial" panose="020B0604020202020204" pitchFamily="34" charset="0"/>
              </a:rPr>
              <a:t>on out-of-pocket </a:t>
            </a:r>
          </a:p>
          <a:p>
            <a:r>
              <a:rPr lang="en-US" sz="1500" dirty="0">
                <a:solidFill>
                  <a:schemeClr val="bg1"/>
                </a:solidFill>
                <a:latin typeface="Arial" panose="020B0604020202020204" pitchFamily="34" charset="0"/>
                <a:cs typeface="Arial" panose="020B0604020202020204" pitchFamily="34" charset="0"/>
              </a:rPr>
              <a:t>medical costs </a:t>
            </a:r>
          </a:p>
          <a:p>
            <a:r>
              <a:rPr lang="en-US" sz="1500" dirty="0">
                <a:solidFill>
                  <a:schemeClr val="bg1"/>
                </a:solidFill>
                <a:latin typeface="Arial" panose="020B0604020202020204" pitchFamily="34" charset="0"/>
                <a:cs typeface="Arial" panose="020B0604020202020204" pitchFamily="34" charset="0"/>
              </a:rPr>
              <a:t>after age 65.</a:t>
            </a:r>
            <a:r>
              <a:rPr lang="en-US" sz="1500" baseline="30000" dirty="0">
                <a:solidFill>
                  <a:schemeClr val="bg1"/>
                </a:solidFill>
                <a:latin typeface="Arial" panose="020B0604020202020204" pitchFamily="34" charset="0"/>
                <a:cs typeface="Arial" panose="020B0604020202020204" pitchFamily="34" charset="0"/>
              </a:rPr>
              <a:t>2</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08820" y="951378"/>
            <a:ext cx="2163705" cy="21610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6818699" y="1464026"/>
            <a:ext cx="1953826" cy="1192931"/>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US" sz="1500" dirty="0">
                <a:solidFill>
                  <a:schemeClr val="bg1"/>
                </a:solidFill>
                <a:latin typeface="Arial" panose="020B0604020202020204" pitchFamily="34" charset="0"/>
                <a:cs typeface="Arial" panose="020B0604020202020204" pitchFamily="34" charset="0"/>
              </a:rPr>
              <a:t>There is a 50% chance of requiring long-term care by </a:t>
            </a:r>
          </a:p>
          <a:p>
            <a:r>
              <a:rPr lang="en-US" sz="1500" dirty="0">
                <a:solidFill>
                  <a:schemeClr val="bg1"/>
                </a:solidFill>
                <a:latin typeface="Arial" panose="020B0604020202020204" pitchFamily="34" charset="0"/>
                <a:cs typeface="Arial" panose="020B0604020202020204" pitchFamily="34" charset="0"/>
              </a:rPr>
              <a:t>age 75.</a:t>
            </a:r>
            <a:r>
              <a:rPr lang="en-US" sz="1500" baseline="30000"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598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365" y="1469782"/>
            <a:ext cx="2880689" cy="19476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2475" y="4197614"/>
            <a:ext cx="2880689" cy="1944379"/>
          </a:xfrm>
          <a:prstGeom prst="rect">
            <a:avLst/>
          </a:prstGeom>
        </p:spPr>
      </p:pic>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Supporting multiple generations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7</a:t>
            </a:fld>
            <a:endParaRPr lang="en-US" sz="1000">
              <a:latin typeface="Arial" charset="0"/>
              <a:cs typeface="Arial"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49855" y="2409371"/>
            <a:ext cx="3908095" cy="2604629"/>
          </a:xfrm>
          <a:prstGeom prst="rect">
            <a:avLst/>
          </a:prstGeom>
        </p:spPr>
      </p:pic>
    </p:spTree>
    <p:extLst>
      <p:ext uri="{BB962C8B-B14F-4D97-AF65-F5344CB8AC3E}">
        <p14:creationId xmlns:p14="http://schemas.microsoft.com/office/powerpoint/2010/main" val="117886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en-US" sz="2400" dirty="0">
                <a:latin typeface="Arial" charset="0"/>
                <a:cs typeface="Arial" charset="0"/>
              </a:rPr>
              <a:t>Other personal considerations</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en-US" sz="1000">
                <a:latin typeface="Arial" charset="0"/>
                <a:cs typeface="Arial" charset="0"/>
              </a:rPr>
              <a:pPr/>
              <a:t>8</a:t>
            </a:fld>
            <a:endParaRPr lang="en-US" sz="1000">
              <a:latin typeface="Arial" charset="0"/>
              <a:cs typeface="Arial" charset="0"/>
            </a:endParaRPr>
          </a:p>
        </p:txBody>
      </p:sp>
      <p:sp>
        <p:nvSpPr>
          <p:cNvPr id="3" name="Content Placeholder 2"/>
          <p:cNvSpPr>
            <a:spLocks noGrp="1"/>
          </p:cNvSpPr>
          <p:nvPr>
            <p:ph idx="12"/>
          </p:nvPr>
        </p:nvSpPr>
        <p:spPr>
          <a:xfrm>
            <a:off x="457200" y="1069433"/>
            <a:ext cx="6940193" cy="2104073"/>
          </a:xfrm>
        </p:spPr>
        <p:txBody>
          <a:bodyPr rtlCol="0">
            <a:noAutofit/>
          </a:bodyPr>
          <a:lstStyle/>
          <a:p>
            <a:pPr marL="1800" lvl="1" fontAlgn="auto">
              <a:lnSpc>
                <a:spcPct val="100000"/>
              </a:lnSpc>
              <a:spcBef>
                <a:spcPts val="600"/>
              </a:spcBef>
              <a:spcAft>
                <a:spcPts val="0"/>
              </a:spcAft>
              <a:defRPr/>
            </a:pPr>
            <a:r>
              <a:rPr lang="en-US" sz="2000" dirty="0">
                <a:latin typeface="Arial" charset="0"/>
                <a:ea typeface="Arial" charset="0"/>
                <a:cs typeface="Arial" charset="0"/>
              </a:rPr>
              <a:t>Monthly expenses </a:t>
            </a:r>
          </a:p>
          <a:p>
            <a:pPr marL="1800" lvl="1" fontAlgn="auto">
              <a:lnSpc>
                <a:spcPct val="100000"/>
              </a:lnSpc>
              <a:spcBef>
                <a:spcPts val="600"/>
              </a:spcBef>
              <a:spcAft>
                <a:spcPts val="0"/>
              </a:spcAft>
              <a:defRPr/>
            </a:pPr>
            <a:r>
              <a:rPr lang="en-US" sz="2000" dirty="0">
                <a:latin typeface="Arial" charset="0"/>
                <a:ea typeface="Arial" charset="0"/>
                <a:cs typeface="Arial" charset="0"/>
              </a:rPr>
              <a:t>Travel and other hobbies </a:t>
            </a:r>
          </a:p>
          <a:p>
            <a:pPr marL="1800" lvl="1">
              <a:lnSpc>
                <a:spcPct val="100000"/>
              </a:lnSpc>
              <a:spcBef>
                <a:spcPts val="600"/>
              </a:spcBef>
              <a:defRPr/>
            </a:pPr>
            <a:r>
              <a:rPr lang="en-US" sz="2000" dirty="0">
                <a:latin typeface="Arial" charset="0"/>
                <a:ea typeface="Arial" charset="0"/>
                <a:cs typeface="Arial" charset="0"/>
              </a:rPr>
              <a:t>Going back to school</a:t>
            </a:r>
          </a:p>
          <a:p>
            <a:pPr marL="1800" lvl="1" fontAlgn="auto">
              <a:lnSpc>
                <a:spcPct val="100000"/>
              </a:lnSpc>
              <a:spcBef>
                <a:spcPts val="600"/>
              </a:spcBef>
              <a:spcAft>
                <a:spcPts val="0"/>
              </a:spcAft>
              <a:defRPr/>
            </a:pPr>
            <a:r>
              <a:rPr lang="en-US" sz="2000" dirty="0">
                <a:latin typeface="Arial" charset="0"/>
                <a:ea typeface="Arial" charset="0"/>
                <a:cs typeface="Arial" charset="0"/>
              </a:rPr>
              <a:t>Life events – disability, divorce, death of spouse</a:t>
            </a:r>
          </a:p>
          <a:p>
            <a:pPr marL="1800" lvl="1">
              <a:lnSpc>
                <a:spcPct val="100000"/>
              </a:lnSpc>
              <a:spcBef>
                <a:spcPts val="600"/>
              </a:spcBef>
              <a:defRPr/>
            </a:pPr>
            <a:r>
              <a:rPr lang="en-US" sz="2000" dirty="0">
                <a:latin typeface="Arial" charset="0"/>
                <a:ea typeface="Arial" charset="0"/>
                <a:cs typeface="Arial" charset="0"/>
              </a:rPr>
              <a:t>Leaving money to family/friends/charity</a:t>
            </a:r>
            <a:endParaRPr lang="en-US" baseline="30000" dirty="0">
              <a:solidFill>
                <a:schemeClr val="accent1"/>
              </a:solidFill>
              <a:latin typeface="Arial" charset="0"/>
              <a:ea typeface="+mn-ea"/>
            </a:endParaRPr>
          </a:p>
        </p:txBody>
      </p:sp>
      <p:sp>
        <p:nvSpPr>
          <p:cNvPr id="21507" name="Text Box 4"/>
          <p:cNvSpPr txBox="1">
            <a:spLocks noChangeArrowheads="1"/>
          </p:cNvSpPr>
          <p:nvPr/>
        </p:nvSpPr>
        <p:spPr bwMode="auto">
          <a:xfrm>
            <a:off x="457200" y="5435058"/>
            <a:ext cx="8224838" cy="7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1000" y="4121150"/>
            <a:ext cx="2768600" cy="1543049"/>
          </a:xfrm>
          <a:prstGeom prst="rect">
            <a:avLst/>
          </a:prstGeom>
        </p:spPr>
      </p:pic>
    </p:spTree>
    <p:extLst>
      <p:ext uri="{BB962C8B-B14F-4D97-AF65-F5344CB8AC3E}">
        <p14:creationId xmlns:p14="http://schemas.microsoft.com/office/powerpoint/2010/main" val="127821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9143998" cy="5156200"/>
          </a:xfrm>
          <a:prstGeom prst="rect">
            <a:avLst/>
          </a:prstGeom>
        </p:spPr>
      </p:pic>
      <p:grpSp>
        <p:nvGrpSpPr>
          <p:cNvPr id="16" name="Group 8"/>
          <p:cNvGrpSpPr>
            <a:grpSpLocks/>
          </p:cNvGrpSpPr>
          <p:nvPr/>
        </p:nvGrpSpPr>
        <p:grpSpPr bwMode="auto">
          <a:xfrm>
            <a:off x="219965" y="799852"/>
            <a:ext cx="3835648" cy="3835648"/>
            <a:chOff x="-304800" y="288832"/>
            <a:chExt cx="4587968" cy="4587968"/>
          </a:xfrm>
        </p:grpSpPr>
        <p:sp>
          <p:nvSpPr>
            <p:cNvPr id="17" name="Oval 16"/>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8" name="Oval 17"/>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698500" y="1727200"/>
            <a:ext cx="3124199" cy="1984248"/>
          </a:xfrm>
        </p:spPr>
        <p:txBody>
          <a:bodyPr>
            <a:normAutofit/>
          </a:bodyPr>
          <a:lstStyle/>
          <a:p>
            <a:r>
              <a:rPr lang="en-US" dirty="0">
                <a:solidFill>
                  <a:schemeClr val="bg1"/>
                </a:solidFill>
              </a:rPr>
              <a:t>Retirement income:  external risk factors</a:t>
            </a:r>
            <a:endParaRPr lang="en-CA" dirty="0">
              <a:solidFill>
                <a:schemeClr val="bg1"/>
              </a:solidFill>
            </a:endParaRPr>
          </a:p>
        </p:txBody>
      </p:sp>
    </p:spTree>
    <p:extLst>
      <p:ext uri="{BB962C8B-B14F-4D97-AF65-F5344CB8AC3E}">
        <p14:creationId xmlns:p14="http://schemas.microsoft.com/office/powerpoint/2010/main" val="40836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F5126F8B56A349834D2420A16A91BB" ma:contentTypeVersion="0" ma:contentTypeDescription="Create a new document." ma:contentTypeScope="" ma:versionID="f3aed54f61da9b92d48d024e8b4e1252">
  <xsd:schema xmlns:xsd="http://www.w3.org/2001/XMLSchema" xmlns:p="http://schemas.microsoft.com/office/2006/metadata/properties" targetNamespace="http://schemas.microsoft.com/office/2006/metadata/properties" ma:root="true" ma:fieldsID="d1e7b4da1c5555cdca75a47d3ad144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7E821-FF56-4E80-AA98-FC79D907E682}">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s>
</ds:datastoreItem>
</file>

<file path=customXml/itemProps2.xml><?xml version="1.0" encoding="utf-8"?>
<ds:datastoreItem xmlns:ds="http://schemas.openxmlformats.org/officeDocument/2006/customXml" ds:itemID="{81E41264-5955-4AFF-A693-2493F130C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4099695-FE13-4C79-81AA-491E902016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BHB3980D_6CR_GAM_Master_PPT</Template>
  <TotalTime>17298</TotalTime>
  <Words>8212</Words>
  <Application>Microsoft Office PowerPoint</Application>
  <PresentationFormat>On-screen Show (4:3)</PresentationFormat>
  <Paragraphs>874</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1_Custom Design</vt:lpstr>
      <vt:lpstr>2_Custom Design</vt:lpstr>
      <vt:lpstr>Custom Design</vt:lpstr>
      <vt:lpstr>What’s in your  nest egg?   Maximizing income for the next stage in your life.</vt:lpstr>
      <vt:lpstr>Funding the retirement you want </vt:lpstr>
      <vt:lpstr>Key considerations</vt:lpstr>
      <vt:lpstr>Retirement income:  personal risk factors</vt:lpstr>
      <vt:lpstr>Living longer</vt:lpstr>
      <vt:lpstr>Increasing health care costs</vt:lpstr>
      <vt:lpstr>Supporting multiple generations</vt:lpstr>
      <vt:lpstr>Other personal considerations</vt:lpstr>
      <vt:lpstr>Retirement income:  external risk factors</vt:lpstr>
      <vt:lpstr>Volatility: Impact to investments</vt:lpstr>
      <vt:lpstr>Sequence of returns – impact to Cash Flow </vt:lpstr>
      <vt:lpstr>Declining returns and inflation</vt:lpstr>
      <vt:lpstr>Retirement income streams: key considerations</vt:lpstr>
      <vt:lpstr>Income from government</vt:lpstr>
      <vt:lpstr>Maximum benefits from federal government pensions</vt:lpstr>
      <vt:lpstr>Canada Pension Plan (CPP)</vt:lpstr>
      <vt:lpstr>Canada Pension Plan (CPP)</vt:lpstr>
      <vt:lpstr>CPP Retirement Pension</vt:lpstr>
      <vt:lpstr>CPP Retirement Pension</vt:lpstr>
      <vt:lpstr>Delaying your retirement pension </vt:lpstr>
      <vt:lpstr>Canada Pension Plan (CPP)</vt:lpstr>
      <vt:lpstr>Canada Pension Plan (CPP)</vt:lpstr>
      <vt:lpstr>Estimate your pension benefit</vt:lpstr>
      <vt:lpstr>Old Age Security (OAS)</vt:lpstr>
      <vt:lpstr>Old Age Security (OAS)</vt:lpstr>
      <vt:lpstr>Government benefits comparison</vt:lpstr>
      <vt:lpstr>Income from employer pensions</vt:lpstr>
      <vt:lpstr>Income from employer pensions</vt:lpstr>
      <vt:lpstr>Income from personal savings</vt:lpstr>
      <vt:lpstr>Income from personal savings</vt:lpstr>
      <vt:lpstr>RRSPs and RIFs</vt:lpstr>
      <vt:lpstr>RRIF withdrawals</vt:lpstr>
      <vt:lpstr>Tax Free Savings Account (TFSA)</vt:lpstr>
      <vt:lpstr>Tax implications and savings options</vt:lpstr>
      <vt:lpstr>Retirement income solutions that meet your needs</vt:lpstr>
      <vt:lpstr>A picture of retirement income</vt:lpstr>
      <vt:lpstr>BMO Retirement Portfolios</vt:lpstr>
      <vt:lpstr>BMO Retirement Portfolios</vt:lpstr>
      <vt:lpstr>Summary and next steps</vt:lpstr>
      <vt:lpstr>Disclaimers</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and who it was presented to goes here</dc:title>
  <dc:creator>Pamela Montgomery</dc:creator>
  <cp:lastModifiedBy>Petrovich, Ena</cp:lastModifiedBy>
  <cp:revision>1550</cp:revision>
  <cp:lastPrinted>2016-09-01T12:47:06Z</cp:lastPrinted>
  <dcterms:created xsi:type="dcterms:W3CDTF">2015-09-02T20:14:30Z</dcterms:created>
  <dcterms:modified xsi:type="dcterms:W3CDTF">2016-09-30T15:17:16Z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0x010100CEF5126F8B56A349834D2420A16A91BB</vt:lpwstr>
  </property>
</Properties>
</file>