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7"/>
  </p:notesMasterIdLst>
  <p:sldIdLst>
    <p:sldId id="258" r:id="rId2"/>
    <p:sldId id="311" r:id="rId3"/>
    <p:sldId id="280" r:id="rId4"/>
    <p:sldId id="300" r:id="rId5"/>
    <p:sldId id="281" r:id="rId6"/>
    <p:sldId id="262" r:id="rId7"/>
    <p:sldId id="305" r:id="rId8"/>
    <p:sldId id="299" r:id="rId9"/>
    <p:sldId id="283" r:id="rId10"/>
    <p:sldId id="265" r:id="rId11"/>
    <p:sldId id="284" r:id="rId12"/>
    <p:sldId id="264" r:id="rId13"/>
    <p:sldId id="285" r:id="rId14"/>
    <p:sldId id="308" r:id="rId15"/>
    <p:sldId id="290" r:id="rId16"/>
    <p:sldId id="282" r:id="rId17"/>
    <p:sldId id="287" r:id="rId18"/>
    <p:sldId id="289" r:id="rId19"/>
    <p:sldId id="293" r:id="rId20"/>
    <p:sldId id="291" r:id="rId21"/>
    <p:sldId id="309" r:id="rId22"/>
    <p:sldId id="294" r:id="rId23"/>
    <p:sldId id="271" r:id="rId24"/>
    <p:sldId id="272" r:id="rId25"/>
    <p:sldId id="273" r:id="rId26"/>
    <p:sldId id="296" r:id="rId27"/>
    <p:sldId id="312" r:id="rId28"/>
    <p:sldId id="313" r:id="rId29"/>
    <p:sldId id="314" r:id="rId30"/>
    <p:sldId id="297" r:id="rId31"/>
    <p:sldId id="276" r:id="rId32"/>
    <p:sldId id="288" r:id="rId33"/>
    <p:sldId id="277" r:id="rId34"/>
    <p:sldId id="278" r:id="rId35"/>
    <p:sldId id="315"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yl Alvarez" initials="CA" lastIdx="75" clrIdx="0">
    <p:extLst/>
  </p:cmAuthor>
  <p:cmAuthor id="2" name="Chris Buttigieg" initials="CB" lastIdx="9" clrIdx="1"/>
  <p:cmAuthor id="3" name="USER" initials="U" lastIdx="5" clrIdx="2"/>
  <p:cmAuthor id="4" name="Ext. Marketing Inc." initials="R" lastIdx="14" clrIdx="3"/>
  <p:cmAuthor id="5" name="Parhar, Bel" initials="PB" lastIdx="8"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3B2"/>
    <a:srgbClr val="777777"/>
    <a:srgbClr val="0079C1"/>
    <a:srgbClr val="ED1C24"/>
    <a:srgbClr val="FFFFFF"/>
    <a:srgbClr val="C0C0C0"/>
    <a:srgbClr val="EE3124"/>
    <a:srgbClr val="DDDDDD"/>
    <a:srgbClr val="EAEAEA"/>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72551" autoAdjust="0"/>
  </p:normalViewPr>
  <p:slideViewPr>
    <p:cSldViewPr>
      <p:cViewPr>
        <p:scale>
          <a:sx n="54" d="100"/>
          <a:sy n="54" d="100"/>
        </p:scale>
        <p:origin x="-1890" y="-7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504" y="672"/>
      </p:cViewPr>
      <p:guideLst>
        <p:guide orient="horz" pos="2880"/>
        <p:guide orient="horz" pos="2928"/>
        <p:guide pos="2160"/>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stacked"/>
        <c:varyColors val="0"/>
        <c:ser>
          <c:idx val="0"/>
          <c:order val="0"/>
          <c:tx>
            <c:strRef>
              <c:f>Sheet1!$B$1</c:f>
              <c:strCache>
                <c:ptCount val="1"/>
                <c:pt idx="0">
                  <c:v>Very worried</c:v>
                </c:pt>
              </c:strCache>
            </c:strRef>
          </c:tx>
          <c:invertIfNegative val="0"/>
          <c:dLbls>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Losing mental abilities</c:v>
                </c:pt>
                <c:pt idx="1">
                  <c:v>Relying on others to take care of my health</c:v>
                </c:pt>
                <c:pt idx="2">
                  <c:v>Losing people I love</c:v>
                </c:pt>
                <c:pt idx="3">
                  <c:v>Medical costs</c:v>
                </c:pt>
                <c:pt idx="4">
                  <c:v>Relying on others to take care of me financially</c:v>
                </c:pt>
                <c:pt idx="5">
                  <c:v>Not being able to enjoy usual activities</c:v>
                </c:pt>
                <c:pt idx="6">
                  <c:v>Not being able to afford accustomed lifestyle</c:v>
                </c:pt>
                <c:pt idx="7">
                  <c:v>Boredom</c:v>
                </c:pt>
                <c:pt idx="8">
                  <c:v>Living with regrets</c:v>
                </c:pt>
              </c:strCache>
            </c:strRef>
          </c:cat>
          <c:val>
            <c:numRef>
              <c:f>Sheet1!$B$2:$B$10</c:f>
              <c:numCache>
                <c:formatCode>General</c:formatCode>
                <c:ptCount val="9"/>
                <c:pt idx="0">
                  <c:v>56</c:v>
                </c:pt>
                <c:pt idx="1">
                  <c:v>47</c:v>
                </c:pt>
                <c:pt idx="2">
                  <c:v>46</c:v>
                </c:pt>
                <c:pt idx="3">
                  <c:v>36</c:v>
                </c:pt>
                <c:pt idx="4">
                  <c:v>38</c:v>
                </c:pt>
                <c:pt idx="5">
                  <c:v>32</c:v>
                </c:pt>
                <c:pt idx="6">
                  <c:v>27</c:v>
                </c:pt>
                <c:pt idx="7">
                  <c:v>21</c:v>
                </c:pt>
                <c:pt idx="8">
                  <c:v>15</c:v>
                </c:pt>
              </c:numCache>
            </c:numRef>
          </c:val>
        </c:ser>
        <c:ser>
          <c:idx val="1"/>
          <c:order val="1"/>
          <c:tx>
            <c:strRef>
              <c:f>Sheet1!$C$1</c:f>
              <c:strCache>
                <c:ptCount val="1"/>
                <c:pt idx="0">
                  <c:v>Somewhat worried</c:v>
                </c:pt>
              </c:strCache>
            </c:strRef>
          </c:tx>
          <c:invertIfNegative val="0"/>
          <c:dLbls>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Losing mental abilities</c:v>
                </c:pt>
                <c:pt idx="1">
                  <c:v>Relying on others to take care of my health</c:v>
                </c:pt>
                <c:pt idx="2">
                  <c:v>Losing people I love</c:v>
                </c:pt>
                <c:pt idx="3">
                  <c:v>Medical costs</c:v>
                </c:pt>
                <c:pt idx="4">
                  <c:v>Relying on others to take care of me financially</c:v>
                </c:pt>
                <c:pt idx="5">
                  <c:v>Not being able to enjoy usual activities</c:v>
                </c:pt>
                <c:pt idx="6">
                  <c:v>Not being able to afford accustomed lifestyle</c:v>
                </c:pt>
                <c:pt idx="7">
                  <c:v>Boredom</c:v>
                </c:pt>
                <c:pt idx="8">
                  <c:v>Living with regrets</c:v>
                </c:pt>
              </c:strCache>
            </c:strRef>
          </c:cat>
          <c:val>
            <c:numRef>
              <c:f>Sheet1!$C$2:$C$10</c:f>
              <c:numCache>
                <c:formatCode>General</c:formatCode>
                <c:ptCount val="9"/>
                <c:pt idx="0">
                  <c:v>36</c:v>
                </c:pt>
                <c:pt idx="1">
                  <c:v>40</c:v>
                </c:pt>
                <c:pt idx="2">
                  <c:v>41</c:v>
                </c:pt>
                <c:pt idx="3">
                  <c:v>39</c:v>
                </c:pt>
                <c:pt idx="4">
                  <c:v>40</c:v>
                </c:pt>
                <c:pt idx="5">
                  <c:v>50</c:v>
                </c:pt>
                <c:pt idx="6">
                  <c:v>44</c:v>
                </c:pt>
                <c:pt idx="7">
                  <c:v>37</c:v>
                </c:pt>
                <c:pt idx="8">
                  <c:v>27</c:v>
                </c:pt>
              </c:numCache>
            </c:numRef>
          </c:val>
        </c:ser>
        <c:ser>
          <c:idx val="2"/>
          <c:order val="2"/>
          <c:tx>
            <c:strRef>
              <c:f>Sheet1!$D$1</c:f>
              <c:strCache>
                <c:ptCount val="1"/>
                <c:pt idx="0">
                  <c:v>Not very worried</c:v>
                </c:pt>
              </c:strCache>
            </c:strRef>
          </c:tx>
          <c:invertIfNegative val="0"/>
          <c:dLbls>
            <c:spPr>
              <a:noFill/>
              <a:ln>
                <a:noFill/>
              </a:ln>
              <a:effectLst/>
            </c:spPr>
            <c:txPr>
              <a:bodyPr/>
              <a:lstStyle/>
              <a:p>
                <a:pPr>
                  <a:defRPr sz="10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Losing mental abilities</c:v>
                </c:pt>
                <c:pt idx="1">
                  <c:v>Relying on others to take care of my health</c:v>
                </c:pt>
                <c:pt idx="2">
                  <c:v>Losing people I love</c:v>
                </c:pt>
                <c:pt idx="3">
                  <c:v>Medical costs</c:v>
                </c:pt>
                <c:pt idx="4">
                  <c:v>Relying on others to take care of me financially</c:v>
                </c:pt>
                <c:pt idx="5">
                  <c:v>Not being able to enjoy usual activities</c:v>
                </c:pt>
                <c:pt idx="6">
                  <c:v>Not being able to afford accustomed lifestyle</c:v>
                </c:pt>
                <c:pt idx="7">
                  <c:v>Boredom</c:v>
                </c:pt>
                <c:pt idx="8">
                  <c:v>Living with regrets</c:v>
                </c:pt>
              </c:strCache>
            </c:strRef>
          </c:cat>
          <c:val>
            <c:numRef>
              <c:f>Sheet1!$D$2:$D$10</c:f>
              <c:numCache>
                <c:formatCode>General</c:formatCode>
                <c:ptCount val="9"/>
                <c:pt idx="0">
                  <c:v>6</c:v>
                </c:pt>
                <c:pt idx="1">
                  <c:v>10</c:v>
                </c:pt>
                <c:pt idx="2">
                  <c:v>10</c:v>
                </c:pt>
                <c:pt idx="3">
                  <c:v>19</c:v>
                </c:pt>
                <c:pt idx="4">
                  <c:v>17</c:v>
                </c:pt>
                <c:pt idx="5">
                  <c:v>16</c:v>
                </c:pt>
                <c:pt idx="6">
                  <c:v>24</c:v>
                </c:pt>
                <c:pt idx="7">
                  <c:v>30</c:v>
                </c:pt>
                <c:pt idx="8">
                  <c:v>42</c:v>
                </c:pt>
              </c:numCache>
            </c:numRef>
          </c:val>
        </c:ser>
        <c:ser>
          <c:idx val="3"/>
          <c:order val="3"/>
          <c:tx>
            <c:strRef>
              <c:f>Sheet1!$E$1</c:f>
              <c:strCache>
                <c:ptCount val="1"/>
                <c:pt idx="0">
                  <c:v>Not at all worried</c:v>
                </c:pt>
              </c:strCache>
            </c:strRef>
          </c:tx>
          <c:invertIfNegative val="0"/>
          <c:dLbls>
            <c:dLbl>
              <c:idx val="0"/>
              <c:layout>
                <c:manualLayout>
                  <c:x val="1.41253150458732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1.7868799135992101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1.6302725831204502E-2"/>
                  <c:y val="-7.2480531082543403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2.2834810805935302E-2"/>
                  <c:y val="-4.8320354055028901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2.2223473325391398E-2"/>
                  <c:y val="-2.41601770275143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1.41253150458732E-2"/>
                  <c:y val="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2.06574000206039E-2"/>
                  <c:y val="2.4160177027514398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4.1620468781479701E-2"/>
                  <c:y val="-4.8320354055028901E-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8"/>
              <c:layout>
                <c:manualLayout>
                  <c:x val="4.8764038618017702E-2"/>
                  <c:y val="-2.4160177027514398E-3"/>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00">
                    <a:solidFill>
                      <a:srgbClr val="0079C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Losing mental abilities</c:v>
                </c:pt>
                <c:pt idx="1">
                  <c:v>Relying on others to take care of my health</c:v>
                </c:pt>
                <c:pt idx="2">
                  <c:v>Losing people I love</c:v>
                </c:pt>
                <c:pt idx="3">
                  <c:v>Medical costs</c:v>
                </c:pt>
                <c:pt idx="4">
                  <c:v>Relying on others to take care of me financially</c:v>
                </c:pt>
                <c:pt idx="5">
                  <c:v>Not being able to enjoy usual activities</c:v>
                </c:pt>
                <c:pt idx="6">
                  <c:v>Not being able to afford accustomed lifestyle</c:v>
                </c:pt>
                <c:pt idx="7">
                  <c:v>Boredom</c:v>
                </c:pt>
                <c:pt idx="8">
                  <c:v>Living with regrets</c:v>
                </c:pt>
              </c:strCache>
            </c:strRef>
          </c:cat>
          <c:val>
            <c:numRef>
              <c:f>Sheet1!$E$2:$E$10</c:f>
              <c:numCache>
                <c:formatCode>General</c:formatCode>
                <c:ptCount val="9"/>
                <c:pt idx="0">
                  <c:v>2</c:v>
                </c:pt>
                <c:pt idx="1">
                  <c:v>2</c:v>
                </c:pt>
                <c:pt idx="2">
                  <c:v>3</c:v>
                </c:pt>
                <c:pt idx="3">
                  <c:v>6</c:v>
                </c:pt>
                <c:pt idx="4">
                  <c:v>4</c:v>
                </c:pt>
                <c:pt idx="5">
                  <c:v>2</c:v>
                </c:pt>
                <c:pt idx="6">
                  <c:v>5</c:v>
                </c:pt>
                <c:pt idx="7">
                  <c:v>11</c:v>
                </c:pt>
                <c:pt idx="8">
                  <c:v>16</c:v>
                </c:pt>
              </c:numCache>
            </c:numRef>
          </c:val>
        </c:ser>
        <c:dLbls>
          <c:dLblPos val="inEnd"/>
          <c:showLegendKey val="0"/>
          <c:showVal val="1"/>
          <c:showCatName val="0"/>
          <c:showSerName val="0"/>
          <c:showPercent val="0"/>
          <c:showBubbleSize val="0"/>
        </c:dLbls>
        <c:gapWidth val="150"/>
        <c:overlap val="100"/>
        <c:axId val="7059712"/>
        <c:axId val="33357824"/>
      </c:barChart>
      <c:catAx>
        <c:axId val="7059712"/>
        <c:scaling>
          <c:orientation val="minMax"/>
        </c:scaling>
        <c:delete val="0"/>
        <c:axPos val="l"/>
        <c:numFmt formatCode="General" sourceLinked="0"/>
        <c:majorTickMark val="out"/>
        <c:minorTickMark val="none"/>
        <c:tickLblPos val="nextTo"/>
        <c:spPr>
          <a:ln>
            <a:noFill/>
          </a:ln>
        </c:spPr>
        <c:txPr>
          <a:bodyPr/>
          <a:lstStyle/>
          <a:p>
            <a:pPr>
              <a:defRPr sz="1100"/>
            </a:pPr>
            <a:endParaRPr lang="en-US"/>
          </a:p>
        </c:txPr>
        <c:crossAx val="33357824"/>
        <c:crosses val="autoZero"/>
        <c:auto val="1"/>
        <c:lblAlgn val="ctr"/>
        <c:lblOffset val="100"/>
        <c:noMultiLvlLbl val="0"/>
      </c:catAx>
      <c:valAx>
        <c:axId val="33357824"/>
        <c:scaling>
          <c:orientation val="minMax"/>
        </c:scaling>
        <c:delete val="1"/>
        <c:axPos val="b"/>
        <c:numFmt formatCode="General" sourceLinked="1"/>
        <c:majorTickMark val="out"/>
        <c:minorTickMark val="none"/>
        <c:tickLblPos val="nextTo"/>
        <c:crossAx val="7059712"/>
        <c:crosses val="autoZero"/>
        <c:crossBetween val="between"/>
      </c:valAx>
    </c:plotArea>
    <c:legend>
      <c:legendPos val="b"/>
      <c:layout/>
      <c:overlay val="0"/>
      <c:txPr>
        <a:bodyPr/>
        <a:lstStyle/>
        <a:p>
          <a:pPr>
            <a:defRPr sz="10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Sheet1!$B$1</c:f>
              <c:strCache>
                <c:ptCount val="1"/>
                <c:pt idx="0">
                  <c:v>Column1</c:v>
                </c:pt>
              </c:strCache>
            </c:strRef>
          </c:tx>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None of the above</c:v>
                </c:pt>
                <c:pt idx="1">
                  <c:v>Start a new career</c:v>
                </c:pt>
                <c:pt idx="2">
                  <c:v>Other</c:v>
                </c:pt>
                <c:pt idx="3">
                  <c:v>Start a website/ blog</c:v>
                </c:pt>
                <c:pt idx="4">
                  <c:v>Start your own business</c:v>
                </c:pt>
                <c:pt idx="5">
                  <c:v>Take a university/college course</c:v>
                </c:pt>
                <c:pt idx="6">
                  <c:v>Write your memoirs</c:v>
                </c:pt>
                <c:pt idx="7">
                  <c:v>Learn a new language</c:v>
                </c:pt>
                <c:pt idx="8">
                  <c:v>Start a new part-time job</c:v>
                </c:pt>
                <c:pt idx="9">
                  <c:v>Spend more time on your hobbies</c:v>
                </c:pt>
              </c:strCache>
            </c:strRef>
          </c:cat>
          <c:val>
            <c:numRef>
              <c:f>Sheet1!$B$2:$B$11</c:f>
              <c:numCache>
                <c:formatCode>General</c:formatCode>
                <c:ptCount val="10"/>
                <c:pt idx="0">
                  <c:v>14</c:v>
                </c:pt>
                <c:pt idx="1">
                  <c:v>5</c:v>
                </c:pt>
                <c:pt idx="2">
                  <c:v>6</c:v>
                </c:pt>
                <c:pt idx="3">
                  <c:v>9</c:v>
                </c:pt>
                <c:pt idx="4">
                  <c:v>10</c:v>
                </c:pt>
                <c:pt idx="5">
                  <c:v>13</c:v>
                </c:pt>
                <c:pt idx="6">
                  <c:v>14</c:v>
                </c:pt>
                <c:pt idx="7">
                  <c:v>19</c:v>
                </c:pt>
                <c:pt idx="8">
                  <c:v>25</c:v>
                </c:pt>
                <c:pt idx="9">
                  <c:v>66</c:v>
                </c:pt>
              </c:numCache>
            </c:numRef>
          </c:val>
        </c:ser>
        <c:dLbls>
          <c:dLblPos val="inEnd"/>
          <c:showLegendKey val="0"/>
          <c:showVal val="1"/>
          <c:showCatName val="0"/>
          <c:showSerName val="0"/>
          <c:showPercent val="0"/>
          <c:showBubbleSize val="0"/>
        </c:dLbls>
        <c:gapWidth val="150"/>
        <c:overlap val="100"/>
        <c:axId val="33592832"/>
        <c:axId val="33726848"/>
      </c:barChart>
      <c:catAx>
        <c:axId val="33592832"/>
        <c:scaling>
          <c:orientation val="minMax"/>
        </c:scaling>
        <c:delete val="0"/>
        <c:axPos val="l"/>
        <c:numFmt formatCode="General" sourceLinked="0"/>
        <c:majorTickMark val="out"/>
        <c:minorTickMark val="none"/>
        <c:tickLblPos val="nextTo"/>
        <c:spPr>
          <a:ln>
            <a:noFill/>
          </a:ln>
        </c:spPr>
        <c:crossAx val="33726848"/>
        <c:crosses val="autoZero"/>
        <c:auto val="1"/>
        <c:lblAlgn val="ctr"/>
        <c:lblOffset val="100"/>
        <c:noMultiLvlLbl val="0"/>
      </c:catAx>
      <c:valAx>
        <c:axId val="33726848"/>
        <c:scaling>
          <c:orientation val="minMax"/>
        </c:scaling>
        <c:delete val="1"/>
        <c:axPos val="b"/>
        <c:numFmt formatCode="General" sourceLinked="1"/>
        <c:majorTickMark val="out"/>
        <c:minorTickMark val="none"/>
        <c:tickLblPos val="nextTo"/>
        <c:crossAx val="33592832"/>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Supporting adult children/grandchildren</c:v>
                </c:pt>
                <c:pt idx="1">
                  <c:v>Debt payments</c:v>
                </c:pt>
                <c:pt idx="2">
                  <c:v>Entertainment and hobbies</c:v>
                </c:pt>
                <c:pt idx="3">
                  <c:v>Travel</c:v>
                </c:pt>
                <c:pt idx="4">
                  <c:v>Long-term care</c:v>
                </c:pt>
                <c:pt idx="5">
                  <c:v>Housing</c:v>
                </c:pt>
                <c:pt idx="6">
                  <c:v>Food, clothing and other day-today essentials</c:v>
                </c:pt>
                <c:pt idx="7">
                  <c:v>Medical and health</c:v>
                </c:pt>
              </c:strCache>
            </c:strRef>
          </c:cat>
          <c:val>
            <c:numRef>
              <c:f>Sheet1!$B$2:$B$9</c:f>
              <c:numCache>
                <c:formatCode>General</c:formatCode>
                <c:ptCount val="8"/>
                <c:pt idx="0">
                  <c:v>13</c:v>
                </c:pt>
                <c:pt idx="1">
                  <c:v>15</c:v>
                </c:pt>
                <c:pt idx="2">
                  <c:v>19</c:v>
                </c:pt>
                <c:pt idx="3">
                  <c:v>28</c:v>
                </c:pt>
                <c:pt idx="4">
                  <c:v>38</c:v>
                </c:pt>
                <c:pt idx="5">
                  <c:v>56</c:v>
                </c:pt>
                <c:pt idx="6">
                  <c:v>57</c:v>
                </c:pt>
                <c:pt idx="7">
                  <c:v>74</c:v>
                </c:pt>
              </c:numCache>
            </c:numRef>
          </c:val>
        </c:ser>
        <c:dLbls>
          <c:dLblPos val="inEnd"/>
          <c:showLegendKey val="0"/>
          <c:showVal val="1"/>
          <c:showCatName val="0"/>
          <c:showSerName val="0"/>
          <c:showPercent val="0"/>
          <c:showBubbleSize val="0"/>
        </c:dLbls>
        <c:gapWidth val="150"/>
        <c:axId val="39791232"/>
        <c:axId val="39826944"/>
      </c:barChart>
      <c:catAx>
        <c:axId val="39791232"/>
        <c:scaling>
          <c:orientation val="minMax"/>
        </c:scaling>
        <c:delete val="0"/>
        <c:axPos val="l"/>
        <c:numFmt formatCode="General" sourceLinked="0"/>
        <c:majorTickMark val="out"/>
        <c:minorTickMark val="none"/>
        <c:tickLblPos val="nextTo"/>
        <c:spPr>
          <a:ln>
            <a:noFill/>
          </a:ln>
        </c:spPr>
        <c:crossAx val="39826944"/>
        <c:crosses val="autoZero"/>
        <c:auto val="1"/>
        <c:lblAlgn val="ctr"/>
        <c:lblOffset val="100"/>
        <c:noMultiLvlLbl val="0"/>
      </c:catAx>
      <c:valAx>
        <c:axId val="39826944"/>
        <c:scaling>
          <c:orientation val="minMax"/>
        </c:scaling>
        <c:delete val="1"/>
        <c:axPos val="b"/>
        <c:numFmt formatCode="General" sourceLinked="1"/>
        <c:majorTickMark val="out"/>
        <c:minorTickMark val="none"/>
        <c:tickLblPos val="nextTo"/>
        <c:crossAx val="39791232"/>
        <c:crosses val="autoZero"/>
        <c:crossBetween val="between"/>
      </c:valAx>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654B20-A002-4C43-9667-0B6D52136405}" type="datetimeFigureOut">
              <a:rPr lang="en-CA" smtClean="0"/>
              <a:t>21/10/2015</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3603FF3-C7BE-49EC-B13C-566CB5744807}" type="slidenum">
              <a:rPr lang="en-CA" smtClean="0"/>
              <a:t>‹#›</a:t>
            </a:fld>
            <a:endParaRPr lang="en-CA"/>
          </a:p>
        </p:txBody>
      </p:sp>
    </p:spTree>
    <p:extLst>
      <p:ext uri="{BB962C8B-B14F-4D97-AF65-F5344CB8AC3E}">
        <p14:creationId xmlns:p14="http://schemas.microsoft.com/office/powerpoint/2010/main" val="1323306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3603FF3-C7BE-49EC-B13C-566CB5744807}" type="slidenum">
              <a:rPr lang="en-CA" smtClean="0"/>
              <a:t>1</a:t>
            </a:fld>
            <a:endParaRPr lang="en-CA"/>
          </a:p>
        </p:txBody>
      </p:sp>
    </p:spTree>
    <p:extLst>
      <p:ext uri="{BB962C8B-B14F-4D97-AF65-F5344CB8AC3E}">
        <p14:creationId xmlns:p14="http://schemas.microsoft.com/office/powerpoint/2010/main" val="306705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68914"/>
          </a:xfrm>
        </p:spPr>
        <p:txBody>
          <a:bodyPr/>
          <a:lstStyle/>
          <a:p>
            <a:r>
              <a:rPr lang="en-CA" dirty="0" smtClean="0"/>
              <a:t>Let’s </a:t>
            </a:r>
            <a:r>
              <a:rPr lang="en-CA" dirty="0"/>
              <a:t>consider some practical things you can do to keep maintain a healthy body. </a:t>
            </a:r>
            <a:endParaRPr lang="en-CA" dirty="0" smtClean="0"/>
          </a:p>
          <a:p>
            <a:endParaRPr lang="en-CA" sz="800" dirty="0" smtClean="0"/>
          </a:p>
          <a:p>
            <a:r>
              <a:rPr lang="en-CA" baseline="0" dirty="0" smtClean="0"/>
              <a:t>We need to make sleep a priority. T</a:t>
            </a:r>
            <a:r>
              <a:rPr lang="en-CA" dirty="0" smtClean="0"/>
              <a:t>he National Sleep</a:t>
            </a:r>
            <a:r>
              <a:rPr lang="en-CA" baseline="0" dirty="0" smtClean="0"/>
              <a:t> Foundation recommends on average 7</a:t>
            </a:r>
            <a:r>
              <a:rPr lang="en-CA" dirty="0" smtClean="0"/>
              <a:t> to </a:t>
            </a:r>
            <a:r>
              <a:rPr lang="en-CA" baseline="0" dirty="0" smtClean="0"/>
              <a:t>8 hours of sleep for seniors. To help achieve this, consider creating a relaxing ritual and aim to sleep and wake up at roughly the same time each night. This can result in regulating your circadian rhythm, making it easier to fall asleep at night. </a:t>
            </a:r>
            <a:r>
              <a:rPr lang="en-US" dirty="0" smtClean="0"/>
              <a:t>Often referred </a:t>
            </a:r>
            <a:r>
              <a:rPr lang="en-US" dirty="0"/>
              <a:t>to as the "body </a:t>
            </a:r>
            <a:r>
              <a:rPr lang="en-US" dirty="0" smtClean="0"/>
              <a:t>clock," </a:t>
            </a:r>
            <a:r>
              <a:rPr lang="en-US" dirty="0"/>
              <a:t>the </a:t>
            </a:r>
            <a:r>
              <a:rPr lang="en-US" b="1" dirty="0"/>
              <a:t>circadian rhythm</a:t>
            </a:r>
            <a:r>
              <a:rPr lang="en-US" dirty="0"/>
              <a:t> is a 24-hour cycle that tells our bodies when to sleep and regulates many other physiological </a:t>
            </a:r>
            <a:r>
              <a:rPr lang="en-US" dirty="0" smtClean="0"/>
              <a:t>processes.</a:t>
            </a:r>
            <a:r>
              <a:rPr lang="en-CA" dirty="0" smtClean="0"/>
              <a:t> </a:t>
            </a:r>
          </a:p>
          <a:p>
            <a:endParaRPr lang="en-CA" sz="800" dirty="0"/>
          </a:p>
          <a:p>
            <a:r>
              <a:rPr lang="en-CA" dirty="0" smtClean="0"/>
              <a:t>Regular </a:t>
            </a:r>
            <a:r>
              <a:rPr lang="en-CA" baseline="0" dirty="0" smtClean="0"/>
              <a:t>stretching, deep breathing and exercise can keep you fit, but it can also help reduce stress, allowing you to sleep better.</a:t>
            </a:r>
            <a:r>
              <a:rPr lang="en-CA" dirty="0" smtClean="0"/>
              <a:t> </a:t>
            </a:r>
            <a:r>
              <a:rPr lang="en-US" dirty="0"/>
              <a:t>Staying physically active is one of the best things you can do for your health. It can help improve your physical fitness, manage and prevent diseases, improve your mood and increase your chances of living longer. Think about the activities you enjoy, such as walking, gardening, golfing, swimming, </a:t>
            </a:r>
            <a:r>
              <a:rPr lang="en-US" dirty="0" smtClean="0"/>
              <a:t>biking </a:t>
            </a:r>
            <a:r>
              <a:rPr lang="en-US" dirty="0"/>
              <a:t>and dancing. </a:t>
            </a:r>
            <a:r>
              <a:rPr lang="en-US" dirty="0" smtClean="0"/>
              <a:t>If </a:t>
            </a:r>
            <a:r>
              <a:rPr lang="en-US" dirty="0"/>
              <a:t>you can have a friend or spouse join you in these activities, even better. Socializing while participating in an activity can increase your enjoyment of the activity, help you stay </a:t>
            </a:r>
            <a:r>
              <a:rPr lang="en-US" dirty="0" smtClean="0"/>
              <a:t>motivated </a:t>
            </a:r>
            <a:r>
              <a:rPr lang="en-US" dirty="0"/>
              <a:t>and prevent you from feeling isolated.</a:t>
            </a:r>
            <a:endParaRPr lang="en-CA" dirty="0" smtClean="0">
              <a:solidFill>
                <a:srgbClr val="EE3124"/>
              </a:solidFill>
            </a:endParaRPr>
          </a:p>
          <a:p>
            <a:endParaRPr lang="en-US" sz="800" dirty="0" smtClean="0">
              <a:solidFill>
                <a:srgbClr val="EE3124"/>
              </a:solidFill>
            </a:endParaRPr>
          </a:p>
          <a:p>
            <a:r>
              <a:rPr lang="en-US" dirty="0" smtClean="0"/>
              <a:t>You want to stay properly</a:t>
            </a:r>
            <a:r>
              <a:rPr lang="en-US" baseline="0" dirty="0" smtClean="0"/>
              <a:t> hydrated, </a:t>
            </a:r>
            <a:r>
              <a:rPr lang="en-US" dirty="0" smtClean="0"/>
              <a:t>sipping</a:t>
            </a:r>
            <a:r>
              <a:rPr lang="en-US" baseline="0" dirty="0" smtClean="0"/>
              <a:t> on fluids throughout the day. The general rule of thumb is about 8 glasses a day, but this can vary depending on a number of factors.</a:t>
            </a:r>
            <a:r>
              <a:rPr lang="en-CA" dirty="0" smtClean="0"/>
              <a:t> Consider eating more </a:t>
            </a:r>
            <a:r>
              <a:rPr lang="en-CA" baseline="0" dirty="0" smtClean="0"/>
              <a:t>dark leafy vegetables, fruits and whole grains and avoiding bad fats like </a:t>
            </a:r>
            <a:r>
              <a:rPr lang="en-CA" dirty="0" smtClean="0"/>
              <a:t>saturated or trans fats. It’s okay</a:t>
            </a:r>
            <a:r>
              <a:rPr lang="en-CA" baseline="0" dirty="0" smtClean="0"/>
              <a:t> to drink occasionally, like a glass of wine with dinner.</a:t>
            </a:r>
            <a:endParaRPr lang="en-CA" dirty="0" smtClean="0"/>
          </a:p>
          <a:p>
            <a:endParaRPr lang="en-CA" sz="800" dirty="0" smtClean="0"/>
          </a:p>
          <a:p>
            <a:r>
              <a:rPr lang="en-CA" dirty="0" smtClean="0"/>
              <a:t>If </a:t>
            </a:r>
            <a:r>
              <a:rPr lang="en-CA" dirty="0"/>
              <a:t>you adhere to these aspects of good health – at least most of the time – then you’ll be well on your way to having a healthy body in your later years.</a:t>
            </a:r>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10</a:t>
            </a:fld>
            <a:endParaRPr lang="en-CA" dirty="0"/>
          </a:p>
        </p:txBody>
      </p:sp>
    </p:spTree>
    <p:extLst>
      <p:ext uri="{BB962C8B-B14F-4D97-AF65-F5344CB8AC3E}">
        <p14:creationId xmlns:p14="http://schemas.microsoft.com/office/powerpoint/2010/main" val="879341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Of course, you want to pair a healthy body with a healthy mind, so that’s our next key to longevity. </a:t>
            </a:r>
            <a:r>
              <a:rPr lang="en-US" dirty="0"/>
              <a:t>It’s a common myth that an older brain is not as sharp as a young one. </a:t>
            </a:r>
            <a:r>
              <a:rPr lang="en-US" dirty="0" smtClean="0"/>
              <a:t>Research </a:t>
            </a:r>
            <a:r>
              <a:rPr lang="en-US" dirty="0"/>
              <a:t>tells us that comparisons between the human brain and computers suggest otherwise. We must take into consideration that an older mind has stored and processed much more information over the course of a lifetime than someone in, for instance, their 20s. Although the information is still accessible, at some point it begins to take longer to process, much like a well-used computer’s hard drive.  </a:t>
            </a:r>
            <a:endParaRPr lang="en-CA" dirty="0" smtClean="0"/>
          </a:p>
          <a:p>
            <a:endParaRPr lang="en-CA" dirty="0" smtClean="0"/>
          </a:p>
          <a:p>
            <a:r>
              <a:rPr lang="en-CA" dirty="0" smtClean="0"/>
              <a:t>Most </a:t>
            </a:r>
            <a:r>
              <a:rPr lang="en-CA" dirty="0"/>
              <a:t>of us will experience a decline in brain function as we get older, but there are steps we can take to help minimize this decline. </a:t>
            </a:r>
            <a:endParaRPr lang="en-CA" dirty="0" smtClean="0"/>
          </a:p>
          <a:p>
            <a:endParaRPr lang="en-CA" dirty="0"/>
          </a:p>
          <a:p>
            <a:r>
              <a:rPr lang="en-CA" dirty="0" smtClean="0"/>
              <a:t>I’m </a:t>
            </a:r>
            <a:r>
              <a:rPr lang="en-CA" dirty="0"/>
              <a:t>sure we all know senior citizens who remain extremely sharp-minded, possessing a quick wit, good memory and the ability to learn new things. Keeping a healthy mind doesn’t happen by accident. We need to </a:t>
            </a:r>
            <a:r>
              <a:rPr lang="en-CA" dirty="0" smtClean="0"/>
              <a:t>stimulate our brains regularly </a:t>
            </a:r>
            <a:r>
              <a:rPr lang="en-CA" dirty="0"/>
              <a:t>to stay sharp, and the next slide will give us some tips on how to do just that.</a:t>
            </a:r>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11</a:t>
            </a:fld>
            <a:endParaRPr lang="en-CA"/>
          </a:p>
        </p:txBody>
      </p:sp>
    </p:spTree>
    <p:extLst>
      <p:ext uri="{BB962C8B-B14F-4D97-AF65-F5344CB8AC3E}">
        <p14:creationId xmlns:p14="http://schemas.microsoft.com/office/powerpoint/2010/main" val="44970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624898"/>
          </a:xfrm>
        </p:spPr>
        <p:txBody>
          <a:bodyPr/>
          <a:lstStyle/>
          <a:p>
            <a:pPr defTabSz="931774"/>
            <a:r>
              <a:rPr lang="en-US" dirty="0"/>
              <a:t>The brain, just like the muscles of the body, requires regular exercise to </a:t>
            </a:r>
            <a:r>
              <a:rPr lang="en-US" dirty="0" smtClean="0"/>
              <a:t>stay sharp</a:t>
            </a:r>
            <a:r>
              <a:rPr lang="en-US" dirty="0"/>
              <a:t>. </a:t>
            </a:r>
            <a:r>
              <a:rPr lang="en-CA" dirty="0" smtClean="0"/>
              <a:t>We </a:t>
            </a:r>
            <a:r>
              <a:rPr lang="en-CA" dirty="0"/>
              <a:t>can </a:t>
            </a:r>
            <a:r>
              <a:rPr lang="en-CA" dirty="0" smtClean="0"/>
              <a:t>do many activities </a:t>
            </a:r>
            <a:r>
              <a:rPr lang="en-CA" dirty="0"/>
              <a:t>to improve our memory and keep our brains stimulated. Rather than resisting change and being intimidated by something unknown to us (for example, new advances in technology), we should embrace change and try to keep learning on a regular basis. </a:t>
            </a:r>
            <a:r>
              <a:rPr lang="en-US" dirty="0"/>
              <a:t>Mature adults are rising to the challenge by adapting to the technology wave and incorporating activities that challenge the thinking process, including surfing the web, online </a:t>
            </a:r>
            <a:r>
              <a:rPr lang="en-US" dirty="0" smtClean="0"/>
              <a:t>games </a:t>
            </a:r>
            <a:r>
              <a:rPr lang="en-US" dirty="0"/>
              <a:t>and using an electronic </a:t>
            </a:r>
            <a:r>
              <a:rPr lang="en-US" dirty="0" smtClean="0"/>
              <a:t>reader. </a:t>
            </a:r>
            <a:endParaRPr lang="en-CA" dirty="0" smtClean="0"/>
          </a:p>
          <a:p>
            <a:endParaRPr lang="en-CA" dirty="0"/>
          </a:p>
          <a:p>
            <a:r>
              <a:rPr lang="en-CA" dirty="0" smtClean="0"/>
              <a:t>Maintain </a:t>
            </a:r>
            <a:r>
              <a:rPr lang="en-CA" dirty="0"/>
              <a:t>your social network </a:t>
            </a:r>
            <a:r>
              <a:rPr lang="en-CA" dirty="0" smtClean="0"/>
              <a:t>to stay </a:t>
            </a:r>
            <a:r>
              <a:rPr lang="en-CA" dirty="0"/>
              <a:t>engaged with people and participate in mind-stretching conversations or even spirited debates. Working part-time or volunteering will keep your brain active, while getting enough exercise and not smoking are good for both your body and </a:t>
            </a:r>
            <a:r>
              <a:rPr lang="en-CA" dirty="0" smtClean="0"/>
              <a:t>mind.</a:t>
            </a:r>
            <a:r>
              <a:rPr lang="en-US" dirty="0"/>
              <a:t> </a:t>
            </a:r>
            <a:endParaRPr lang="en-CA" dirty="0" smtClean="0"/>
          </a:p>
          <a:p>
            <a:r>
              <a:rPr lang="en-US" dirty="0" smtClean="0"/>
              <a:t>•  Cognitive training: Memory, reasoning, and speed-of processing exercises create a winning combination for cognition. </a:t>
            </a:r>
          </a:p>
          <a:p>
            <a:pPr marL="174708" indent="-174708">
              <a:buFont typeface="Arial" panose="020B0604020202020204" pitchFamily="34" charset="0"/>
              <a:buChar char="•"/>
            </a:pPr>
            <a:r>
              <a:rPr lang="en-US" dirty="0" smtClean="0"/>
              <a:t>Aerobic exercise: People who exercise at least moderately, just once a week, are 30% more likely to maintain their cognitive function than those who don’t exercise.</a:t>
            </a:r>
          </a:p>
          <a:p>
            <a:r>
              <a:rPr lang="en-US" dirty="0" smtClean="0"/>
              <a:t>•  Don’t smoke: Non-smokers are nearly twice as likely to stay sharp in old age as those who smoke. </a:t>
            </a:r>
          </a:p>
          <a:p>
            <a:r>
              <a:rPr lang="en-US" dirty="0" smtClean="0"/>
              <a:t>•  Maintain social networks: People who work, volunteer and maintain close-knit human bonds are 24% more likely to preserve cognitive function in late life. </a:t>
            </a:r>
          </a:p>
          <a:p>
            <a:r>
              <a:rPr lang="en-US" dirty="0"/>
              <a:t>There is no doubt that all of these activities sharpen your cognitive skills – again it is important to consult with your physician </a:t>
            </a:r>
            <a:r>
              <a:rPr lang="en-US" dirty="0" smtClean="0"/>
              <a:t>for </a:t>
            </a:r>
            <a:r>
              <a:rPr lang="en-US" dirty="0"/>
              <a:t>appropriate recommendations based on your personal situation. </a:t>
            </a:r>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12</a:t>
            </a:fld>
            <a:endParaRPr lang="en-CA"/>
          </a:p>
        </p:txBody>
      </p:sp>
    </p:spTree>
    <p:extLst>
      <p:ext uri="{BB962C8B-B14F-4D97-AF65-F5344CB8AC3E}">
        <p14:creationId xmlns:p14="http://schemas.microsoft.com/office/powerpoint/2010/main" val="3311029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we consider the social aspects of leading a healthy life. What’s your passion? </a:t>
            </a:r>
            <a:r>
              <a:rPr lang="en-US" dirty="0"/>
              <a:t>Doing things with friends and family is fun and good for you. </a:t>
            </a:r>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13</a:t>
            </a:fld>
            <a:endParaRPr lang="en-CA"/>
          </a:p>
        </p:txBody>
      </p:sp>
    </p:spTree>
    <p:extLst>
      <p:ext uri="{BB962C8B-B14F-4D97-AF65-F5344CB8AC3E}">
        <p14:creationId xmlns:p14="http://schemas.microsoft.com/office/powerpoint/2010/main" val="1403747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smtClean="0"/>
              <a:t>Staying connected is key to a healthy social life. As said by U.S.</a:t>
            </a:r>
            <a:r>
              <a:rPr lang="en-CA" baseline="0" dirty="0" smtClean="0"/>
              <a:t> </a:t>
            </a:r>
            <a:r>
              <a:rPr lang="en-CA" dirty="0" smtClean="0"/>
              <a:t>gerontologist,</a:t>
            </a:r>
            <a:r>
              <a:rPr lang="en-CA" baseline="0" dirty="0" smtClean="0"/>
              <a:t> Dr. Alexis Abramson – “Those who regularly interact with friends and peers are often the happiest and healthiest.”</a:t>
            </a:r>
            <a:endParaRPr lang="en-CA" dirty="0" smtClean="0"/>
          </a:p>
        </p:txBody>
      </p:sp>
      <p:sp>
        <p:nvSpPr>
          <p:cNvPr id="4" name="Slide Number Placeholder 3"/>
          <p:cNvSpPr>
            <a:spLocks noGrp="1"/>
          </p:cNvSpPr>
          <p:nvPr>
            <p:ph type="sldNum" sz="quarter" idx="10"/>
          </p:nvPr>
        </p:nvSpPr>
        <p:spPr/>
        <p:txBody>
          <a:bodyPr/>
          <a:lstStyle/>
          <a:p>
            <a:fld id="{B3603FF3-C7BE-49EC-B13C-566CB5744807}" type="slidenum">
              <a:rPr lang="en-CA" smtClean="0"/>
              <a:t>14</a:t>
            </a:fld>
            <a:endParaRPr lang="en-CA"/>
          </a:p>
        </p:txBody>
      </p:sp>
    </p:spTree>
    <p:extLst>
      <p:ext uri="{BB962C8B-B14F-4D97-AF65-F5344CB8AC3E}">
        <p14:creationId xmlns:p14="http://schemas.microsoft.com/office/powerpoint/2010/main" val="79473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various ways to achieve a healthy social life. </a:t>
            </a:r>
            <a:r>
              <a:rPr lang="en-US" dirty="0"/>
              <a:t>Participating in a meaningful activity, such as volunteering, may help you feel healthier and happier. Once you retire, you may have the time to volunteer in your community. And volunteering can help you feel productive and valuable to others. Think about your skills and the activities you find enjoyable when looking for opportunities to volunteer. Places you may be able to volunteer include your </a:t>
            </a:r>
            <a:r>
              <a:rPr lang="en-US" dirty="0" smtClean="0"/>
              <a:t>place of worship, hospital</a:t>
            </a:r>
            <a:r>
              <a:rPr lang="en-US" dirty="0"/>
              <a:t>, </a:t>
            </a:r>
            <a:r>
              <a:rPr lang="en-US" dirty="0" smtClean="0"/>
              <a:t>school</a:t>
            </a:r>
            <a:r>
              <a:rPr lang="en-US" dirty="0"/>
              <a:t>, homeless shelter, library, animal shelter or </a:t>
            </a:r>
            <a:r>
              <a:rPr lang="en-CA" dirty="0"/>
              <a:t>senior centre</a:t>
            </a:r>
            <a:r>
              <a:rPr lang="en-US" dirty="0" smtClean="0"/>
              <a:t>. The simple act of a good conversation with a close friend or family member can provide acceptance, understanding, compassion and even an occasional wake-up call when necessary.</a:t>
            </a:r>
          </a:p>
          <a:p>
            <a:endParaRPr lang="en-US" dirty="0">
              <a:solidFill>
                <a:srgbClr val="FF0000"/>
              </a:solidFill>
            </a:endParaRPr>
          </a:p>
          <a:p>
            <a:r>
              <a:rPr lang="en-US" dirty="0"/>
              <a:t>Seniors who are isolated may suffer from more health issues than </a:t>
            </a:r>
            <a:r>
              <a:rPr lang="en-US" dirty="0" smtClean="0"/>
              <a:t>those with strong </a:t>
            </a:r>
            <a:r>
              <a:rPr lang="en-US" dirty="0"/>
              <a:t>social connections. Interacting with others may reduce your stress level, feelings of depression, </a:t>
            </a:r>
            <a:r>
              <a:rPr lang="en-US" dirty="0" smtClean="0"/>
              <a:t>dependency and </a:t>
            </a:r>
            <a:r>
              <a:rPr lang="en-US" dirty="0"/>
              <a:t>risk of developing dementia. If you need help establishing more frequent social interactions, the </a:t>
            </a:r>
            <a:r>
              <a:rPr lang="en-CA" dirty="0"/>
              <a:t>following ideas may </a:t>
            </a:r>
            <a:r>
              <a:rPr lang="en-CA" dirty="0" smtClean="0"/>
              <a:t>help:</a:t>
            </a:r>
          </a:p>
          <a:p>
            <a:endParaRPr lang="en-CA" dirty="0"/>
          </a:p>
          <a:p>
            <a:r>
              <a:rPr lang="en-CA" dirty="0"/>
              <a:t>• Join a senior </a:t>
            </a:r>
            <a:r>
              <a:rPr lang="en-CA" dirty="0" smtClean="0"/>
              <a:t>centre</a:t>
            </a:r>
            <a:endParaRPr lang="en-CA" dirty="0"/>
          </a:p>
          <a:p>
            <a:r>
              <a:rPr lang="en-US" dirty="0"/>
              <a:t>• Invite a friend to lunch or dinner</a:t>
            </a:r>
          </a:p>
          <a:p>
            <a:r>
              <a:rPr lang="en-US" dirty="0"/>
              <a:t>• Offer to babysit </a:t>
            </a:r>
            <a:r>
              <a:rPr lang="en-US" dirty="0" smtClean="0"/>
              <a:t>your </a:t>
            </a:r>
            <a:r>
              <a:rPr lang="en-US" dirty="0"/>
              <a:t>grandchildren</a:t>
            </a:r>
          </a:p>
          <a:p>
            <a:r>
              <a:rPr lang="en-CA" dirty="0"/>
              <a:t>• Get a part-time job</a:t>
            </a:r>
          </a:p>
          <a:p>
            <a:r>
              <a:rPr lang="en-US" dirty="0"/>
              <a:t>• Take a continuing education class at your </a:t>
            </a:r>
            <a:r>
              <a:rPr lang="en-CA" dirty="0"/>
              <a:t>local college or university</a:t>
            </a:r>
          </a:p>
          <a:p>
            <a:r>
              <a:rPr lang="en-CA" dirty="0"/>
              <a:t>• Visit relatives</a:t>
            </a:r>
          </a:p>
          <a:p>
            <a:r>
              <a:rPr lang="en-CA" dirty="0"/>
              <a:t>• Volunteer</a:t>
            </a:r>
          </a:p>
        </p:txBody>
      </p:sp>
      <p:sp>
        <p:nvSpPr>
          <p:cNvPr id="4" name="Slide Number Placeholder 3"/>
          <p:cNvSpPr>
            <a:spLocks noGrp="1"/>
          </p:cNvSpPr>
          <p:nvPr>
            <p:ph type="sldNum" sz="quarter" idx="10"/>
          </p:nvPr>
        </p:nvSpPr>
        <p:spPr/>
        <p:txBody>
          <a:bodyPr/>
          <a:lstStyle/>
          <a:p>
            <a:fld id="{B3603FF3-C7BE-49EC-B13C-566CB5744807}" type="slidenum">
              <a:rPr lang="en-CA" smtClean="0"/>
              <a:t>15</a:t>
            </a:fld>
            <a:endParaRPr lang="en-CA"/>
          </a:p>
        </p:txBody>
      </p:sp>
    </p:spTree>
    <p:extLst>
      <p:ext uri="{BB962C8B-B14F-4D97-AF65-F5344CB8AC3E}">
        <p14:creationId xmlns:p14="http://schemas.microsoft.com/office/powerpoint/2010/main" val="2912206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most of us are retired or semi-retired in our later years, we’ll have the time to expand our interests and increase our social interaction on our own terms. This is the aspirational stuff that TV commercials and marketing brochures focus on: the freedom in our golden years to do whatever we find personally rewarding and fulfilling.</a:t>
            </a:r>
          </a:p>
          <a:p>
            <a:endParaRPr lang="en-US" dirty="0" smtClean="0"/>
          </a:p>
          <a:p>
            <a:r>
              <a:rPr lang="en-US" dirty="0" smtClean="0"/>
              <a:t>Do you have a personal bucket list? The popularity of personal bucket lists has ignited a passion in seniors to take up new hobbies, write their life story or develop new careers. You may be wondering why many want to work during retirement, isn’t the point of retirement to retire from work? Perhaps, but many choose to find a part-time job to stay sharp and active, and to maintain social interactions with others.</a:t>
            </a:r>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16</a:t>
            </a:fld>
            <a:endParaRPr lang="en-CA"/>
          </a:p>
        </p:txBody>
      </p:sp>
    </p:spTree>
    <p:extLst>
      <p:ext uri="{BB962C8B-B14F-4D97-AF65-F5344CB8AC3E}">
        <p14:creationId xmlns:p14="http://schemas.microsoft.com/office/powerpoint/2010/main" val="2973482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Before moving on</a:t>
            </a:r>
            <a:r>
              <a:rPr lang="en-CA" baseline="0" dirty="0" smtClean="0"/>
              <a:t>wards, let’s just do a quick recap. Thus far we have  discussed three keys to longevity: Body, Mind and Social, and how they are influential to longevity from a non-financial perspective. </a:t>
            </a:r>
            <a:r>
              <a:rPr lang="en-CA" dirty="0" smtClean="0"/>
              <a:t>The last of our four keys to longevity focuses on the</a:t>
            </a:r>
            <a:r>
              <a:rPr lang="en-CA" baseline="0" dirty="0" smtClean="0"/>
              <a:t> financial aspect of longevity.</a:t>
            </a:r>
            <a:r>
              <a:rPr lang="en-CA" dirty="0" smtClean="0"/>
              <a:t> Healthy finances are crucial to enjoying life at any stage, particularly more so when you’re older and your income is fixed or reduced simply because you have stopped working full-time.</a:t>
            </a:r>
          </a:p>
          <a:p>
            <a:endParaRPr lang="en-CA" dirty="0" smtClean="0"/>
          </a:p>
          <a:p>
            <a:r>
              <a:rPr lang="en-CA" dirty="0" smtClean="0"/>
              <a:t>Although </a:t>
            </a:r>
            <a:r>
              <a:rPr lang="en-CA" dirty="0"/>
              <a:t>people are often nervous or uncertain when it comes to money matters, financial security is crucial to leading a satisfying life in old age – and it’s certainly attainable if you take a logical approach to it. Let’s look at some of the important financial considerations you should be aware of, and prepared for.</a:t>
            </a:r>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17</a:t>
            </a:fld>
            <a:endParaRPr lang="en-CA"/>
          </a:p>
        </p:txBody>
      </p:sp>
    </p:spTree>
    <p:extLst>
      <p:ext uri="{BB962C8B-B14F-4D97-AF65-F5344CB8AC3E}">
        <p14:creationId xmlns:p14="http://schemas.microsoft.com/office/powerpoint/2010/main" val="257173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From a financial planning standpoint, there are four key risks I want to mention that may concern those who exceed the typical life expectancy:</a:t>
            </a:r>
          </a:p>
          <a:p>
            <a:endParaRPr lang="en-CA" dirty="0"/>
          </a:p>
          <a:p>
            <a:pPr marL="174708" indent="-174708">
              <a:buFont typeface="Arial" panose="020B0604020202020204" pitchFamily="34" charset="0"/>
              <a:buChar char="•"/>
            </a:pPr>
            <a:r>
              <a:rPr lang="en-US" dirty="0"/>
              <a:t>Longevity Risk – The dramatic increase in life expectancy has allowed many Canadians to enjoy a longer retirement. However, this change has created a </a:t>
            </a:r>
            <a:r>
              <a:rPr lang="en-CA" dirty="0"/>
              <a:t>requirement for extra savings.</a:t>
            </a:r>
          </a:p>
          <a:p>
            <a:pPr marL="174708" indent="-174708">
              <a:buFont typeface="Arial" panose="020B0604020202020204" pitchFamily="34" charset="0"/>
              <a:buChar char="•"/>
            </a:pPr>
            <a:r>
              <a:rPr lang="en-US" dirty="0"/>
              <a:t>Inflation Risk – As the cost of goods and services increase over time, the value of a dollar today will fall in relation to what it can buy in the future. </a:t>
            </a:r>
          </a:p>
          <a:p>
            <a:pPr marL="174708" indent="-174708">
              <a:buFont typeface="Arial" panose="020B0604020202020204" pitchFamily="34" charset="0"/>
              <a:buChar char="•"/>
            </a:pPr>
            <a:r>
              <a:rPr lang="en-US" dirty="0"/>
              <a:t>Market Risk – Is a key determinant when the portfolio is in drawdown phase. Keep this in consideration when constructing </a:t>
            </a:r>
            <a:r>
              <a:rPr lang="en-US" dirty="0" smtClean="0"/>
              <a:t>a portfolio </a:t>
            </a:r>
            <a:r>
              <a:rPr lang="en-US" dirty="0"/>
              <a:t>to source </a:t>
            </a:r>
            <a:r>
              <a:rPr lang="en-CA" dirty="0"/>
              <a:t>retirement income.</a:t>
            </a:r>
          </a:p>
          <a:p>
            <a:pPr marL="174708" indent="-174708">
              <a:buFont typeface="Arial" panose="020B0604020202020204" pitchFamily="34" charset="0"/>
              <a:buChar char="•"/>
            </a:pPr>
            <a:r>
              <a:rPr lang="en-US" dirty="0" smtClean="0"/>
              <a:t>Health Care </a:t>
            </a:r>
            <a:r>
              <a:rPr lang="en-US" dirty="0"/>
              <a:t>and Long-term Care Risk – One’s health can impact retirement either positively or negatively. Good health may prolong life and necessitate need for sustainable retirement income. Poor </a:t>
            </a:r>
            <a:r>
              <a:rPr lang="en-US" dirty="0" smtClean="0"/>
              <a:t>health </a:t>
            </a:r>
            <a:r>
              <a:rPr lang="en-US" dirty="0"/>
              <a:t>may result in additional </a:t>
            </a:r>
            <a:r>
              <a:rPr lang="en-US" dirty="0" smtClean="0"/>
              <a:t>health care </a:t>
            </a:r>
            <a:r>
              <a:rPr lang="en-US" dirty="0"/>
              <a:t>and long-term care expense that will require additional unplanned withdrawals from capital.</a:t>
            </a:r>
          </a:p>
          <a:p>
            <a:pPr marL="174708" indent="-174708">
              <a:buFont typeface="Arial" panose="020B0604020202020204" pitchFamily="34" charset="0"/>
              <a:buChar char="•"/>
            </a:pPr>
            <a:endParaRPr lang="en-US" dirty="0"/>
          </a:p>
          <a:p>
            <a:r>
              <a:rPr lang="en-US" dirty="0"/>
              <a:t>In the next few slides we shall explore in more detail how these four risks impact longevity from a financial perspective.</a:t>
            </a:r>
          </a:p>
        </p:txBody>
      </p:sp>
      <p:sp>
        <p:nvSpPr>
          <p:cNvPr id="4" name="Slide Number Placeholder 3"/>
          <p:cNvSpPr>
            <a:spLocks noGrp="1"/>
          </p:cNvSpPr>
          <p:nvPr>
            <p:ph type="sldNum" sz="quarter" idx="10"/>
          </p:nvPr>
        </p:nvSpPr>
        <p:spPr/>
        <p:txBody>
          <a:bodyPr/>
          <a:lstStyle/>
          <a:p>
            <a:fld id="{B3603FF3-C7BE-49EC-B13C-566CB5744807}" type="slidenum">
              <a:rPr lang="en-CA" smtClean="0"/>
              <a:t>18</a:t>
            </a:fld>
            <a:endParaRPr lang="en-CA"/>
          </a:p>
        </p:txBody>
      </p:sp>
    </p:spTree>
    <p:extLst>
      <p:ext uri="{BB962C8B-B14F-4D97-AF65-F5344CB8AC3E}">
        <p14:creationId xmlns:p14="http://schemas.microsoft.com/office/powerpoint/2010/main" val="1379111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8153290"/>
          </a:xfrm>
        </p:spPr>
        <p:txBody>
          <a:bodyPr/>
          <a:lstStyle/>
          <a:p>
            <a:pPr defTabSz="931774">
              <a:defRPr/>
            </a:pPr>
            <a:r>
              <a:rPr lang="en-US" sz="1000" dirty="0"/>
              <a:t>We discussed that in </a:t>
            </a:r>
            <a:r>
              <a:rPr lang="en-US" sz="1000" dirty="0" smtClean="0"/>
              <a:t>general, </a:t>
            </a:r>
            <a:r>
              <a:rPr lang="en-US" sz="1000" dirty="0"/>
              <a:t>Canadians are living longer. </a:t>
            </a:r>
            <a:r>
              <a:rPr lang="en-US" sz="1000" dirty="0" smtClean="0"/>
              <a:t>But, </a:t>
            </a:r>
            <a:r>
              <a:rPr lang="en-US" sz="1000" dirty="0"/>
              <a:t>how much longer? The reality is that we cannot predict the future and don't know exactly how much longer. </a:t>
            </a:r>
            <a:r>
              <a:rPr lang="en-US" sz="1000" dirty="0" smtClean="0"/>
              <a:t>Longevity risk can be considered</a:t>
            </a:r>
            <a:r>
              <a:rPr lang="en-US" sz="1000" baseline="0" dirty="0" smtClean="0"/>
              <a:t> as the </a:t>
            </a:r>
            <a:r>
              <a:rPr lang="en-US" sz="1000" dirty="0" smtClean="0"/>
              <a:t>overarching risk, because the longer a retirement lasts, the higher the likelihood</a:t>
            </a:r>
            <a:r>
              <a:rPr lang="en-US" sz="1000" baseline="0" dirty="0" smtClean="0"/>
              <a:t> of exposure to Market, Inflation, Health and Long-term Care risks.</a:t>
            </a:r>
          </a:p>
          <a:p>
            <a:pPr defTabSz="931774">
              <a:defRPr/>
            </a:pPr>
            <a:r>
              <a:rPr lang="en-US" sz="1000" baseline="0" dirty="0" smtClean="0">
                <a:solidFill>
                  <a:srgbClr val="FF0000"/>
                </a:solidFill>
              </a:rPr>
              <a:t>[Below is only for presenter’s reference from the source]:</a:t>
            </a:r>
          </a:p>
          <a:p>
            <a:r>
              <a:rPr lang="en-US" sz="1000" dirty="0" smtClean="0"/>
              <a:t>“As illustrated, longevity risk becomes the overarching risk, because the longer a retirement lasts, the greater are the chances that other forms of risk will manifest. Increased longevity means more time for another financial crisis, more time for inflation to compound, increased chances for an expensive health problem, etc. In this particular taxonomy, remaining retirement risks are broken into three general categories falling under longevity.</a:t>
            </a:r>
          </a:p>
          <a:p>
            <a:r>
              <a:rPr lang="en-US" sz="1000" dirty="0" smtClean="0"/>
              <a:t>First, macro/market risks identify the exposure of a retirement plan to macroeconomic forces beyond a retiree’s control. These risks include investment volatility related to poor market returns and disadvantageous fluctuations in interest rates. Public policy is also a concern, as unexpected increases in taxes, reduced government benefits, or increased health care costs can all serve to increase pressures on a spending plan. Finally, sequence or returns risk is included in this category. This is a macroeconomic risk with a more personalized impact, as retirees attempting to fund a constant spending stream from a portfolio of volatile assets are particularly vulnerable to the specific sequence of market returns experienced in the early part of their retirement. It is not just the average return which matters, but also the order of the returns. Poor returns early in retirement will lead to an increased spending rate from the portfolio of remaining assets, digging a hole for the retiree which will be increasingly difficult to overcome even if markets enjoy a subsequent boom.</a:t>
            </a:r>
          </a:p>
          <a:p>
            <a:r>
              <a:rPr lang="en-US" sz="1000" dirty="0" smtClean="0"/>
              <a:t>A second category of risk  for retirees is inflation. This is also a macroeconomic risk, but perhaps it deserves its own category as retirees may not realize the full extent of their exposure to inflation. For retirees living on a fixed income, rising prices will slowly erode purchasing power. Things will get more expensive.  </a:t>
            </a:r>
            <a:r>
              <a:rPr lang="en-US" sz="1000" dirty="0" smtClean="0">
                <a:hlinkClick r:id=""/>
              </a:rPr>
              <a:t>Even if inflation averages about 3% per year, the cost-of-living doubles in just 23 years.</a:t>
            </a:r>
            <a:r>
              <a:rPr lang="en-US" sz="1000" dirty="0" smtClean="0"/>
              <a:t> In other words, a fixed income will buy half of what it could at the start of retirement. A lot of retirements will last longer than this. Another concern is that the cost-of-living for retirees may rise faster than the general population, especially as increasingly costly health care makes up a larger portion of a retirement budget .</a:t>
            </a:r>
          </a:p>
          <a:p>
            <a:r>
              <a:rPr lang="en-US" sz="1000" dirty="0" smtClean="0"/>
              <a:t>The third category relates to personal spending risks. These risks are essentially that the basic budget one has prepared for retirement will not adequately reflect actual costs. Issues here include unexpected health care and long-term care expenses, the need to support other family members such as adult children or grandchildren, or divorce. The death of a spouse is also a relevant consideration, as Social Security benefits will decrease by a third to a half, taxes will increase as there are fewer exemptions, and the surviving spouse may be less knowledgeable about the intricacies of the retirement plan. Fraud and theft are growing concerns for retirees as well, as a real issue we face are reduced cognitive abilities as we age and a number of predators will seek to exploit this.”</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B3603FF3-C7BE-49EC-B13C-566CB5744807}" type="slidenum">
              <a:rPr lang="en-CA" smtClean="0"/>
              <a:t>19</a:t>
            </a:fld>
            <a:endParaRPr lang="en-CA"/>
          </a:p>
        </p:txBody>
      </p:sp>
    </p:spTree>
    <p:extLst>
      <p:ext uri="{BB962C8B-B14F-4D97-AF65-F5344CB8AC3E}">
        <p14:creationId xmlns:p14="http://schemas.microsoft.com/office/powerpoint/2010/main" val="68236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has been provided by BMO Global Asset Management in conjunction with the BMO Wealth Institute. BMO Global Asset Management is one of the top 50 money managers in the world. With 425 investment professionals and 24 offices located globally, you can rely on their</a:t>
            </a:r>
            <a:r>
              <a:rPr lang="en-US" baseline="0" dirty="0" smtClean="0"/>
              <a:t> </a:t>
            </a:r>
            <a:r>
              <a:rPr lang="en-US" dirty="0" smtClean="0"/>
              <a:t>experienced teams to bring an in-depth knowledge of their region and expertise in their respective disciplines. As a multi-disciplined organization with deep experience in all asset classes, the firm is able to provide investors a wide range of wealth management solutions to suit their needs. This is why investors have entrusted BMO Global Asset Management to manage $279 billion USD (as of July 31, 2014) of their money to achieve their investment goals.</a:t>
            </a:r>
          </a:p>
          <a:p>
            <a:r>
              <a:rPr lang="en-US" dirty="0" smtClean="0"/>
              <a:t> </a:t>
            </a:r>
          </a:p>
          <a:p>
            <a:r>
              <a:rPr lang="en-US" dirty="0" smtClean="0"/>
              <a:t>The BMO Wealth Institute provides insights and strategies around wealth planning and financial decisions to better prepare you for a confident financial future. The presentation references the Wealth Institute report published in July 2014. In this report, the BMO Wealth Institute partnered with Dr. Alexis Abramson, an industry expert for people over 50. She has a PhD in Gerontology and is a leading industry expert in the field of aging. If you have any questions, you may contact the BMO Wealth Institute by email at wealth.planning@bmo.com</a:t>
            </a:r>
            <a:endParaRPr lang="en-CA" dirty="0"/>
          </a:p>
          <a:p>
            <a:endParaRPr lang="en-CA" baseline="0" dirty="0" smtClean="0"/>
          </a:p>
          <a:p>
            <a:r>
              <a:rPr lang="en-CA" baseline="0" dirty="0" smtClean="0"/>
              <a:t>[Note to presenter]</a:t>
            </a:r>
          </a:p>
          <a:p>
            <a:r>
              <a:rPr lang="en-CA" baseline="0" dirty="0" smtClean="0"/>
              <a:t>Make copies of the report/article/infographic available to audience</a:t>
            </a:r>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2</a:t>
            </a:fld>
            <a:endParaRPr lang="en-CA"/>
          </a:p>
        </p:txBody>
      </p:sp>
    </p:spTree>
    <p:extLst>
      <p:ext uri="{BB962C8B-B14F-4D97-AF65-F5344CB8AC3E}">
        <p14:creationId xmlns:p14="http://schemas.microsoft.com/office/powerpoint/2010/main" val="309887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Inflation represents a  general rise in the prices </a:t>
            </a:r>
            <a:r>
              <a:rPr lang="en-US" dirty="0" smtClean="0"/>
              <a:t>of </a:t>
            </a:r>
            <a:r>
              <a:rPr lang="en-US" dirty="0"/>
              <a:t>goods and services, reducing buying power over time. </a:t>
            </a:r>
            <a:r>
              <a:rPr lang="en-US" baseline="0" dirty="0" smtClean="0"/>
              <a:t>This bar chart can help you visualize the negative effects of inflation on your savings. Groceries</a:t>
            </a:r>
            <a:r>
              <a:rPr lang="en-US" dirty="0" smtClean="0"/>
              <a:t> – such as </a:t>
            </a:r>
            <a:r>
              <a:rPr lang="en-US" baseline="0" dirty="0" smtClean="0"/>
              <a:t>bread, milk and eggs – that are everyday necessities for living, has increased almost 50% over the past 10 years. </a:t>
            </a:r>
            <a:r>
              <a:rPr lang="en-US" dirty="0"/>
              <a:t>If your salary hasn’t  increased by 50%,  how are you keeping pace with inflation?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3603FF3-C7BE-49EC-B13C-566CB5744807}" type="slidenum">
              <a:rPr lang="en-CA" smtClean="0"/>
              <a:t>20</a:t>
            </a:fld>
            <a:endParaRPr lang="en-CA"/>
          </a:p>
        </p:txBody>
      </p:sp>
    </p:spTree>
    <p:extLst>
      <p:ext uri="{BB962C8B-B14F-4D97-AF65-F5344CB8AC3E}">
        <p14:creationId xmlns:p14="http://schemas.microsoft.com/office/powerpoint/2010/main" val="3449492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This chart illustrates that over the long term, </a:t>
            </a:r>
            <a:r>
              <a:rPr lang="en-US" dirty="0" smtClean="0"/>
              <a:t>staying in cash or investing in only safe vehicles such as GICs, your retirement savings would not be able to keep up with inflation. Your savings would have lost more than 18% of its value over the past 10 years. Therefore, you are at great risk of not being able to maintain your standard of living during your retirement years. </a:t>
            </a:r>
          </a:p>
          <a:p>
            <a:pPr defTabSz="931774">
              <a:defRPr/>
            </a:pPr>
            <a:endParaRPr lang="en-US" dirty="0" smtClean="0"/>
          </a:p>
          <a:p>
            <a:pPr defTabSz="931774">
              <a:defRPr/>
            </a:pPr>
            <a:r>
              <a:rPr lang="en-US" dirty="0" smtClean="0"/>
              <a:t>Looking at this same chart, you can see how an event like the market downturn of 2008 would have put a major dent in the retirement savings of many Canadians.</a:t>
            </a:r>
            <a:r>
              <a:rPr lang="en-US" baseline="0" dirty="0" smtClean="0"/>
              <a:t> For those in the accumulation phase with more time to save for retirement, there was time to recoup from those losses. For example, if you made a $1,000 investment in Canadian equities, you would have doubled your savings over the 10 years, despite the losses in 2008.</a:t>
            </a:r>
          </a:p>
          <a:p>
            <a:endParaRPr lang="en-US" dirty="0"/>
          </a:p>
        </p:txBody>
      </p:sp>
      <p:sp>
        <p:nvSpPr>
          <p:cNvPr id="4" name="Slide Number Placeholder 3"/>
          <p:cNvSpPr>
            <a:spLocks noGrp="1"/>
          </p:cNvSpPr>
          <p:nvPr>
            <p:ph type="sldNum" sz="quarter" idx="10"/>
          </p:nvPr>
        </p:nvSpPr>
        <p:spPr/>
        <p:txBody>
          <a:bodyPr/>
          <a:lstStyle/>
          <a:p>
            <a:fld id="{B3603FF3-C7BE-49EC-B13C-566CB5744807}" type="slidenum">
              <a:rPr lang="en-CA" smtClean="0"/>
              <a:t>21</a:t>
            </a:fld>
            <a:endParaRPr lang="en-CA"/>
          </a:p>
        </p:txBody>
      </p:sp>
    </p:spTree>
    <p:extLst>
      <p:ext uri="{BB962C8B-B14F-4D97-AF65-F5344CB8AC3E}">
        <p14:creationId xmlns:p14="http://schemas.microsoft.com/office/powerpoint/2010/main" val="1567355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7001162"/>
          </a:xfrm>
        </p:spPr>
        <p:txBody>
          <a:bodyPr/>
          <a:lstStyle/>
          <a:p>
            <a:pPr defTabSz="931774">
              <a:defRPr/>
            </a:pPr>
            <a:r>
              <a:rPr lang="en-US" dirty="0" smtClean="0"/>
              <a:t>However,</a:t>
            </a:r>
            <a:r>
              <a:rPr lang="en-US" baseline="0" dirty="0" smtClean="0"/>
              <a:t> f</a:t>
            </a:r>
            <a:r>
              <a:rPr lang="en-US" dirty="0" smtClean="0"/>
              <a:t>or those who were on the verge of retirement, the downturn in 2008 may have altered their retirement plans significantly. The experience may have shaken their faith in the market’s ability to provide sustainable earnings, causing them either to resign themselves to living with less or, in some cases, to postpone their retirements. Sequence</a:t>
            </a:r>
            <a:r>
              <a:rPr lang="en-US" baseline="0" dirty="0" smtClean="0"/>
              <a:t> of returns is the actual order of the returns. </a:t>
            </a:r>
            <a:r>
              <a:rPr lang="en-US" dirty="0" smtClean="0"/>
              <a:t>A bad year or two in the early years of retirement can have a major impact on how long your retirement savings will last. That is because you have to draw down from the capital of an already-shrunken asset. The impact of the sequence of returns on a retirement portfolio is called market risk. Let’s take a look at an example of this…</a:t>
            </a:r>
          </a:p>
          <a:p>
            <a:endParaRPr lang="en-US" dirty="0" smtClean="0"/>
          </a:p>
          <a:p>
            <a:r>
              <a:rPr lang="en-US" dirty="0" smtClean="0"/>
              <a:t>Hypothetically, there are two funds that have </a:t>
            </a:r>
            <a:r>
              <a:rPr lang="en-US" dirty="0"/>
              <a:t>the same average return </a:t>
            </a:r>
            <a:r>
              <a:rPr lang="en-US" dirty="0" smtClean="0"/>
              <a:t>of </a:t>
            </a:r>
            <a:r>
              <a:rPr lang="en-US" dirty="0"/>
              <a:t>4.8% </a:t>
            </a:r>
            <a:r>
              <a:rPr lang="en-US" dirty="0" smtClean="0"/>
              <a:t>and </a:t>
            </a:r>
            <a:r>
              <a:rPr lang="en-US" dirty="0"/>
              <a:t>the same variability of 16.4% over time. </a:t>
            </a:r>
            <a:r>
              <a:rPr lang="en-US" dirty="0" smtClean="0"/>
              <a:t>What </a:t>
            </a:r>
            <a:r>
              <a:rPr lang="en-US" dirty="0"/>
              <a:t>that means is that, had you invested $100,000 in either of those two </a:t>
            </a:r>
            <a:r>
              <a:rPr lang="en-US" dirty="0" smtClean="0"/>
              <a:t>funds, at </a:t>
            </a:r>
            <a:r>
              <a:rPr lang="en-US" dirty="0"/>
              <a:t>the end of the 20 years, you would have close to </a:t>
            </a:r>
            <a:r>
              <a:rPr lang="en-US" dirty="0" smtClean="0"/>
              <a:t>$250,000 </a:t>
            </a:r>
            <a:r>
              <a:rPr lang="en-US" dirty="0"/>
              <a:t>in either </a:t>
            </a:r>
            <a:r>
              <a:rPr lang="en-US" dirty="0" smtClean="0"/>
              <a:t>fund, even though the </a:t>
            </a:r>
            <a:r>
              <a:rPr lang="en-US" dirty="0"/>
              <a:t>sequence of returns was very </a:t>
            </a:r>
            <a:r>
              <a:rPr lang="en-US" dirty="0" smtClean="0"/>
              <a:t>different.</a:t>
            </a:r>
            <a:endParaRPr lang="en-US" dirty="0"/>
          </a:p>
          <a:p>
            <a:endParaRPr lang="en-US" dirty="0"/>
          </a:p>
          <a:p>
            <a:r>
              <a:rPr lang="en-US" dirty="0"/>
              <a:t>But </a:t>
            </a:r>
            <a:r>
              <a:rPr lang="en-US" dirty="0" smtClean="0"/>
              <a:t>what </a:t>
            </a:r>
            <a:r>
              <a:rPr lang="en-US" dirty="0"/>
              <a:t>if you take these two funds and </a:t>
            </a:r>
            <a:r>
              <a:rPr lang="en-US" dirty="0" smtClean="0"/>
              <a:t>start </a:t>
            </a:r>
            <a:r>
              <a:rPr lang="en-US" dirty="0"/>
              <a:t>to withdraw </a:t>
            </a:r>
            <a:r>
              <a:rPr lang="en-US" dirty="0" smtClean="0"/>
              <a:t>money – let’s say $5,000 adjusted for inflation – every </a:t>
            </a:r>
            <a:r>
              <a:rPr lang="en-US" dirty="0"/>
              <a:t>year? </a:t>
            </a:r>
            <a:r>
              <a:rPr lang="en-US" dirty="0" smtClean="0"/>
              <a:t>Which </a:t>
            </a:r>
            <a:r>
              <a:rPr lang="en-US" dirty="0"/>
              <a:t>of the two funds do you think ends up with more money at the end of the 20-year period</a:t>
            </a:r>
            <a:r>
              <a:rPr lang="en-US" dirty="0" smtClean="0"/>
              <a:t>? </a:t>
            </a:r>
            <a:r>
              <a:rPr lang="en-US" dirty="0"/>
              <a:t>After all, they have the same average and the same variability. </a:t>
            </a:r>
            <a:r>
              <a:rPr lang="en-US" dirty="0" smtClean="0"/>
              <a:t>Do </a:t>
            </a:r>
            <a:r>
              <a:rPr lang="en-US" dirty="0"/>
              <a:t>you think they end up in the same place after 20 years?  Absolutely not</a:t>
            </a:r>
            <a:r>
              <a:rPr lang="en-US" dirty="0" smtClean="0"/>
              <a:t>.</a:t>
            </a:r>
          </a:p>
          <a:p>
            <a:r>
              <a:rPr lang="en-US" dirty="0" smtClean="0"/>
              <a:t>  </a:t>
            </a:r>
            <a:endParaRPr lang="en-US" dirty="0"/>
          </a:p>
          <a:p>
            <a:r>
              <a:rPr lang="en-US" dirty="0"/>
              <a:t>As you run down the </a:t>
            </a:r>
            <a:r>
              <a:rPr lang="en-US" dirty="0" smtClean="0"/>
              <a:t>funds, </a:t>
            </a:r>
            <a:r>
              <a:rPr lang="en-US" dirty="0"/>
              <a:t>you will notice that Fund A is doing a lot worse than Fund B</a:t>
            </a:r>
            <a:r>
              <a:rPr lang="en-US" dirty="0" smtClean="0"/>
              <a:t>. </a:t>
            </a:r>
            <a:r>
              <a:rPr lang="en-US" dirty="0"/>
              <a:t>In fact, Fund A runs out of money completely around the </a:t>
            </a:r>
            <a:r>
              <a:rPr lang="en-US" dirty="0" smtClean="0"/>
              <a:t>15th year. Fund </a:t>
            </a:r>
            <a:r>
              <a:rPr lang="en-US" dirty="0"/>
              <a:t>B actually ends up surviving to the end of the 20 years and you have about $70,000 </a:t>
            </a:r>
            <a:r>
              <a:rPr lang="en-US" dirty="0" smtClean="0"/>
              <a:t>remaining.</a:t>
            </a:r>
            <a:endParaRPr lang="en-CA" dirty="0"/>
          </a:p>
          <a:p>
            <a:endParaRPr lang="en-US" dirty="0"/>
          </a:p>
          <a:p>
            <a:r>
              <a:rPr lang="en-US" dirty="0"/>
              <a:t>Why is there such a big difference</a:t>
            </a:r>
            <a:r>
              <a:rPr lang="en-US" dirty="0" smtClean="0"/>
              <a:t>? </a:t>
            </a:r>
            <a:r>
              <a:rPr lang="en-US" dirty="0"/>
              <a:t>When you're withdrawing money, the sequence of returns has an enormous impact. </a:t>
            </a:r>
            <a:r>
              <a:rPr lang="en-US" dirty="0" smtClean="0"/>
              <a:t>In </a:t>
            </a:r>
            <a:r>
              <a:rPr lang="en-US" dirty="0"/>
              <a:t>fact, if you will take a look at the very top, the first few years of Fund A were a lot worse than the first few years of Fund B</a:t>
            </a:r>
            <a:r>
              <a:rPr lang="en-US" dirty="0" smtClean="0"/>
              <a:t>. </a:t>
            </a:r>
            <a:r>
              <a:rPr lang="en-US" dirty="0"/>
              <a:t>The average was the same</a:t>
            </a:r>
            <a:r>
              <a:rPr lang="en-US" dirty="0" smtClean="0"/>
              <a:t>. </a:t>
            </a:r>
            <a:r>
              <a:rPr lang="en-US" dirty="0"/>
              <a:t>They reversed themselves over time. </a:t>
            </a:r>
            <a:r>
              <a:rPr lang="en-US" dirty="0" smtClean="0"/>
              <a:t>But </a:t>
            </a:r>
            <a:r>
              <a:rPr lang="en-US" dirty="0"/>
              <a:t>if something goes wrong in the first few years of retirement, you'll have to reduce your standard of living</a:t>
            </a:r>
            <a:r>
              <a:rPr lang="en-US" dirty="0" smtClean="0"/>
              <a:t>. </a:t>
            </a:r>
            <a:r>
              <a:rPr lang="en-US" dirty="0"/>
              <a:t>You will not be able to produce the same income stream.</a:t>
            </a:r>
            <a:endParaRPr lang="en-CA" dirty="0"/>
          </a:p>
          <a:p>
            <a:endParaRPr lang="en-US" dirty="0"/>
          </a:p>
          <a:p>
            <a:r>
              <a:rPr lang="en-US" dirty="0"/>
              <a:t>What's the takeaway from something like this? </a:t>
            </a:r>
            <a:r>
              <a:rPr lang="en-US" dirty="0" smtClean="0"/>
              <a:t>Well</a:t>
            </a:r>
            <a:r>
              <a:rPr lang="en-US" dirty="0"/>
              <a:t>, first of all, you have to make sure you understand the </a:t>
            </a:r>
            <a:r>
              <a:rPr lang="en-US" dirty="0" smtClean="0"/>
              <a:t>risks </a:t>
            </a:r>
            <a:r>
              <a:rPr lang="en-US" dirty="0"/>
              <a:t>you run with your portfolio as you get closer to retirement.  You </a:t>
            </a:r>
            <a:r>
              <a:rPr lang="en-US" dirty="0" smtClean="0"/>
              <a:t>must pay </a:t>
            </a:r>
            <a:r>
              <a:rPr lang="en-US" dirty="0"/>
              <a:t>attention to </a:t>
            </a:r>
            <a:r>
              <a:rPr lang="en-US" dirty="0" smtClean="0"/>
              <a:t>sequence-of-returns </a:t>
            </a:r>
            <a:r>
              <a:rPr lang="en-US" dirty="0"/>
              <a:t>risk. </a:t>
            </a:r>
            <a:r>
              <a:rPr lang="en-US" dirty="0" smtClean="0"/>
              <a:t>About </a:t>
            </a:r>
            <a:r>
              <a:rPr lang="en-US" dirty="0"/>
              <a:t>five years before retirement and about </a:t>
            </a:r>
            <a:r>
              <a:rPr lang="en-US" dirty="0" smtClean="0"/>
              <a:t>seven </a:t>
            </a:r>
            <a:r>
              <a:rPr lang="en-US" dirty="0"/>
              <a:t>to </a:t>
            </a:r>
            <a:r>
              <a:rPr lang="en-US" dirty="0" smtClean="0"/>
              <a:t>10 </a:t>
            </a:r>
            <a:r>
              <a:rPr lang="en-US" dirty="0"/>
              <a:t>years after retirement, sequence of returns </a:t>
            </a:r>
            <a:r>
              <a:rPr lang="en-US" dirty="0" smtClean="0"/>
              <a:t>will </a:t>
            </a:r>
            <a:r>
              <a:rPr lang="en-US" dirty="0"/>
              <a:t>have a </a:t>
            </a:r>
            <a:r>
              <a:rPr lang="en-US" dirty="0" smtClean="0"/>
              <a:t>big </a:t>
            </a:r>
            <a:r>
              <a:rPr lang="en-US" dirty="0"/>
              <a:t>impact on the sustainability of your portfolio.</a:t>
            </a:r>
            <a:endParaRPr lang="en-CA" dirty="0"/>
          </a:p>
          <a:p>
            <a:endParaRPr lang="en-US" dirty="0" smtClean="0"/>
          </a:p>
        </p:txBody>
      </p:sp>
      <p:sp>
        <p:nvSpPr>
          <p:cNvPr id="4" name="Slide Number Placeholder 3"/>
          <p:cNvSpPr>
            <a:spLocks noGrp="1"/>
          </p:cNvSpPr>
          <p:nvPr>
            <p:ph type="sldNum" sz="quarter" idx="10"/>
          </p:nvPr>
        </p:nvSpPr>
        <p:spPr/>
        <p:txBody>
          <a:bodyPr/>
          <a:lstStyle/>
          <a:p>
            <a:fld id="{B3603FF3-C7BE-49EC-B13C-566CB5744807}" type="slidenum">
              <a:rPr lang="en-CA" smtClean="0"/>
              <a:t>22</a:t>
            </a:fld>
            <a:endParaRPr lang="en-CA" dirty="0"/>
          </a:p>
        </p:txBody>
      </p:sp>
    </p:spTree>
    <p:extLst>
      <p:ext uri="{BB962C8B-B14F-4D97-AF65-F5344CB8AC3E}">
        <p14:creationId xmlns:p14="http://schemas.microsoft.com/office/powerpoint/2010/main" val="3264250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costs for health care are trending upwards, especially as a result of longer life expectancies. It’s not a surprise</a:t>
            </a:r>
            <a:r>
              <a:rPr lang="en-US" baseline="0" dirty="0" smtClean="0"/>
              <a:t> that </a:t>
            </a:r>
            <a:r>
              <a:rPr lang="en-US" dirty="0" smtClean="0"/>
              <a:t>people in the</a:t>
            </a:r>
            <a:r>
              <a:rPr lang="en-US" baseline="0" dirty="0" smtClean="0"/>
              <a:t> BMO Wealth Institute</a:t>
            </a:r>
            <a:r>
              <a:rPr lang="en-US" dirty="0" smtClean="0"/>
              <a:t> survey believe that medical</a:t>
            </a:r>
            <a:r>
              <a:rPr lang="en-US" baseline="0" dirty="0" smtClean="0"/>
              <a:t> and health care will be </a:t>
            </a:r>
            <a:r>
              <a:rPr lang="en-US" dirty="0" smtClean="0"/>
              <a:t>the largest expenditures in old age. </a:t>
            </a:r>
            <a:r>
              <a:rPr lang="en-CA" dirty="0" smtClean="0"/>
              <a:t>Yes, in Canada we have a health care system that covers many basic medical costs, but even then there are expenses that we must pay ourselves. In a BMO Wealth Institute survey, Canadians said they expect to spend, on average, more than $5,000 a year on out-of-pocket medical costs after age 65 – and inflation will drive that number higher in the future.</a:t>
            </a:r>
          </a:p>
          <a:p>
            <a:endParaRPr lang="en-CA" dirty="0" smtClean="0"/>
          </a:p>
          <a:p>
            <a:r>
              <a:rPr lang="en-CA" b="1" dirty="0" smtClean="0"/>
              <a:t>Food for thought</a:t>
            </a:r>
          </a:p>
          <a:p>
            <a:r>
              <a:rPr lang="en-CA" dirty="0" smtClean="0"/>
              <a:t>According to</a:t>
            </a:r>
            <a:r>
              <a:rPr lang="en-CA" baseline="0" dirty="0" smtClean="0"/>
              <a:t> the Fraser Institute, t</a:t>
            </a:r>
            <a:r>
              <a:rPr lang="en-US" dirty="0"/>
              <a:t>he overall cost of </a:t>
            </a:r>
            <a:r>
              <a:rPr lang="en-US" dirty="0" smtClean="0"/>
              <a:t>health care </a:t>
            </a:r>
            <a:r>
              <a:rPr lang="en-US" dirty="0"/>
              <a:t>in Canada has increased at </a:t>
            </a:r>
            <a:r>
              <a:rPr lang="en-US" dirty="0" smtClean="0"/>
              <a:t>a greater </a:t>
            </a:r>
            <a:r>
              <a:rPr lang="en-US" dirty="0"/>
              <a:t>rate </a:t>
            </a:r>
            <a:r>
              <a:rPr lang="en-US" dirty="0" smtClean="0"/>
              <a:t>than the cost for other necessities</a:t>
            </a:r>
            <a:r>
              <a:rPr lang="en-US" dirty="0"/>
              <a:t>. </a:t>
            </a:r>
            <a:r>
              <a:rPr lang="en-US" dirty="0" smtClean="0"/>
              <a:t>Between </a:t>
            </a:r>
            <a:r>
              <a:rPr lang="en-US" dirty="0"/>
              <a:t>2004 and </a:t>
            </a:r>
            <a:r>
              <a:rPr lang="en-US" dirty="0" smtClean="0"/>
              <a:t>2014, </a:t>
            </a:r>
            <a:r>
              <a:rPr lang="en-US" dirty="0"/>
              <a:t>health care costs rose by 53.3%, an amount higher than the increase in the cost of shelter (40.7%), clothing (33.4%) and food (15.6%).   </a:t>
            </a:r>
            <a:endParaRPr lang="en-CA" dirty="0"/>
          </a:p>
          <a:p>
            <a:r>
              <a:rPr lang="en-US" dirty="0"/>
              <a:t> </a:t>
            </a:r>
            <a:endParaRPr lang="en-CA" dirty="0"/>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B3603FF3-C7BE-49EC-B13C-566CB5744807}" type="slidenum">
              <a:rPr lang="en-CA" smtClean="0"/>
              <a:t>23</a:t>
            </a:fld>
            <a:endParaRPr lang="en-CA"/>
          </a:p>
        </p:txBody>
      </p:sp>
    </p:spTree>
    <p:extLst>
      <p:ext uri="{BB962C8B-B14F-4D97-AF65-F5344CB8AC3E}">
        <p14:creationId xmlns:p14="http://schemas.microsoft.com/office/powerpoint/2010/main" val="8269839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One </a:t>
            </a:r>
            <a:r>
              <a:rPr lang="en-CA" dirty="0"/>
              <a:t>of the realities for older Canadians is the increased potential to need long-term care. Even if we are proactive and take tangible steps – like the ones discussed earlier – to help ourselves stay healthy, sometimes old age robs us of our ability to remain independent. It could be medical issues, a lack of mobility, dementia or any other unfortunate reason, but many seniors find themselves in need of long-term care, and that can be expensive. </a:t>
            </a:r>
            <a:endParaRPr lang="en-CA" dirty="0" smtClean="0"/>
          </a:p>
          <a:p>
            <a:endParaRPr lang="en-CA" dirty="0" smtClean="0"/>
          </a:p>
          <a:p>
            <a:r>
              <a:rPr lang="en-CA" dirty="0" smtClean="0"/>
              <a:t>On</a:t>
            </a:r>
            <a:r>
              <a:rPr lang="en-CA" baseline="0" dirty="0" smtClean="0"/>
              <a:t> this slide we can see some </a:t>
            </a:r>
            <a:r>
              <a:rPr lang="en-CA" dirty="0" smtClean="0"/>
              <a:t>rough </a:t>
            </a:r>
            <a:r>
              <a:rPr lang="en-CA" baseline="0" dirty="0" smtClean="0"/>
              <a:t>minimum and maximum annual provincial</a:t>
            </a:r>
            <a:r>
              <a:rPr lang="en-CA" dirty="0" smtClean="0"/>
              <a:t> </a:t>
            </a:r>
            <a:r>
              <a:rPr lang="en-CA" dirty="0"/>
              <a:t>costs for private long-term care </a:t>
            </a:r>
            <a:r>
              <a:rPr lang="en-CA" dirty="0" smtClean="0"/>
              <a:t>for retirement </a:t>
            </a:r>
            <a:r>
              <a:rPr lang="en-CA" dirty="0"/>
              <a:t>residences or nursing homes. The numbers are staggering and </a:t>
            </a:r>
            <a:r>
              <a:rPr lang="en-CA" dirty="0" smtClean="0"/>
              <a:t>don’t </a:t>
            </a:r>
            <a:r>
              <a:rPr lang="en-CA" dirty="0"/>
              <a:t>even factor in </a:t>
            </a:r>
            <a:r>
              <a:rPr lang="en-CA" dirty="0" smtClean="0"/>
              <a:t>spouses. Furthermore, the costs are</a:t>
            </a:r>
            <a:r>
              <a:rPr lang="en-CA" baseline="0" dirty="0" smtClean="0"/>
              <a:t> subject to inflation</a:t>
            </a:r>
            <a:r>
              <a:rPr lang="en-CA" dirty="0" smtClean="0"/>
              <a:t> over time</a:t>
            </a:r>
            <a:r>
              <a:rPr lang="en-CA" dirty="0"/>
              <a:t>. </a:t>
            </a:r>
            <a:endParaRPr lang="en-CA" dirty="0" smtClean="0"/>
          </a:p>
          <a:p>
            <a:endParaRPr lang="en-CA" dirty="0" smtClean="0"/>
          </a:p>
          <a:p>
            <a:r>
              <a:rPr lang="en-US" dirty="0" smtClean="0"/>
              <a:t>Paying for health</a:t>
            </a:r>
            <a:r>
              <a:rPr lang="en-US" baseline="0" dirty="0" smtClean="0"/>
              <a:t> care and long-term care</a:t>
            </a:r>
            <a:r>
              <a:rPr lang="en-US" dirty="0" smtClean="0"/>
              <a:t> expenses may require an unexpected withdrawal of additional capital as costs rises, which in turn has an impact on how long your retirement savings will last.</a:t>
            </a:r>
          </a:p>
        </p:txBody>
      </p:sp>
      <p:sp>
        <p:nvSpPr>
          <p:cNvPr id="4" name="Slide Number Placeholder 3"/>
          <p:cNvSpPr>
            <a:spLocks noGrp="1"/>
          </p:cNvSpPr>
          <p:nvPr>
            <p:ph type="sldNum" sz="quarter" idx="10"/>
          </p:nvPr>
        </p:nvSpPr>
        <p:spPr/>
        <p:txBody>
          <a:bodyPr/>
          <a:lstStyle/>
          <a:p>
            <a:fld id="{B3603FF3-C7BE-49EC-B13C-566CB5744807}" type="slidenum">
              <a:rPr lang="en-CA" smtClean="0"/>
              <a:t>24</a:t>
            </a:fld>
            <a:endParaRPr lang="en-CA"/>
          </a:p>
        </p:txBody>
      </p:sp>
    </p:spTree>
    <p:extLst>
      <p:ext uri="{BB962C8B-B14F-4D97-AF65-F5344CB8AC3E}">
        <p14:creationId xmlns:p14="http://schemas.microsoft.com/office/powerpoint/2010/main" val="6448404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I’ve just provided an overview on how longevity, inflation, market, health care and longer-term care risk can impact your retirement. Are you prepared to handle these risks? Do you feel confident that you will have enough savings to last all of your retirement years?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25</a:t>
            </a:fld>
            <a:endParaRPr lang="en-CA"/>
          </a:p>
        </p:txBody>
      </p:sp>
    </p:spTree>
    <p:extLst>
      <p:ext uri="{BB962C8B-B14F-4D97-AF65-F5344CB8AC3E}">
        <p14:creationId xmlns:p14="http://schemas.microsoft.com/office/powerpoint/2010/main" val="2571735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If you said no or wavered on any of those questions, you are not</a:t>
            </a:r>
            <a:r>
              <a:rPr lang="en-US" baseline="0" dirty="0" smtClean="0"/>
              <a:t> alone. The BMO Wealth Institute measured Canadians preparedness around retirement and found that:</a:t>
            </a:r>
            <a:endParaRPr lang="en-US" dirty="0" smtClean="0"/>
          </a:p>
          <a:p>
            <a:pPr defTabSz="931774">
              <a:defRPr/>
            </a:pPr>
            <a:endParaRPr lang="en-US" dirty="0" smtClean="0"/>
          </a:p>
          <a:p>
            <a:pPr marL="174708" indent="-174708" defTabSz="931774">
              <a:buFont typeface="Arial" panose="020B0604020202020204" pitchFamily="34" charset="0"/>
              <a:buChar char="•"/>
              <a:defRPr/>
            </a:pPr>
            <a:r>
              <a:rPr lang="en-US" dirty="0" smtClean="0"/>
              <a:t>34% of Canadian adults are not prepared financially for retirement</a:t>
            </a:r>
          </a:p>
          <a:p>
            <a:pPr marL="174708" indent="-174708">
              <a:buFont typeface="Arial" panose="020B0604020202020204" pitchFamily="34" charset="0"/>
              <a:buChar char="•"/>
            </a:pPr>
            <a:r>
              <a:rPr lang="en-US" dirty="0" smtClean="0"/>
              <a:t>72% of Canadians said they should have started saving for retirement before 30, but only 41% actually started</a:t>
            </a:r>
          </a:p>
          <a:p>
            <a:pPr marL="174708" indent="-174708">
              <a:buFont typeface="Arial" panose="020B0604020202020204" pitchFamily="34" charset="0"/>
              <a:buChar char="•"/>
            </a:pPr>
            <a:r>
              <a:rPr lang="en-US" dirty="0" smtClean="0"/>
              <a:t>60 % don’t know how much money they need to save to maintain their desired standard of living during retirement </a:t>
            </a:r>
          </a:p>
          <a:p>
            <a:endParaRPr lang="en-US" dirty="0" smtClean="0"/>
          </a:p>
          <a:p>
            <a:r>
              <a:rPr lang="en-US" dirty="0" smtClean="0"/>
              <a:t>The good news</a:t>
            </a:r>
            <a:r>
              <a:rPr lang="en-US" baseline="0" dirty="0" smtClean="0"/>
              <a:t> is i</a:t>
            </a:r>
            <a:r>
              <a:rPr lang="en-US" dirty="0" smtClean="0"/>
              <a:t>t’s never too late to strengthen your financial situation. Naturally, it’s ideal to start saving and investing at a young age, but you can always take steps now to improve your financial circumstances</a:t>
            </a:r>
            <a:r>
              <a:rPr lang="en-US" baseline="0" dirty="0" smtClean="0"/>
              <a:t> in the future.</a:t>
            </a:r>
            <a:r>
              <a:rPr lang="en-US" dirty="0" smtClean="0"/>
              <a:t> </a:t>
            </a:r>
            <a:endParaRPr lang="en-US" dirty="0"/>
          </a:p>
        </p:txBody>
      </p:sp>
      <p:sp>
        <p:nvSpPr>
          <p:cNvPr id="4" name="Slide Number Placeholder 3"/>
          <p:cNvSpPr>
            <a:spLocks noGrp="1"/>
          </p:cNvSpPr>
          <p:nvPr>
            <p:ph type="sldNum" sz="quarter" idx="10"/>
          </p:nvPr>
        </p:nvSpPr>
        <p:spPr/>
        <p:txBody>
          <a:bodyPr/>
          <a:lstStyle/>
          <a:p>
            <a:fld id="{B3603FF3-C7BE-49EC-B13C-566CB5744807}" type="slidenum">
              <a:rPr lang="en-CA" smtClean="0"/>
              <a:t>26</a:t>
            </a:fld>
            <a:endParaRPr lang="en-CA"/>
          </a:p>
        </p:txBody>
      </p:sp>
    </p:spTree>
    <p:extLst>
      <p:ext uri="{BB962C8B-B14F-4D97-AF65-F5344CB8AC3E}">
        <p14:creationId xmlns:p14="http://schemas.microsoft.com/office/powerpoint/2010/main" val="717949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ways to improve your financial circumstances is to save</a:t>
            </a:r>
            <a:r>
              <a:rPr lang="en-US" sz="1200" kern="1200" baseline="0" dirty="0" smtClean="0">
                <a:solidFill>
                  <a:schemeClr val="tx1"/>
                </a:solidFill>
                <a:effectLst/>
                <a:latin typeface="+mn-lt"/>
                <a:ea typeface="+mn-ea"/>
                <a:cs typeface="+mn-cs"/>
              </a:rPr>
              <a:t> and invest for growth</a:t>
            </a:r>
            <a:r>
              <a:rPr lang="en-US" sz="1200" kern="1200" dirty="0" smtClean="0">
                <a:solidFill>
                  <a:schemeClr val="tx1"/>
                </a:solidFill>
                <a:effectLst/>
                <a:latin typeface="+mn-lt"/>
                <a:ea typeface="+mn-ea"/>
                <a:cs typeface="+mn-cs"/>
              </a:rPr>
              <a:t>. You</a:t>
            </a:r>
            <a:r>
              <a:rPr lang="en-US" sz="1200" kern="1200" baseline="0" dirty="0" smtClean="0">
                <a:solidFill>
                  <a:schemeClr val="tx1"/>
                </a:solidFill>
                <a:effectLst/>
                <a:latin typeface="+mn-lt"/>
                <a:ea typeface="+mn-ea"/>
                <a:cs typeface="+mn-cs"/>
              </a:rPr>
              <a:t> can do so by making</a:t>
            </a:r>
            <a:r>
              <a:rPr lang="en-US" sz="1200" kern="1200" dirty="0" smtClean="0">
                <a:solidFill>
                  <a:schemeClr val="tx1"/>
                </a:solidFill>
                <a:effectLst/>
                <a:latin typeface="+mn-lt"/>
                <a:ea typeface="+mn-ea"/>
                <a:cs typeface="+mn-cs"/>
              </a:rPr>
              <a:t> regular automatic contributions to RRSP, TFSA and Employer Savings Programs if available.  </a:t>
            </a:r>
          </a:p>
          <a:p>
            <a:pPr lvl="0"/>
            <a:r>
              <a:rPr lang="en-US" sz="1200" b="1" kern="1200" dirty="0" smtClean="0">
                <a:solidFill>
                  <a:schemeClr val="tx1"/>
                </a:solidFill>
                <a:effectLst/>
                <a:latin typeface="+mn-lt"/>
                <a:ea typeface="+mn-ea"/>
                <a:cs typeface="+mn-cs"/>
              </a:rPr>
              <a:t>Longevity Risk </a:t>
            </a:r>
            <a:r>
              <a:rPr lang="en-US" sz="1200" kern="1200" dirty="0" smtClean="0">
                <a:solidFill>
                  <a:schemeClr val="tx1"/>
                </a:solidFill>
                <a:effectLst/>
                <a:latin typeface="+mn-lt"/>
                <a:ea typeface="+mn-ea"/>
                <a:cs typeface="+mn-cs"/>
              </a:rPr>
              <a:t>– Assess your sources of guaranteed income and consider products that offer a guaranteed income such as life annuities. Life</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nnuities provide</a:t>
            </a:r>
            <a:r>
              <a:rPr lang="en-US" sz="1200" kern="1200" baseline="0" dirty="0" smtClean="0">
                <a:solidFill>
                  <a:schemeClr val="tx1"/>
                </a:solidFill>
                <a:effectLst/>
                <a:latin typeface="+mn-lt"/>
                <a:ea typeface="+mn-ea"/>
                <a:cs typeface="+mn-cs"/>
              </a:rPr>
              <a:t> a steady income stream through the life of your retirement.</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Inflation Risk </a:t>
            </a:r>
            <a:r>
              <a:rPr lang="en-US" sz="1200" kern="1200" dirty="0" smtClean="0">
                <a:solidFill>
                  <a:schemeClr val="tx1"/>
                </a:solidFill>
                <a:effectLst/>
                <a:latin typeface="+mn-lt"/>
                <a:ea typeface="+mn-ea"/>
                <a:cs typeface="+mn-cs"/>
              </a:rPr>
              <a:t>– Invest in products that have the potential to provide tax-efficient, inflation-adjusted returns or incomes</a:t>
            </a:r>
            <a:r>
              <a:rPr lang="en-US" sz="1200" kern="1200" baseline="0" dirty="0" smtClean="0">
                <a:solidFill>
                  <a:schemeClr val="tx1"/>
                </a:solidFill>
                <a:effectLst/>
                <a:latin typeface="+mn-lt"/>
                <a:ea typeface="+mn-ea"/>
                <a:cs typeface="+mn-cs"/>
              </a:rPr>
              <a:t> such as d</a:t>
            </a:r>
            <a:r>
              <a:rPr lang="en-US" sz="1200" kern="1200" dirty="0" smtClean="0">
                <a:solidFill>
                  <a:schemeClr val="tx1"/>
                </a:solidFill>
                <a:effectLst/>
                <a:latin typeface="+mn-lt"/>
                <a:ea typeface="+mn-ea"/>
                <a:cs typeface="+mn-cs"/>
              </a:rPr>
              <a:t>ividend funds. </a:t>
            </a:r>
            <a:r>
              <a:rPr lang="en-US" baseline="0" dirty="0" smtClean="0"/>
              <a:t>Dividend funds provide you with </a:t>
            </a:r>
            <a:r>
              <a:rPr lang="en-US" dirty="0" smtClean="0">
                <a:effectLst/>
              </a:rPr>
              <a:t>growth potential through</a:t>
            </a:r>
            <a:r>
              <a:rPr lang="en-US" baseline="0" dirty="0" smtClean="0">
                <a:effectLst/>
              </a:rPr>
              <a:t> investment in </a:t>
            </a:r>
            <a:r>
              <a:rPr lang="en-US" dirty="0" smtClean="0">
                <a:effectLst/>
              </a:rPr>
              <a:t>equities with the security and stability of dividend income.</a:t>
            </a:r>
            <a:r>
              <a:rPr lang="en-US" baseline="0" dirty="0" smtClean="0"/>
              <a:t> </a:t>
            </a:r>
            <a:r>
              <a:rPr lang="en-US" sz="1200" kern="1200" dirty="0" smtClean="0">
                <a:solidFill>
                  <a:schemeClr val="tx1"/>
                </a:solidFill>
                <a:effectLst/>
                <a:latin typeface="+mn-lt"/>
                <a:ea typeface="+mn-ea"/>
                <a:cs typeface="+mn-cs"/>
              </a:rPr>
              <a:t>Another benefit of dividend income is that it is tax more </a:t>
            </a:r>
            <a:r>
              <a:rPr lang="en-US" sz="1200" kern="1200" dirty="0" err="1" smtClean="0">
                <a:solidFill>
                  <a:schemeClr val="tx1"/>
                </a:solidFill>
                <a:effectLst/>
                <a:latin typeface="+mn-lt"/>
                <a:ea typeface="+mn-ea"/>
                <a:cs typeface="+mn-cs"/>
              </a:rPr>
              <a:t>favourably</a:t>
            </a:r>
            <a:r>
              <a:rPr lang="en-US" sz="1200" kern="1200" dirty="0" smtClean="0">
                <a:solidFill>
                  <a:schemeClr val="tx1"/>
                </a:solidFill>
                <a:effectLst/>
                <a:latin typeface="+mn-lt"/>
                <a:ea typeface="+mn-ea"/>
                <a:cs typeface="+mn-cs"/>
              </a:rPr>
              <a:t> relative to interest income.</a:t>
            </a:r>
            <a:r>
              <a:rPr lang="en-US" sz="1200" kern="1200" baseline="0" dirty="0" smtClean="0">
                <a:solidFill>
                  <a:schemeClr val="tx1"/>
                </a:solidFill>
                <a:effectLst/>
                <a:latin typeface="+mn-lt"/>
                <a:ea typeface="+mn-ea"/>
                <a:cs typeface="+mn-cs"/>
              </a:rPr>
              <a:t> </a:t>
            </a:r>
          </a:p>
          <a:p>
            <a:pPr lvl="0"/>
            <a:r>
              <a:rPr lang="en-CA" sz="1200" b="1" kern="1200" dirty="0" smtClean="0">
                <a:solidFill>
                  <a:schemeClr val="tx1"/>
                </a:solidFill>
                <a:effectLst/>
                <a:latin typeface="+mn-lt"/>
                <a:ea typeface="+mn-ea"/>
                <a:cs typeface="+mn-cs"/>
              </a:rPr>
              <a:t>Market Risk </a:t>
            </a:r>
            <a:r>
              <a:rPr lang="en-CA" sz="1200" kern="1200" dirty="0" smtClean="0">
                <a:solidFill>
                  <a:schemeClr val="tx1"/>
                </a:solidFill>
                <a:effectLst/>
                <a:latin typeface="+mn-lt"/>
                <a:ea typeface="+mn-ea"/>
                <a:cs typeface="+mn-cs"/>
              </a:rPr>
              <a:t>– You can </a:t>
            </a:r>
            <a:r>
              <a:rPr lang="en-US" sz="1200" kern="1200" dirty="0" smtClean="0">
                <a:solidFill>
                  <a:schemeClr val="tx1"/>
                </a:solidFill>
                <a:effectLst/>
                <a:latin typeface="+mn-lt"/>
                <a:ea typeface="+mn-ea"/>
                <a:cs typeface="+mn-cs"/>
              </a:rPr>
              <a:t>implement retirement income planning strategies. Have a diversified</a:t>
            </a:r>
            <a:r>
              <a:rPr lang="en-US" sz="1200" kern="1200" baseline="0" dirty="0" smtClean="0">
                <a:solidFill>
                  <a:schemeClr val="tx1"/>
                </a:solidFill>
                <a:effectLst/>
                <a:latin typeface="+mn-lt"/>
                <a:ea typeface="+mn-ea"/>
                <a:cs typeface="+mn-cs"/>
              </a:rPr>
              <a:t> portfolio of </a:t>
            </a:r>
            <a:r>
              <a:rPr lang="en-US" sz="1200" kern="1200" dirty="0" smtClean="0">
                <a:solidFill>
                  <a:schemeClr val="tx1"/>
                </a:solidFill>
                <a:effectLst/>
                <a:latin typeface="+mn-lt"/>
                <a:ea typeface="+mn-ea"/>
                <a:cs typeface="+mn-cs"/>
              </a:rPr>
              <a:t>both fixed income securities and equities and reposition your portfolios to become more conservative for drawdown in retirement. </a:t>
            </a:r>
            <a:r>
              <a:rPr lang="en-US" sz="1200" kern="1200" baseline="0" dirty="0" smtClean="0">
                <a:solidFill>
                  <a:schemeClr val="tx1"/>
                </a:solidFill>
                <a:effectLst/>
                <a:latin typeface="+mn-lt"/>
                <a:ea typeface="+mn-ea"/>
                <a:cs typeface="+mn-cs"/>
              </a:rPr>
              <a:t>You can consider investing in managed program or life cycle funds that </a:t>
            </a:r>
            <a:r>
              <a:rPr lang="en-US" sz="1200" kern="1200" dirty="0" smtClean="0">
                <a:solidFill>
                  <a:schemeClr val="tx1"/>
                </a:solidFill>
                <a:effectLst/>
                <a:latin typeface="+mn-lt"/>
                <a:ea typeface="+mn-ea"/>
                <a:cs typeface="+mn-cs"/>
              </a:rPr>
              <a:t>to get</a:t>
            </a:r>
            <a:r>
              <a:rPr lang="en-US" sz="1200" kern="1200" baseline="0" dirty="0" smtClean="0">
                <a:solidFill>
                  <a:schemeClr val="tx1"/>
                </a:solidFill>
                <a:effectLst/>
                <a:latin typeface="+mn-lt"/>
                <a:ea typeface="+mn-ea"/>
                <a:cs typeface="+mn-cs"/>
              </a:rPr>
              <a:t> all-in-one access to a target asset mix of </a:t>
            </a:r>
            <a:r>
              <a:rPr lang="en-US" sz="1200" kern="1200" dirty="0" smtClean="0">
                <a:solidFill>
                  <a:schemeClr val="tx1"/>
                </a:solidFill>
                <a:effectLst/>
                <a:latin typeface="+mn-lt"/>
                <a:ea typeface="+mn-ea"/>
                <a:cs typeface="+mn-cs"/>
              </a:rPr>
              <a:t>equities and fixed income that vary based on investment objectives</a:t>
            </a:r>
            <a:r>
              <a:rPr lang="en-US" sz="1200" kern="1200" baseline="0" dirty="0" smtClean="0">
                <a:solidFill>
                  <a:schemeClr val="tx1"/>
                </a:solidFill>
                <a:effectLst/>
                <a:latin typeface="+mn-lt"/>
                <a:ea typeface="+mn-ea"/>
                <a:cs typeface="+mn-cs"/>
              </a:rPr>
              <a:t> and timeframe until retirement.</a:t>
            </a:r>
            <a:endParaRPr lang="en-US" sz="1200" b="1" kern="1200" baseline="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Health Care and Long-term Care Risk </a:t>
            </a:r>
            <a:r>
              <a:rPr lang="en-US" sz="1200" kern="1200" dirty="0" smtClean="0">
                <a:solidFill>
                  <a:schemeClr val="tx1"/>
                </a:solidFill>
                <a:effectLst/>
                <a:latin typeface="+mn-lt"/>
                <a:ea typeface="+mn-ea"/>
                <a:cs typeface="+mn-cs"/>
              </a:rPr>
              <a:t>– You can budget for health care costs and </a:t>
            </a:r>
            <a:r>
              <a:rPr lang="en-US" sz="1200" kern="1200" baseline="0" dirty="0" smtClean="0">
                <a:solidFill>
                  <a:schemeClr val="tx1"/>
                </a:solidFill>
                <a:effectLst/>
                <a:latin typeface="+mn-lt"/>
                <a:ea typeface="+mn-ea"/>
                <a:cs typeface="+mn-cs"/>
              </a:rPr>
              <a:t>purchase l</a:t>
            </a:r>
            <a:r>
              <a:rPr lang="en-US" sz="1200" kern="1200" dirty="0" smtClean="0">
                <a:solidFill>
                  <a:schemeClr val="tx1"/>
                </a:solidFill>
                <a:effectLst/>
                <a:latin typeface="+mn-lt"/>
                <a:ea typeface="+mn-ea"/>
                <a:cs typeface="+mn-cs"/>
              </a:rPr>
              <a:t>ong-term care insurance which provides a daily tax-free benefit to cover the costs of a nursing home or professional in-home care.</a:t>
            </a:r>
          </a:p>
          <a:p>
            <a:endParaRPr lang="en-US" dirty="0" smtClean="0"/>
          </a:p>
          <a:p>
            <a:pPr marL="174708" indent="-174708">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B3603FF3-C7BE-49EC-B13C-566CB5744807}" type="slidenum">
              <a:rPr lang="en-CA" smtClean="0"/>
              <a:t>27</a:t>
            </a:fld>
            <a:endParaRPr lang="en-CA"/>
          </a:p>
        </p:txBody>
      </p:sp>
    </p:spTree>
    <p:extLst>
      <p:ext uri="{BB962C8B-B14F-4D97-AF65-F5344CB8AC3E}">
        <p14:creationId xmlns:p14="http://schemas.microsoft.com/office/powerpoint/2010/main" val="3918649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Let’s explore how to mitigate against inflation risk a bit further. As I mentioned in the previous slide, this can be achieved by investing in dividend funds in your retirement portfolio.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Looking at the bar charts, equities that pay dividends and grow their dividends are less volatile and have outperformed non-dividend paying equities over the long-term. The BMO Dividend Fund is a great example of this. This fund </a:t>
            </a:r>
            <a:r>
              <a:rPr lang="en-US" sz="1200" kern="1200" dirty="0" smtClean="0">
                <a:solidFill>
                  <a:schemeClr val="tx1"/>
                </a:solidFill>
                <a:effectLst/>
                <a:latin typeface="+mn-lt"/>
                <a:ea typeface="+mn-ea"/>
                <a:cs typeface="+mn-cs"/>
              </a:rPr>
              <a:t>identifies high-quality dividend payers and growers 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takes advantage of opportunities in the U.S. to add greater sector, security and country diversification, while including some of Canada’s largest blue-chip companies. As you can see on</a:t>
            </a:r>
            <a:r>
              <a:rPr lang="en-US" sz="1200" kern="1200" baseline="0" dirty="0" smtClean="0">
                <a:solidFill>
                  <a:schemeClr val="tx1"/>
                </a:solidFill>
                <a:effectLst/>
                <a:latin typeface="+mn-lt"/>
                <a:ea typeface="+mn-ea"/>
                <a:cs typeface="+mn-cs"/>
              </a:rPr>
              <a:t> this line graph, the performance of the BMO Dividend Fund has proven to outpace inflation over the long-term.</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3603FF3-C7BE-49EC-B13C-566CB5744807}" type="slidenum">
              <a:rPr lang="en-CA" smtClean="0"/>
              <a:t>28</a:t>
            </a:fld>
            <a:endParaRPr lang="en-CA"/>
          </a:p>
        </p:txBody>
      </p:sp>
    </p:spTree>
    <p:extLst>
      <p:ext uri="{BB962C8B-B14F-4D97-AF65-F5344CB8AC3E}">
        <p14:creationId xmlns:p14="http://schemas.microsoft.com/office/powerpoint/2010/main" val="967894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aseline="0" dirty="0" smtClean="0"/>
              <a:t>Now, let’s look at how to mitigate against market risk and sequence of returns by investing in a diversified portfolio and repositioning your portfolio as you move from the accumulation phase to </a:t>
            </a:r>
            <a:r>
              <a:rPr lang="en-US" baseline="0" dirty="0" err="1" smtClean="0"/>
              <a:t>decumulation</a:t>
            </a:r>
            <a:r>
              <a:rPr lang="en-US" baseline="0" dirty="0" smtClean="0"/>
              <a:t>. </a:t>
            </a:r>
            <a:r>
              <a:rPr lang="en-US" sz="1200" kern="1200" dirty="0" smtClean="0">
                <a:solidFill>
                  <a:schemeClr val="tx1"/>
                </a:solidFill>
                <a:effectLst/>
                <a:latin typeface="+mn-lt"/>
                <a:ea typeface="+mn-ea"/>
                <a:cs typeface="+mn-cs"/>
              </a:rPr>
              <a:t>BMO Select</a:t>
            </a:r>
            <a:r>
              <a:rPr lang="en-US" sz="1200" kern="1200" baseline="0" dirty="0" smtClean="0">
                <a:solidFill>
                  <a:schemeClr val="tx1"/>
                </a:solidFill>
                <a:effectLst/>
                <a:latin typeface="+mn-lt"/>
                <a:ea typeface="+mn-ea"/>
                <a:cs typeface="+mn-cs"/>
              </a:rPr>
              <a:t>Trust</a:t>
            </a:r>
            <a:r>
              <a:rPr lang="en-US" sz="1200" kern="1200" baseline="30000" dirty="0" smtClean="0">
                <a:solidFill>
                  <a:schemeClr val="tx1"/>
                </a:solidFill>
                <a:effectLst/>
                <a:latin typeface="+mn-lt"/>
                <a:ea typeface="+mn-ea"/>
                <a:cs typeface="+mn-cs"/>
              </a:rPr>
              <a:t>TM</a:t>
            </a:r>
            <a:r>
              <a:rPr lang="en-US" sz="1200" kern="1200" baseline="0" dirty="0" smtClean="0">
                <a:solidFill>
                  <a:schemeClr val="tx1"/>
                </a:solidFill>
                <a:effectLst/>
                <a:latin typeface="+mn-lt"/>
                <a:ea typeface="+mn-ea"/>
                <a:cs typeface="+mn-cs"/>
              </a:rPr>
              <a:t> Portfolios is a managed program with a set of diversified portfolios that combines both actively managed funds and passively managed ETFs. Each portfolio has a target asset mix of </a:t>
            </a:r>
            <a:r>
              <a:rPr lang="en-US" sz="1200" kern="1200" dirty="0" smtClean="0">
                <a:solidFill>
                  <a:schemeClr val="tx1"/>
                </a:solidFill>
                <a:effectLst/>
                <a:latin typeface="+mn-lt"/>
                <a:ea typeface="+mn-ea"/>
                <a:cs typeface="+mn-cs"/>
              </a:rPr>
              <a:t>equities and fixed income that vary based on investment objectives</a:t>
            </a:r>
            <a:r>
              <a:rPr lang="en-US" sz="1200" kern="1200" baseline="0" dirty="0" smtClean="0">
                <a:solidFill>
                  <a:schemeClr val="tx1"/>
                </a:solidFill>
                <a:effectLst/>
                <a:latin typeface="+mn-lt"/>
                <a:ea typeface="+mn-ea"/>
                <a:cs typeface="+mn-cs"/>
              </a:rPr>
              <a:t> and risk profiles</a:t>
            </a:r>
            <a:r>
              <a:rPr lang="en-US" sz="1200" kern="1200" dirty="0" smtClean="0">
                <a:solidFill>
                  <a:schemeClr val="tx1"/>
                </a:solidFill>
                <a:effectLst/>
                <a:latin typeface="+mn-lt"/>
                <a:ea typeface="+mn-ea"/>
                <a:cs typeface="+mn-cs"/>
              </a:rPr>
              <a:t>.  As a result,</a:t>
            </a:r>
            <a:r>
              <a:rPr lang="en-US" sz="1200" kern="1200" baseline="0" dirty="0" smtClean="0">
                <a:solidFill>
                  <a:schemeClr val="tx1"/>
                </a:solidFill>
                <a:effectLst/>
                <a:latin typeface="+mn-lt"/>
                <a:ea typeface="+mn-ea"/>
                <a:cs typeface="+mn-cs"/>
              </a:rPr>
              <a:t> with the BMO </a:t>
            </a:r>
            <a:r>
              <a:rPr lang="en-US" sz="1200" kern="1200" dirty="0" err="1" smtClean="0">
                <a:solidFill>
                  <a:schemeClr val="tx1"/>
                </a:solidFill>
                <a:effectLst/>
                <a:latin typeface="+mn-lt"/>
                <a:ea typeface="+mn-ea"/>
                <a:cs typeface="+mn-cs"/>
              </a:rPr>
              <a:t>Select</a:t>
            </a:r>
            <a:r>
              <a:rPr lang="en-US" sz="1200" kern="1200" baseline="0" dirty="0" err="1" smtClean="0">
                <a:solidFill>
                  <a:schemeClr val="tx1"/>
                </a:solidFill>
                <a:effectLst/>
                <a:latin typeface="+mn-lt"/>
                <a:ea typeface="+mn-ea"/>
                <a:cs typeface="+mn-cs"/>
              </a:rPr>
              <a:t>Trust</a:t>
            </a:r>
            <a:r>
              <a:rPr lang="en-US" sz="1200" kern="1200" baseline="30000" dirty="0" err="1" smtClean="0">
                <a:solidFill>
                  <a:schemeClr val="tx1"/>
                </a:solidFill>
                <a:effectLst/>
                <a:latin typeface="+mn-lt"/>
                <a:ea typeface="+mn-ea"/>
                <a:cs typeface="+mn-cs"/>
              </a:rPr>
              <a:t>TM</a:t>
            </a:r>
            <a:r>
              <a:rPr lang="en-US" sz="1200" kern="1200" baseline="0" dirty="0" smtClean="0">
                <a:solidFill>
                  <a:schemeClr val="tx1"/>
                </a:solidFill>
                <a:effectLst/>
                <a:latin typeface="+mn-lt"/>
                <a:ea typeface="+mn-ea"/>
                <a:cs typeface="+mn-cs"/>
              </a:rPr>
              <a:t> portfolios you can switch within the program to match your risk tolerance and timeframe for retirement. In other words, the further away you are from retirement, you can consider the growth portfolio with a higher mix of equities to grow your savings, as you continue to approach retirement you can switch to the balanced portfolio, then conservative portfolio. As you get much closer to retiring and becoming more conservative, you can consider switching to the income portfolio.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 we reviewed</a:t>
            </a:r>
            <a:r>
              <a:rPr lang="en-US" baseline="0" dirty="0" smtClean="0"/>
              <a:t> ways to prepare for retirement, taking into consideration investments products that can help you mitigate the risks that arise from living longer in retirement.  However, ha</a:t>
            </a:r>
            <a:r>
              <a:rPr lang="en-US" dirty="0" smtClean="0"/>
              <a:t>ving the discipline to invest regularly and the conviction to meet a long-term financial goal can</a:t>
            </a:r>
            <a:r>
              <a:rPr lang="en-US" baseline="0" dirty="0" smtClean="0"/>
              <a:t> be </a:t>
            </a:r>
            <a:r>
              <a:rPr lang="en-US" dirty="0" smtClean="0"/>
              <a:t>a challenge. Overall planning</a:t>
            </a:r>
            <a:r>
              <a:rPr lang="en-US" baseline="0" dirty="0" smtClean="0"/>
              <a:t> for retirement can be a daunting task </a:t>
            </a:r>
            <a:r>
              <a:rPr lang="en-US" dirty="0" smtClean="0"/>
              <a:t>that many</a:t>
            </a:r>
            <a:r>
              <a:rPr lang="en-US" baseline="0" dirty="0" smtClean="0"/>
              <a:t> </a:t>
            </a:r>
            <a:r>
              <a:rPr lang="en-US" dirty="0" smtClean="0"/>
              <a:t>simply cannot handle on their own. </a:t>
            </a:r>
          </a:p>
          <a:p>
            <a:endParaRPr lang="en-US" dirty="0" smtClean="0"/>
          </a:p>
          <a:p>
            <a:pPr defTabSz="931774">
              <a:defRPr/>
            </a:pPr>
            <a:r>
              <a:rPr lang="en-CA" dirty="0" smtClean="0"/>
              <a:t>As</a:t>
            </a:r>
            <a:r>
              <a:rPr lang="en-CA" baseline="0" dirty="0" smtClean="0"/>
              <a:t> a financial professional, </a:t>
            </a:r>
            <a:r>
              <a:rPr lang="en-CA" dirty="0" smtClean="0"/>
              <a:t>I can work with you to manage the risks that</a:t>
            </a:r>
            <a:r>
              <a:rPr lang="en-CA" baseline="0" dirty="0" smtClean="0"/>
              <a:t> </a:t>
            </a:r>
            <a:r>
              <a:rPr lang="en-CA" dirty="0" smtClean="0"/>
              <a:t>that</a:t>
            </a:r>
            <a:r>
              <a:rPr lang="en-CA" baseline="0" dirty="0" smtClean="0"/>
              <a:t> </a:t>
            </a:r>
            <a:r>
              <a:rPr lang="en-CA" dirty="0" smtClean="0"/>
              <a:t> and help you to prepare for the retirement you want. I have access to all the tools, research and support required to help you achieve your retirement goals.</a:t>
            </a:r>
          </a:p>
          <a:p>
            <a:pPr defTabSz="931774">
              <a:defRPr/>
            </a:pPr>
            <a:endParaRPr lang="en-CA" baseline="0" dirty="0" smtClean="0"/>
          </a:p>
          <a:p>
            <a:pPr defTabSz="931774">
              <a:defRPr/>
            </a:pPr>
            <a:r>
              <a:rPr lang="en-CA" baseline="0" dirty="0" smtClean="0"/>
              <a:t>It all starts with a Financial Plan. </a:t>
            </a:r>
            <a:endParaRPr lang="en-US" dirty="0" smtClean="0"/>
          </a:p>
          <a:p>
            <a:endParaRPr lang="en-US" dirty="0"/>
          </a:p>
        </p:txBody>
      </p:sp>
      <p:sp>
        <p:nvSpPr>
          <p:cNvPr id="4" name="Slide Number Placeholder 3"/>
          <p:cNvSpPr>
            <a:spLocks noGrp="1"/>
          </p:cNvSpPr>
          <p:nvPr>
            <p:ph type="sldNum" sz="quarter" idx="10"/>
          </p:nvPr>
        </p:nvSpPr>
        <p:spPr/>
        <p:txBody>
          <a:bodyPr/>
          <a:lstStyle/>
          <a:p>
            <a:fld id="{B3603FF3-C7BE-49EC-B13C-566CB5744807}" type="slidenum">
              <a:rPr lang="en-CA" smtClean="0"/>
              <a:t>29</a:t>
            </a:fld>
            <a:endParaRPr lang="en-CA"/>
          </a:p>
        </p:txBody>
      </p:sp>
    </p:spTree>
    <p:extLst>
      <p:ext uri="{BB962C8B-B14F-4D97-AF65-F5344CB8AC3E}">
        <p14:creationId xmlns:p14="http://schemas.microsoft.com/office/powerpoint/2010/main" val="3518717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CA" dirty="0"/>
              <a:t>Hello, my name is [insert name] and I am [insert title]. Thanks for joining me today and welcome to our presentation on </a:t>
            </a:r>
            <a:r>
              <a:rPr lang="en-CA" dirty="0" smtClean="0"/>
              <a:t>Longevity. Coming </a:t>
            </a:r>
            <a:r>
              <a:rPr lang="en-CA" dirty="0"/>
              <a:t>up will be some interesting stats on </a:t>
            </a:r>
            <a:r>
              <a:rPr lang="en-CA" dirty="0" smtClean="0"/>
              <a:t>“Living to 100” </a:t>
            </a:r>
            <a:r>
              <a:rPr lang="en-CA" dirty="0"/>
              <a:t>in Canada, but I can tell you now that we’re living longer, which is great</a:t>
            </a:r>
            <a:r>
              <a:rPr lang="en-CA" dirty="0" smtClean="0"/>
              <a:t>. </a:t>
            </a:r>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3</a:t>
            </a:fld>
            <a:endParaRPr lang="en-CA"/>
          </a:p>
        </p:txBody>
      </p:sp>
    </p:spTree>
    <p:extLst>
      <p:ext uri="{BB962C8B-B14F-4D97-AF65-F5344CB8AC3E}">
        <p14:creationId xmlns:p14="http://schemas.microsoft.com/office/powerpoint/2010/main" val="794738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84480" cy="4183380"/>
          </a:xfrm>
        </p:spPr>
        <p:txBody>
          <a:bodyPr/>
          <a:lstStyle/>
          <a:p>
            <a:pPr defTabSz="931774">
              <a:defRPr/>
            </a:pPr>
            <a:r>
              <a:rPr lang="en-CA" dirty="0" smtClean="0"/>
              <a:t>When preparing for your retirement,</a:t>
            </a:r>
            <a:r>
              <a:rPr lang="en-CA" baseline="0" dirty="0" smtClean="0"/>
              <a:t> a financial plan can be a powerful tool. </a:t>
            </a:r>
            <a:r>
              <a:rPr lang="en-US" dirty="0" smtClean="0"/>
              <a:t>Financial planning takes into account all aspects of your personal and financial situation. A good financial plan can help you answer important questions: </a:t>
            </a:r>
          </a:p>
          <a:p>
            <a:pPr marL="171450" indent="-171450" defTabSz="931774">
              <a:buFont typeface="Arial" panose="020B0604020202020204" pitchFamily="34" charset="0"/>
              <a:buChar char="•"/>
              <a:defRPr/>
            </a:pPr>
            <a:r>
              <a:rPr lang="en-US" dirty="0" smtClean="0"/>
              <a:t>What will your retirement look like? </a:t>
            </a:r>
          </a:p>
          <a:p>
            <a:pPr marL="171450" indent="-171450" defTabSz="931774">
              <a:buFont typeface="Arial" panose="020B0604020202020204" pitchFamily="34" charset="0"/>
              <a:buChar char="•"/>
              <a:defRPr/>
            </a:pPr>
            <a:r>
              <a:rPr lang="en-US" dirty="0" smtClean="0"/>
              <a:t>What do you want to do in this next stage of life? </a:t>
            </a:r>
          </a:p>
          <a:p>
            <a:pPr marL="171450" indent="-171450" defTabSz="931774">
              <a:buFont typeface="Arial" panose="020B0604020202020204" pitchFamily="34" charset="0"/>
              <a:buChar char="•"/>
              <a:defRPr/>
            </a:pPr>
            <a:r>
              <a:rPr lang="en-US" dirty="0" smtClean="0"/>
              <a:t>How are you going to pay for the retirement you envision for yourself? </a:t>
            </a:r>
          </a:p>
          <a:p>
            <a:pPr marL="171450" indent="-171450" defTabSz="931774">
              <a:buFont typeface="Arial" panose="020B0604020202020204" pitchFamily="34" charset="0"/>
              <a:buChar char="•"/>
              <a:defRPr/>
            </a:pPr>
            <a:r>
              <a:rPr lang="en-US" dirty="0" smtClean="0"/>
              <a:t>Most importantly, how do I proactively plan and prepare for the four risks in retirement?</a:t>
            </a:r>
          </a:p>
          <a:p>
            <a:pPr defTabSz="931774">
              <a:defRPr/>
            </a:pPr>
            <a:endParaRPr lang="en-US" dirty="0" smtClean="0"/>
          </a:p>
          <a:p>
            <a:pPr defTabSz="931774">
              <a:defRPr/>
            </a:pPr>
            <a:r>
              <a:rPr lang="en-US" dirty="0" smtClean="0"/>
              <a:t>As such, each plan looks somewhat different</a:t>
            </a:r>
            <a:r>
              <a:rPr lang="en-CA" dirty="0"/>
              <a:t> </a:t>
            </a:r>
            <a:r>
              <a:rPr lang="en-CA" dirty="0" smtClean="0"/>
              <a:t>and will need to</a:t>
            </a:r>
            <a:r>
              <a:rPr lang="en-CA" baseline="0" dirty="0" smtClean="0"/>
              <a:t> evolve to </a:t>
            </a:r>
            <a:r>
              <a:rPr lang="en-US" baseline="0" dirty="0" smtClean="0"/>
              <a:t>reflect any changes in your life, expectations, financial situation and goals. </a:t>
            </a:r>
          </a:p>
          <a:p>
            <a:pPr defTabSz="931774">
              <a:defRPr/>
            </a:pPr>
            <a:endParaRPr lang="en-US" dirty="0" smtClean="0"/>
          </a:p>
          <a:p>
            <a:r>
              <a:rPr lang="en-CA" dirty="0" smtClean="0"/>
              <a:t>I have clients who have asked these questions, and I have worked with them to understand their personal financial situation and build a personalized comprehensive financial plan.</a:t>
            </a:r>
            <a:r>
              <a:rPr lang="en-CA" baseline="0" dirty="0" smtClean="0"/>
              <a:t> I can help you as well.</a:t>
            </a:r>
            <a:endParaRPr lang="en-US" dirty="0"/>
          </a:p>
        </p:txBody>
      </p:sp>
      <p:sp>
        <p:nvSpPr>
          <p:cNvPr id="4" name="Slide Number Placeholder 3"/>
          <p:cNvSpPr>
            <a:spLocks noGrp="1"/>
          </p:cNvSpPr>
          <p:nvPr>
            <p:ph type="sldNum" sz="quarter" idx="10"/>
          </p:nvPr>
        </p:nvSpPr>
        <p:spPr/>
        <p:txBody>
          <a:bodyPr/>
          <a:lstStyle/>
          <a:p>
            <a:fld id="{B3603FF3-C7BE-49EC-B13C-566CB5744807}" type="slidenum">
              <a:rPr lang="en-CA" smtClean="0"/>
              <a:t>30</a:t>
            </a:fld>
            <a:endParaRPr lang="en-CA"/>
          </a:p>
        </p:txBody>
      </p:sp>
    </p:spTree>
    <p:extLst>
      <p:ext uri="{BB962C8B-B14F-4D97-AF65-F5344CB8AC3E}">
        <p14:creationId xmlns:p14="http://schemas.microsoft.com/office/powerpoint/2010/main" val="29905674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80882"/>
          </a:xfrm>
        </p:spPr>
        <p:txBody>
          <a:bodyPr/>
          <a:lstStyle/>
          <a:p>
            <a:r>
              <a:rPr lang="en-CA" dirty="0" smtClean="0"/>
              <a:t>I </a:t>
            </a:r>
            <a:r>
              <a:rPr lang="en-CA" dirty="0"/>
              <a:t>can’t </a:t>
            </a:r>
            <a:r>
              <a:rPr lang="en-CA" dirty="0" smtClean="0"/>
              <a:t>emphasize </a:t>
            </a:r>
            <a:r>
              <a:rPr lang="en-CA" dirty="0"/>
              <a:t>enough how important it is to </a:t>
            </a:r>
            <a:r>
              <a:rPr lang="en-CA" dirty="0" smtClean="0"/>
              <a:t>seek advice from a </a:t>
            </a:r>
            <a:r>
              <a:rPr lang="en-CA" dirty="0"/>
              <a:t>financial </a:t>
            </a:r>
            <a:r>
              <a:rPr lang="en-CA" dirty="0" smtClean="0"/>
              <a:t>professional.</a:t>
            </a:r>
          </a:p>
          <a:p>
            <a:endParaRPr lang="en-CA" dirty="0" smtClean="0"/>
          </a:p>
          <a:p>
            <a:r>
              <a:rPr lang="en-CA" dirty="0" smtClean="0"/>
              <a:t>According</a:t>
            </a:r>
            <a:r>
              <a:rPr lang="en-CA" baseline="0" dirty="0" smtClean="0"/>
              <a:t> to the BMO Wealth Institute report </a:t>
            </a:r>
            <a:r>
              <a:rPr lang="en-US" baseline="0" dirty="0" smtClean="0"/>
              <a:t>measuring Canadians preparedness around retirement, a</a:t>
            </a:r>
            <a:r>
              <a:rPr lang="en-US" dirty="0"/>
              <a:t>lmost three-quarters of Canadians feel the role of their current financial advisor will continue into retirement. And of those who had already retired, they valued this relationship even more, with most indicating that their advisor has played a prominent role in </a:t>
            </a:r>
            <a:r>
              <a:rPr lang="en-CA" dirty="0"/>
              <a:t>their transition into retirement.</a:t>
            </a:r>
            <a:endParaRPr lang="en-CA" dirty="0" smtClean="0"/>
          </a:p>
          <a:p>
            <a:endParaRPr lang="en-CA" dirty="0" smtClean="0"/>
          </a:p>
          <a:p>
            <a:r>
              <a:rPr lang="en-CA" dirty="0" smtClean="0"/>
              <a:t> I can help you:</a:t>
            </a:r>
          </a:p>
          <a:p>
            <a:pPr marL="174708" indent="-174708">
              <a:buFont typeface="Arial" panose="020B0604020202020204" pitchFamily="34" charset="0"/>
              <a:buChar char="•"/>
            </a:pPr>
            <a:r>
              <a:rPr lang="en-CA" dirty="0" smtClean="0"/>
              <a:t>Save </a:t>
            </a:r>
            <a:r>
              <a:rPr lang="en-CA" dirty="0"/>
              <a:t>more money on a regular </a:t>
            </a:r>
            <a:r>
              <a:rPr lang="en-CA" dirty="0" smtClean="0"/>
              <a:t>basis </a:t>
            </a:r>
          </a:p>
          <a:p>
            <a:pPr marL="174708" indent="-174708">
              <a:buFont typeface="Arial" panose="020B0604020202020204" pitchFamily="34" charset="0"/>
              <a:buChar char="•"/>
            </a:pPr>
            <a:r>
              <a:rPr lang="en-CA" dirty="0" smtClean="0"/>
              <a:t>Make </a:t>
            </a:r>
            <a:r>
              <a:rPr lang="en-CA" dirty="0"/>
              <a:t>better use of tax-advantaged plans and </a:t>
            </a:r>
            <a:r>
              <a:rPr lang="en-CA" dirty="0" smtClean="0"/>
              <a:t>investments</a:t>
            </a:r>
          </a:p>
          <a:p>
            <a:pPr marL="174708" indent="-174708">
              <a:buFont typeface="Arial" panose="020B0604020202020204" pitchFamily="34" charset="0"/>
              <a:buChar char="•"/>
            </a:pPr>
            <a:r>
              <a:rPr lang="en-CA" dirty="0" smtClean="0"/>
              <a:t>Benefit</a:t>
            </a:r>
            <a:r>
              <a:rPr lang="en-CA" baseline="0" dirty="0" smtClean="0"/>
              <a:t> from </a:t>
            </a:r>
            <a:r>
              <a:rPr lang="en-CA" dirty="0" smtClean="0"/>
              <a:t>government sponsored programs such as CPP/OAS and minimize claw-backs</a:t>
            </a:r>
          </a:p>
          <a:p>
            <a:pPr marL="174708" indent="-174708">
              <a:buFont typeface="Arial" panose="020B0604020202020204" pitchFamily="34" charset="0"/>
              <a:buChar char="•"/>
            </a:pPr>
            <a:r>
              <a:rPr lang="en-CA" dirty="0" smtClean="0"/>
              <a:t>Develop</a:t>
            </a:r>
            <a:r>
              <a:rPr lang="en-CA" baseline="0" dirty="0" smtClean="0"/>
              <a:t> a financial plan and </a:t>
            </a:r>
            <a:r>
              <a:rPr lang="en-CA" dirty="0" smtClean="0"/>
              <a:t>frequently review your plan with you,</a:t>
            </a:r>
            <a:r>
              <a:rPr lang="en-CA" baseline="0" dirty="0" smtClean="0"/>
              <a:t> making </a:t>
            </a:r>
            <a:r>
              <a:rPr lang="en-CA" dirty="0" smtClean="0"/>
              <a:t>adjustments as your circumstances change. I</a:t>
            </a:r>
            <a:r>
              <a:rPr lang="en-CA" baseline="0" dirty="0" smtClean="0"/>
              <a:t> will continuously work with you to maintain focus on</a:t>
            </a:r>
            <a:r>
              <a:rPr lang="en-CA" dirty="0" smtClean="0"/>
              <a:t> </a:t>
            </a:r>
            <a:r>
              <a:rPr lang="en-CA" dirty="0"/>
              <a:t>a long-term financial </a:t>
            </a:r>
            <a:r>
              <a:rPr lang="en-CA" dirty="0" smtClean="0"/>
              <a:t>plan, </a:t>
            </a:r>
            <a:r>
              <a:rPr lang="en-CA" dirty="0"/>
              <a:t>despite any short-term economic issues or market </a:t>
            </a:r>
            <a:r>
              <a:rPr lang="en-CA" dirty="0" smtClean="0"/>
              <a:t>volatility </a:t>
            </a:r>
          </a:p>
          <a:p>
            <a:pPr marL="174708" indent="-174708">
              <a:buFont typeface="Arial" panose="020B0604020202020204" pitchFamily="34" charset="0"/>
              <a:buChar char="•"/>
            </a:pPr>
            <a:r>
              <a:rPr lang="en-CA" dirty="0" smtClean="0"/>
              <a:t>If </a:t>
            </a:r>
            <a:r>
              <a:rPr lang="en-CA" dirty="0"/>
              <a:t>you need specialized help in a certain area, </a:t>
            </a:r>
            <a:r>
              <a:rPr lang="en-CA" dirty="0" smtClean="0"/>
              <a:t>I can also engage </a:t>
            </a:r>
            <a:r>
              <a:rPr lang="en-CA" dirty="0"/>
              <a:t>the services of experts in tax planning, trust and estate planning, accounting and much </a:t>
            </a:r>
            <a:r>
              <a:rPr lang="en-CA" dirty="0" smtClean="0"/>
              <a:t>more </a:t>
            </a:r>
          </a:p>
          <a:p>
            <a:pPr marL="174708" indent="-174708">
              <a:buFont typeface="Arial" panose="020B0604020202020204" pitchFamily="34" charset="0"/>
              <a:buChar char="•"/>
            </a:pPr>
            <a:endParaRPr lang="en-CA" dirty="0" smtClean="0"/>
          </a:p>
          <a:p>
            <a:r>
              <a:rPr lang="en-CA" dirty="0"/>
              <a:t>M</a:t>
            </a:r>
            <a:r>
              <a:rPr lang="en-CA" baseline="0" dirty="0" smtClean="0"/>
              <a:t>y job is to help you manage the risks of living longer and prepare you financially for your retirement, no matter how long it may be. I want to ensure you don’t outlive your retirement savings. </a:t>
            </a:r>
            <a:endParaRPr lang="en-CA" dirty="0" smtClean="0"/>
          </a:p>
        </p:txBody>
      </p:sp>
      <p:sp>
        <p:nvSpPr>
          <p:cNvPr id="4" name="Slide Number Placeholder 3"/>
          <p:cNvSpPr>
            <a:spLocks noGrp="1"/>
          </p:cNvSpPr>
          <p:nvPr>
            <p:ph type="sldNum" sz="quarter" idx="10"/>
          </p:nvPr>
        </p:nvSpPr>
        <p:spPr/>
        <p:txBody>
          <a:bodyPr/>
          <a:lstStyle/>
          <a:p>
            <a:fld id="{B3603FF3-C7BE-49EC-B13C-566CB5744807}" type="slidenum">
              <a:rPr lang="en-CA" smtClean="0"/>
              <a:t>31</a:t>
            </a:fld>
            <a:endParaRPr lang="en-CA"/>
          </a:p>
        </p:txBody>
      </p:sp>
    </p:spTree>
    <p:extLst>
      <p:ext uri="{BB962C8B-B14F-4D97-AF65-F5344CB8AC3E}">
        <p14:creationId xmlns:p14="http://schemas.microsoft.com/office/powerpoint/2010/main" val="5775277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smtClean="0"/>
              <a:t>I</a:t>
            </a:r>
            <a:r>
              <a:rPr lang="en-CA" baseline="0" dirty="0" smtClean="0"/>
              <a:t> would like to recap what we discussed today. </a:t>
            </a:r>
          </a:p>
          <a:p>
            <a:pPr defTabSz="931774">
              <a:defRPr/>
            </a:pPr>
            <a:endParaRPr lang="en-CA" baseline="0" dirty="0" smtClean="0"/>
          </a:p>
          <a:p>
            <a:pPr defTabSz="931774">
              <a:defRPr/>
            </a:pPr>
            <a:r>
              <a:rPr lang="en-CA" dirty="0" smtClean="0"/>
              <a:t>We looked at the four keys to longevity – a healthy body, healthy mind, healthy social life and healthy finances – and explored some practical tips for each of these keys. As</a:t>
            </a:r>
            <a:r>
              <a:rPr lang="en-CA" baseline="0" dirty="0" smtClean="0"/>
              <a:t> a takeaway, an easier way to embrace the keys to longevity is to remember the </a:t>
            </a:r>
            <a:r>
              <a:rPr lang="en-US" dirty="0" smtClean="0"/>
              <a:t>5 </a:t>
            </a:r>
            <a:r>
              <a:rPr lang="en-US" dirty="0"/>
              <a:t>F’s – Family, Fitness, Food, Fun, and Finances. Most centenarians have these tenets in common:</a:t>
            </a:r>
          </a:p>
          <a:p>
            <a:pPr defTabSz="931774">
              <a:defRPr/>
            </a:pPr>
            <a:endParaRPr lang="en-CA" dirty="0" smtClean="0"/>
          </a:p>
          <a:p>
            <a:r>
              <a:rPr lang="en-US" dirty="0"/>
              <a:t>Family – </a:t>
            </a:r>
            <a:r>
              <a:rPr lang="en-US" b="1" dirty="0"/>
              <a:t>Connect like a Centenarian: </a:t>
            </a:r>
            <a:r>
              <a:rPr lang="en-US" dirty="0"/>
              <a:t>Consider topics such as spousal connections, intergenerational activities, legacy </a:t>
            </a:r>
            <a:r>
              <a:rPr lang="en-US" dirty="0" smtClean="0"/>
              <a:t>considerations and caregiving</a:t>
            </a:r>
            <a:r>
              <a:rPr lang="en-US" dirty="0"/>
              <a:t>.</a:t>
            </a:r>
          </a:p>
          <a:p>
            <a:r>
              <a:rPr lang="en-US" dirty="0"/>
              <a:t>Fitness – </a:t>
            </a:r>
            <a:r>
              <a:rPr lang="en-US" b="1" dirty="0"/>
              <a:t>Move like a Centenarian: </a:t>
            </a:r>
            <a:r>
              <a:rPr lang="en-US" dirty="0"/>
              <a:t>Regular exercise can help control weight, reduce risk of disease, improve mental </a:t>
            </a:r>
            <a:r>
              <a:rPr lang="en-US" dirty="0" smtClean="0"/>
              <a:t>health </a:t>
            </a:r>
            <a:r>
              <a:rPr lang="en-US" dirty="0"/>
              <a:t>and enhance chances of living longer.</a:t>
            </a:r>
          </a:p>
          <a:p>
            <a:r>
              <a:rPr lang="en-US" dirty="0"/>
              <a:t>Food – </a:t>
            </a:r>
            <a:r>
              <a:rPr lang="en-US" b="1" dirty="0"/>
              <a:t>Eat like a Centenarian: </a:t>
            </a:r>
            <a:r>
              <a:rPr lang="en-US" dirty="0"/>
              <a:t>The body depends on the foods eaten for energy, strength, and overall fitness. </a:t>
            </a:r>
          </a:p>
          <a:p>
            <a:r>
              <a:rPr lang="en-US" dirty="0"/>
              <a:t>Fun – </a:t>
            </a:r>
            <a:r>
              <a:rPr lang="en-US" b="1" dirty="0"/>
              <a:t>Enjoy life like a Centenarian: </a:t>
            </a:r>
            <a:r>
              <a:rPr lang="en-US" dirty="0"/>
              <a:t>Participating in </a:t>
            </a:r>
            <a:r>
              <a:rPr lang="en-US" dirty="0" smtClean="0"/>
              <a:t>enjoyable activities </a:t>
            </a:r>
            <a:r>
              <a:rPr lang="en-US" dirty="0"/>
              <a:t>is a good way to maintain well-being and lower risk of developing health problems, including</a:t>
            </a:r>
          </a:p>
          <a:p>
            <a:r>
              <a:rPr lang="en-US" dirty="0"/>
              <a:t>dementia. </a:t>
            </a:r>
          </a:p>
          <a:p>
            <a:r>
              <a:rPr lang="en-US" dirty="0"/>
              <a:t>Finances – </a:t>
            </a:r>
            <a:r>
              <a:rPr lang="en-US" b="1" dirty="0"/>
              <a:t>Afford to be a Centenarian: </a:t>
            </a:r>
            <a:r>
              <a:rPr lang="en-US" dirty="0"/>
              <a:t>The other four Fs will be dependent on planning and managing one’s finances now and in the future. </a:t>
            </a:r>
            <a:endParaRPr lang="en-CA" dirty="0" smtClean="0"/>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32</a:t>
            </a:fld>
            <a:endParaRPr lang="en-CA"/>
          </a:p>
        </p:txBody>
      </p:sp>
    </p:spTree>
    <p:extLst>
      <p:ext uri="{BB962C8B-B14F-4D97-AF65-F5344CB8AC3E}">
        <p14:creationId xmlns:p14="http://schemas.microsoft.com/office/powerpoint/2010/main" val="23534870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Then </a:t>
            </a:r>
            <a:r>
              <a:rPr lang="en-CA" dirty="0"/>
              <a:t>we went into more detail about </a:t>
            </a:r>
            <a:r>
              <a:rPr lang="en-CA" dirty="0" smtClean="0"/>
              <a:t>the risks that can</a:t>
            </a:r>
            <a:r>
              <a:rPr lang="en-CA" baseline="0" dirty="0" smtClean="0"/>
              <a:t> negatively impact your </a:t>
            </a:r>
            <a:r>
              <a:rPr lang="en-CA" dirty="0" smtClean="0"/>
              <a:t>retirement savings. </a:t>
            </a:r>
            <a:r>
              <a:rPr lang="en-CA" dirty="0"/>
              <a:t>Finally, we discussed solutions for good financial health, which involves working closely with a trusted financial </a:t>
            </a:r>
            <a:r>
              <a:rPr lang="en-CA" dirty="0" smtClean="0"/>
              <a:t>professional </a:t>
            </a:r>
            <a:r>
              <a:rPr lang="en-CA" dirty="0"/>
              <a:t>and creating a </a:t>
            </a:r>
            <a:r>
              <a:rPr lang="en-CA" dirty="0" smtClean="0"/>
              <a:t>personalized comprehensive </a:t>
            </a:r>
            <a:r>
              <a:rPr lang="en-CA" dirty="0"/>
              <a:t>financial plan that will help you meet your needs, both now and in the future. </a:t>
            </a:r>
            <a:endParaRPr lang="en-CA" dirty="0" smtClean="0"/>
          </a:p>
          <a:p>
            <a:endParaRPr lang="en-US" dirty="0" smtClean="0"/>
          </a:p>
          <a:p>
            <a:pPr defTabSz="931774">
              <a:defRPr/>
            </a:pPr>
            <a:r>
              <a:rPr lang="en-CA" baseline="0" dirty="0" smtClean="0"/>
              <a:t>Let me help you with the healthy finances key, so you can focus on the other keys to living a longer happy life.  </a:t>
            </a:r>
            <a:endParaRPr lang="en-CA" dirty="0" smtClean="0"/>
          </a:p>
          <a:p>
            <a:endParaRPr lang="en-CA" dirty="0"/>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33</a:t>
            </a:fld>
            <a:endParaRPr lang="en-CA"/>
          </a:p>
        </p:txBody>
      </p:sp>
    </p:spTree>
    <p:extLst>
      <p:ext uri="{BB962C8B-B14F-4D97-AF65-F5344CB8AC3E}">
        <p14:creationId xmlns:p14="http://schemas.microsoft.com/office/powerpoint/2010/main" val="830707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concludes today’s presentation. Thanks for your time and attention. You’ve been a great audience and I hope you gained some insights into the keys to longevity and how you can prepare yourself for a happy, meaningful and rewarding retirement. </a:t>
            </a:r>
            <a:endParaRPr lang="en-CA" dirty="0" smtClean="0"/>
          </a:p>
          <a:p>
            <a:endParaRPr lang="en-CA" dirty="0"/>
          </a:p>
          <a:p>
            <a:r>
              <a:rPr lang="en-CA" dirty="0" smtClean="0"/>
              <a:t>Please </a:t>
            </a:r>
            <a:r>
              <a:rPr lang="en-CA" dirty="0"/>
              <a:t>feel free to contact me anytime if you would like me to help you develop and maintain a comprehensive financial plan that will serve your needs now and in the future. My contact details are onscreen or you can take one of my business cards. </a:t>
            </a:r>
            <a:endParaRPr lang="en-CA" dirty="0" smtClean="0"/>
          </a:p>
          <a:p>
            <a:endParaRPr lang="en-CA" dirty="0"/>
          </a:p>
          <a:p>
            <a:r>
              <a:rPr lang="en-CA" dirty="0" smtClean="0"/>
              <a:t>I </a:t>
            </a:r>
            <a:r>
              <a:rPr lang="en-CA" dirty="0"/>
              <a:t>also have copies of BMO’s full “</a:t>
            </a:r>
            <a:r>
              <a:rPr lang="en-CA" i="1" dirty="0"/>
              <a:t>Living to 100</a:t>
            </a:r>
            <a:r>
              <a:rPr lang="en-CA" dirty="0"/>
              <a:t>” report that we referenced today, plus BMO’s handy, at-a-glance infographic that neatly summarizes many of the key points we discussed. Please help yourself to these resources on your way out.</a:t>
            </a:r>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34</a:t>
            </a:fld>
            <a:endParaRPr lang="en-CA"/>
          </a:p>
        </p:txBody>
      </p:sp>
    </p:spTree>
    <p:extLst>
      <p:ext uri="{BB962C8B-B14F-4D97-AF65-F5344CB8AC3E}">
        <p14:creationId xmlns:p14="http://schemas.microsoft.com/office/powerpoint/2010/main" val="17305967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dirty="0" smtClean="0"/>
          </a:p>
        </p:txBody>
      </p:sp>
      <p:sp>
        <p:nvSpPr>
          <p:cNvPr id="4" name="Slide Number Placeholder 3"/>
          <p:cNvSpPr>
            <a:spLocks noGrp="1"/>
          </p:cNvSpPr>
          <p:nvPr>
            <p:ph type="sldNum" sz="quarter" idx="10"/>
          </p:nvPr>
        </p:nvSpPr>
        <p:spPr/>
        <p:txBody>
          <a:bodyPr/>
          <a:lstStyle/>
          <a:p>
            <a:fld id="{B3603FF3-C7BE-49EC-B13C-566CB5744807}" type="slidenum">
              <a:rPr lang="en-CA" smtClean="0"/>
              <a:t>35</a:t>
            </a:fld>
            <a:endParaRPr lang="en-CA"/>
          </a:p>
        </p:txBody>
      </p:sp>
    </p:spTree>
    <p:extLst>
      <p:ext uri="{BB962C8B-B14F-4D97-AF65-F5344CB8AC3E}">
        <p14:creationId xmlns:p14="http://schemas.microsoft.com/office/powerpoint/2010/main" val="359753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a:t>
            </a:r>
            <a:r>
              <a:rPr lang="en-US" baseline="0" dirty="0" smtClean="0"/>
              <a:t>?</a:t>
            </a:r>
            <a:endParaRPr lang="en-US" dirty="0" smtClean="0"/>
          </a:p>
          <a:p>
            <a:endParaRPr lang="en-US" dirty="0" smtClean="0"/>
          </a:p>
          <a:p>
            <a:r>
              <a:rPr lang="en-US" dirty="0" smtClean="0"/>
              <a:t>In Canada, as of the last census in 2011:</a:t>
            </a:r>
          </a:p>
          <a:p>
            <a:r>
              <a:rPr lang="en-US" dirty="0" smtClean="0"/>
              <a:t>•</a:t>
            </a:r>
            <a:r>
              <a:rPr lang="en-US" baseline="0" dirty="0" smtClean="0"/>
              <a:t> </a:t>
            </a:r>
            <a:r>
              <a:rPr lang="en-US" dirty="0" smtClean="0"/>
              <a:t>We are now living 8 to 10 years longer than we did back in the 1970s</a:t>
            </a:r>
          </a:p>
          <a:p>
            <a:r>
              <a:rPr lang="en-US" dirty="0" smtClean="0"/>
              <a:t>• 6,000 people were reported to be 100 years of age or older, and it is projected to be as many as 78,000 by 2061</a:t>
            </a:r>
          </a:p>
          <a:p>
            <a:r>
              <a:rPr lang="en-US" dirty="0" smtClean="0"/>
              <a:t>• The number of seniors is projected to almost double by 2030.</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 you want to be a</a:t>
            </a:r>
            <a:r>
              <a:rPr lang="en-CA" baseline="0" dirty="0" smtClean="0"/>
              <a:t> centenarian?</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Without a doubt, advances in medical treatment and technology have allowed us to live longer. We are also becoming more aware of how important exercise and nutrition are to good health, contributing to longer lives as well. </a:t>
            </a:r>
            <a:r>
              <a:rPr lang="en-CA" dirty="0" smtClean="0"/>
              <a:t>Today we will discuss</a:t>
            </a:r>
            <a:r>
              <a:rPr lang="en-CA" baseline="0" dirty="0" smtClean="0"/>
              <a:t> in more detail what you can do to increase your chances of living to 100 or longer. I will also explain to you the</a:t>
            </a:r>
            <a:r>
              <a:rPr lang="en-CA" dirty="0" smtClean="0"/>
              <a:t> major challenges,</a:t>
            </a:r>
            <a:r>
              <a:rPr lang="en-CA" baseline="0" dirty="0" smtClean="0"/>
              <a:t> both from a health and financial standpoint that you may face by living longer and provide you </a:t>
            </a:r>
            <a:r>
              <a:rPr lang="en-CA" dirty="0" smtClean="0"/>
              <a:t>with some practical advice for addressing these challenges.</a:t>
            </a:r>
          </a:p>
        </p:txBody>
      </p:sp>
      <p:sp>
        <p:nvSpPr>
          <p:cNvPr id="4" name="Slide Number Placeholder 3"/>
          <p:cNvSpPr>
            <a:spLocks noGrp="1"/>
          </p:cNvSpPr>
          <p:nvPr>
            <p:ph type="sldNum" sz="quarter" idx="10"/>
          </p:nvPr>
        </p:nvSpPr>
        <p:spPr/>
        <p:txBody>
          <a:bodyPr/>
          <a:lstStyle/>
          <a:p>
            <a:fld id="{B3603FF3-C7BE-49EC-B13C-566CB5744807}" type="slidenum">
              <a:rPr lang="en-CA" smtClean="0"/>
              <a:t>4</a:t>
            </a:fld>
            <a:endParaRPr lang="en-CA"/>
          </a:p>
        </p:txBody>
      </p:sp>
    </p:spTree>
    <p:extLst>
      <p:ext uri="{BB962C8B-B14F-4D97-AF65-F5344CB8AC3E}">
        <p14:creationId xmlns:p14="http://schemas.microsoft.com/office/powerpoint/2010/main" val="3220838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 you can see, we will look at the four keys to longevity, explore financial considerations and then reveal the solutions for good financial health. These are very interesting topics and relevant from a demographic perspective as our population ages, so I’m really looking forward to our </a:t>
            </a:r>
            <a:r>
              <a:rPr lang="en-CA" dirty="0" smtClean="0"/>
              <a:t>discussion and to hearing your questions.</a:t>
            </a:r>
            <a:endParaRPr lang="en-CA" dirty="0"/>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5</a:t>
            </a:fld>
            <a:endParaRPr lang="en-CA"/>
          </a:p>
        </p:txBody>
      </p:sp>
    </p:spTree>
    <p:extLst>
      <p:ext uri="{BB962C8B-B14F-4D97-AF65-F5344CB8AC3E}">
        <p14:creationId xmlns:p14="http://schemas.microsoft.com/office/powerpoint/2010/main" val="2610972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now, let’s look at each of </a:t>
            </a:r>
            <a:r>
              <a:rPr lang="en-CA" dirty="0" smtClean="0"/>
              <a:t>the </a:t>
            </a:r>
            <a:r>
              <a:rPr lang="en-CA" dirty="0"/>
              <a:t>four keys to </a:t>
            </a:r>
            <a:r>
              <a:rPr lang="en-CA" dirty="0" smtClean="0"/>
              <a:t>longevity.</a:t>
            </a:r>
          </a:p>
          <a:p>
            <a:r>
              <a:rPr lang="en-CA" dirty="0" smtClean="0"/>
              <a:t>The four keys to longevity are aspects</a:t>
            </a:r>
            <a:r>
              <a:rPr lang="en-CA" baseline="0" dirty="0" smtClean="0"/>
              <a:t> of life that many experts in the field of aging consider to be central keys to unlocking the mysterious door to longevity.</a:t>
            </a:r>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6</a:t>
            </a:fld>
            <a:endParaRPr lang="en-CA"/>
          </a:p>
        </p:txBody>
      </p:sp>
    </p:spTree>
    <p:extLst>
      <p:ext uri="{BB962C8B-B14F-4D97-AF65-F5344CB8AC3E}">
        <p14:creationId xmlns:p14="http://schemas.microsoft.com/office/powerpoint/2010/main" val="3866319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keys to living longer entail having</a:t>
            </a:r>
            <a:r>
              <a:rPr lang="en-US" baseline="0" dirty="0" smtClean="0"/>
              <a:t> a:</a:t>
            </a:r>
          </a:p>
          <a:p>
            <a:pPr defTabSz="931774">
              <a:defRPr/>
            </a:pPr>
            <a:endParaRPr lang="en-US" dirty="0" smtClean="0"/>
          </a:p>
          <a:p>
            <a:pPr defTabSz="931774">
              <a:defRPr/>
            </a:pPr>
            <a:r>
              <a:rPr lang="en-US" dirty="0" smtClean="0"/>
              <a:t>1.</a:t>
            </a:r>
            <a:r>
              <a:rPr lang="en-US" baseline="0" dirty="0" smtClean="0"/>
              <a:t> Healthy Body – by embracing and maintaining</a:t>
            </a:r>
            <a:r>
              <a:rPr lang="en-US" dirty="0" smtClean="0"/>
              <a:t> good health</a:t>
            </a:r>
          </a:p>
          <a:p>
            <a:r>
              <a:rPr lang="en-US" dirty="0" smtClean="0"/>
              <a:t>2. Healthy</a:t>
            </a:r>
            <a:r>
              <a:rPr lang="en-US" baseline="0" dirty="0" smtClean="0"/>
              <a:t> Mind – enhancing ability to engage brain function</a:t>
            </a:r>
            <a:endParaRPr lang="en-US" dirty="0" smtClean="0"/>
          </a:p>
          <a:p>
            <a:r>
              <a:rPr lang="en-US" dirty="0" smtClean="0"/>
              <a:t>3. Healthy</a:t>
            </a:r>
            <a:r>
              <a:rPr lang="en-US" baseline="0" dirty="0" smtClean="0"/>
              <a:t> </a:t>
            </a:r>
            <a:r>
              <a:rPr lang="en-US" dirty="0" smtClean="0"/>
              <a:t>Social Network</a:t>
            </a:r>
            <a:r>
              <a:rPr lang="en-US" baseline="0" dirty="0" smtClean="0"/>
              <a:t> - </a:t>
            </a:r>
            <a:r>
              <a:rPr lang="en-US" dirty="0" smtClean="0"/>
              <a:t>staying connected with loved ones and friends</a:t>
            </a:r>
          </a:p>
          <a:p>
            <a:r>
              <a:rPr lang="en-US" dirty="0" smtClean="0"/>
              <a:t>4. Healthy Finances</a:t>
            </a:r>
            <a:r>
              <a:rPr lang="en-US" baseline="0" dirty="0" smtClean="0"/>
              <a:t> – for a financially secure retirement to maintain the standard of living you desire</a:t>
            </a:r>
          </a:p>
          <a:p>
            <a:endParaRPr lang="en-US" baseline="0" dirty="0" smtClean="0"/>
          </a:p>
          <a:p>
            <a:r>
              <a:rPr lang="en-CA" dirty="0" smtClean="0"/>
              <a:t>In the next few slides we’ll take an in-depth look at the four keys and explore some guidelines</a:t>
            </a:r>
            <a:r>
              <a:rPr lang="en-CA" baseline="0" dirty="0" smtClean="0"/>
              <a:t> to embrace these keys, so you can enhance your ability to live long, happily, healthily and financially secure. </a:t>
            </a:r>
          </a:p>
          <a:p>
            <a:endParaRPr lang="en-CA" dirty="0"/>
          </a:p>
          <a:p>
            <a:r>
              <a:rPr lang="en-CA" baseline="0" dirty="0" smtClean="0"/>
              <a:t>Please note the guidelines are only suggestions and that you should consult your physician for recommendations based on your on personal situation.</a:t>
            </a:r>
            <a:endParaRPr lang="en-CA" dirty="0" smtClean="0"/>
          </a:p>
          <a:p>
            <a:endParaRPr lang="en-CA"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3603FF3-C7BE-49EC-B13C-566CB5744807}" type="slidenum">
              <a:rPr lang="en-CA" smtClean="0"/>
              <a:t>7</a:t>
            </a:fld>
            <a:endParaRPr lang="en-CA"/>
          </a:p>
        </p:txBody>
      </p:sp>
    </p:spTree>
    <p:extLst>
      <p:ext uri="{BB962C8B-B14F-4D97-AF65-F5344CB8AC3E}">
        <p14:creationId xmlns:p14="http://schemas.microsoft.com/office/powerpoint/2010/main" val="357591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good thing that many of us are now living well into our 80s, 90s and beyond. However, with that also comes some concerns and risks. Based on studies conducted by the BMO Wealth Institute, some of the biggest concerns about living longer contrasts with each of the four keys to longevity: </a:t>
            </a:r>
          </a:p>
          <a:p>
            <a:endParaRPr lang="en-US" dirty="0" smtClean="0"/>
          </a:p>
          <a:p>
            <a:r>
              <a:rPr lang="en-US" dirty="0" smtClean="0"/>
              <a:t>1.</a:t>
            </a:r>
            <a:r>
              <a:rPr lang="en-US" baseline="0" dirty="0" smtClean="0"/>
              <a:t> </a:t>
            </a:r>
            <a:r>
              <a:rPr lang="en-US" dirty="0" smtClean="0"/>
              <a:t>Body: No longer being physically able to do what you want to do</a:t>
            </a:r>
          </a:p>
          <a:p>
            <a:r>
              <a:rPr lang="en-US" dirty="0" smtClean="0"/>
              <a:t>2. Mind: Losing mental abilities</a:t>
            </a:r>
          </a:p>
          <a:p>
            <a:r>
              <a:rPr lang="en-US" dirty="0" smtClean="0"/>
              <a:t>3. Social Network: Losing the people they love</a:t>
            </a:r>
          </a:p>
          <a:p>
            <a:r>
              <a:rPr lang="en-US" dirty="0" smtClean="0"/>
              <a:t>4. Financial: Not having enough to pay for things such as medical costs</a:t>
            </a:r>
            <a:endParaRPr lang="en-CA" dirty="0" smtClean="0"/>
          </a:p>
          <a:p>
            <a:endParaRPr lang="en-CA" dirty="0" smtClean="0"/>
          </a:p>
          <a:p>
            <a:r>
              <a:rPr lang="en-CA" dirty="0" smtClean="0"/>
              <a:t>These </a:t>
            </a:r>
            <a:r>
              <a:rPr lang="en-CA" dirty="0"/>
              <a:t>are all legitimate and potentially serious risks that many of us will encounter, so we must take sensible steps to manage these risks.</a:t>
            </a:r>
          </a:p>
          <a:p>
            <a:pPr marL="174708" indent="-174708">
              <a:buFont typeface="Arial" panose="020B0604020202020204" pitchFamily="34" charset="0"/>
              <a:buChar char="•"/>
            </a:pPr>
            <a:endParaRPr lang="en-CA" dirty="0"/>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8</a:t>
            </a:fld>
            <a:endParaRPr lang="en-CA"/>
          </a:p>
        </p:txBody>
      </p:sp>
    </p:spTree>
    <p:extLst>
      <p:ext uri="{BB962C8B-B14F-4D97-AF65-F5344CB8AC3E}">
        <p14:creationId xmlns:p14="http://schemas.microsoft.com/office/powerpoint/2010/main" val="139248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explore the four keys to longevity in more detail.</a:t>
            </a:r>
            <a:endParaRPr lang="en-CA" dirty="0" smtClean="0"/>
          </a:p>
          <a:p>
            <a:endParaRPr lang="en-CA" dirty="0" smtClean="0"/>
          </a:p>
          <a:p>
            <a:r>
              <a:rPr lang="en-CA" dirty="0" smtClean="0"/>
              <a:t>The first is maintaining a healthy body. As we age, it’s perfectly normal that we will have to put more effort into staying physically fit. Things just aren’t as easy for us as they were in our younger days, so we must work harder to eat right, stay within a healthy range of body weight, keep our muscles strong and maintain our flexibility and mobility. </a:t>
            </a:r>
          </a:p>
          <a:p>
            <a:endParaRPr lang="en-CA" dirty="0"/>
          </a:p>
          <a:p>
            <a:r>
              <a:rPr lang="en-CA" dirty="0" smtClean="0"/>
              <a:t>I </a:t>
            </a:r>
            <a:r>
              <a:rPr lang="en-CA" dirty="0"/>
              <a:t>don’t think there’s anyone in this room who would disagree that we can enjoy our life more if we have good health and the freedom of movement. Nobody wants to spend their days constantly in the doctor’s office, in the hospital or confined indoors for large stretches of time.</a:t>
            </a:r>
          </a:p>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en-CA" smtClean="0"/>
              <a:t>9</a:t>
            </a:fld>
            <a:endParaRPr lang="en-CA"/>
          </a:p>
        </p:txBody>
      </p:sp>
    </p:spTree>
    <p:extLst>
      <p:ext uri="{BB962C8B-B14F-4D97-AF65-F5344CB8AC3E}">
        <p14:creationId xmlns:p14="http://schemas.microsoft.com/office/powerpoint/2010/main" val="3417327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MO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lvl5pPr marL="1165225" indent="-2286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12"/>
          </p:nvPr>
        </p:nvSpPr>
        <p:spPr/>
        <p:txBody>
          <a:bodyPr/>
          <a:lstStyle/>
          <a:p>
            <a:fld id="{04715328-A023-4616-83CC-6596B4A26AC7}" type="slidenum">
              <a:rPr lang="en-CA" smtClean="0"/>
              <a:t>‹#›</a:t>
            </a:fld>
            <a:endParaRPr lang="en-CA"/>
          </a:p>
        </p:txBody>
      </p:sp>
    </p:spTree>
    <p:extLst>
      <p:ext uri="{BB962C8B-B14F-4D97-AF65-F5344CB8AC3E}">
        <p14:creationId xmlns:p14="http://schemas.microsoft.com/office/powerpoint/2010/main" val="3389234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2">
    <p:spTree>
      <p:nvGrpSpPr>
        <p:cNvPr id="1" name=""/>
        <p:cNvGrpSpPr/>
        <p:nvPr/>
      </p:nvGrpSpPr>
      <p:grpSpPr>
        <a:xfrm>
          <a:off x="0" y="0"/>
          <a:ext cx="0" cy="0"/>
          <a:chOff x="0" y="0"/>
          <a:chExt cx="0" cy="0"/>
        </a:xfrm>
      </p:grpSpPr>
      <p:pic>
        <p:nvPicPr>
          <p:cNvPr id="4" name="Picture 3" descr="imag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168900"/>
            <a:ext cx="9157927" cy="1703374"/>
          </a:xfrm>
          <a:prstGeom prst="rect">
            <a:avLst/>
          </a:prstGeom>
        </p:spPr>
      </p:pic>
      <p:pic>
        <p:nvPicPr>
          <p:cNvPr id="8" name="Picture 7" descr="E_6_Save4Web_Maximum.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 y="-24581"/>
            <a:ext cx="9157927" cy="5195598"/>
          </a:xfrm>
          <a:prstGeom prst="rect">
            <a:avLst/>
          </a:prstGeom>
        </p:spPr>
      </p:pic>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2" name="Title 1"/>
          <p:cNvSpPr>
            <a:spLocks noGrp="1"/>
          </p:cNvSpPr>
          <p:nvPr>
            <p:ph type="ctrTitle"/>
          </p:nvPr>
        </p:nvSpPr>
        <p:spPr>
          <a:xfrm>
            <a:off x="1219200" y="1219201"/>
            <a:ext cx="3124199" cy="2666999"/>
          </a:xfrm>
          <a:prstGeom prst="rect">
            <a:avLst/>
          </a:prstGeom>
        </p:spPr>
        <p:txBody>
          <a:bodyPr/>
          <a:lstStyle>
            <a:lvl1pPr>
              <a:defRPr sz="3200" b="0">
                <a:solidFill>
                  <a:srgbClr val="FFFFFF"/>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935057" y="3733799"/>
            <a:ext cx="2219254" cy="914401"/>
          </a:xfrm>
          <a:prstGeom prst="rect">
            <a:avLst/>
          </a:prstGeo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pic>
        <p:nvPicPr>
          <p:cNvPr id="15" name="Picture 14"/>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7833711" y="5877272"/>
            <a:ext cx="589150" cy="576000"/>
          </a:xfrm>
          <a:prstGeom prst="rect">
            <a:avLst/>
          </a:prstGeom>
          <a:effectLst/>
        </p:spPr>
      </p:pic>
    </p:spTree>
    <p:extLst>
      <p:ext uri="{BB962C8B-B14F-4D97-AF65-F5344CB8AC3E}">
        <p14:creationId xmlns:p14="http://schemas.microsoft.com/office/powerpoint/2010/main" val="3065651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3">
    <p:spTree>
      <p:nvGrpSpPr>
        <p:cNvPr id="1" name=""/>
        <p:cNvGrpSpPr/>
        <p:nvPr/>
      </p:nvGrpSpPr>
      <p:grpSpPr>
        <a:xfrm>
          <a:off x="0" y="0"/>
          <a:ext cx="0" cy="0"/>
          <a:chOff x="0" y="0"/>
          <a:chExt cx="0" cy="0"/>
        </a:xfrm>
      </p:grpSpPr>
      <p:pic>
        <p:nvPicPr>
          <p:cNvPr id="7" name="Picture 6" descr="imag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75250"/>
            <a:ext cx="9144000" cy="1700640"/>
          </a:xfrm>
          <a:prstGeom prst="rect">
            <a:avLst/>
          </a:prstGeom>
        </p:spPr>
      </p:pic>
      <p:pic>
        <p:nvPicPr>
          <p:cNvPr id="5" name="Picture 4"/>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7833711" y="5877272"/>
            <a:ext cx="589150" cy="576000"/>
          </a:xfrm>
          <a:prstGeom prst="rect">
            <a:avLst/>
          </a:prstGeom>
          <a:effectLst/>
        </p:spPr>
      </p:pic>
    </p:spTree>
    <p:extLst>
      <p:ext uri="{BB962C8B-B14F-4D97-AF65-F5344CB8AC3E}">
        <p14:creationId xmlns:p14="http://schemas.microsoft.com/office/powerpoint/2010/main" val="561550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667" y="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marL="225425" lvl="0" indent="-225425" algn="l" defTabSz="457200" rtl="0" eaLnBrk="1" latinLnBrk="0" hangingPunct="1">
              <a:spcBef>
                <a:spcPts val="1000"/>
              </a:spcBef>
              <a:buFont typeface="Arial"/>
              <a:buChar char="•"/>
            </a:pPr>
            <a:r>
              <a:rPr lang="en-US" dirty="0" smtClean="0"/>
              <a:t>Click to edit Master text styles</a:t>
            </a:r>
          </a:p>
          <a:p>
            <a:pPr marL="458788" lvl="1" indent="-233363" algn="l" defTabSz="457200" rtl="0" eaLnBrk="1" latinLnBrk="0" hangingPunct="1">
              <a:spcBef>
                <a:spcPts val="800"/>
              </a:spcBef>
              <a:buFont typeface="Arial"/>
              <a:buChar char="–"/>
            </a:pPr>
            <a:r>
              <a:rPr lang="en-US" dirty="0" smtClean="0"/>
              <a:t>Second level</a:t>
            </a:r>
          </a:p>
          <a:p>
            <a:pPr marL="684213" lvl="2" indent="-225425" algn="l" defTabSz="457200" rtl="0" eaLnBrk="1" latinLnBrk="0" hangingPunct="1">
              <a:spcBef>
                <a:spcPts val="800"/>
              </a:spcBef>
              <a:buFont typeface="Arial"/>
              <a:buChar char="•"/>
            </a:pPr>
            <a:r>
              <a:rPr lang="en-US" dirty="0" smtClean="0"/>
              <a:t>Third level</a:t>
            </a:r>
          </a:p>
          <a:p>
            <a:pPr marL="917575" lvl="3" indent="-233363" algn="l" defTabSz="457200" rtl="0" eaLnBrk="1" latinLnBrk="0" hangingPunct="1">
              <a:spcBef>
                <a:spcPts val="800"/>
              </a:spcBef>
              <a:buFont typeface="Arial"/>
              <a:buChar char="–"/>
            </a:pPr>
            <a:r>
              <a:rPr lang="en-US" dirty="0" smtClean="0"/>
              <a:t>Fourth level</a:t>
            </a:r>
          </a:p>
          <a:p>
            <a:pPr lvl="8"/>
            <a:r>
              <a:rPr lang="en-US" dirty="0" smtClean="0"/>
              <a:t>Fifth level</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04715328-A023-4616-83CC-6596B4A26AC7}" type="slidenum">
              <a:rPr lang="en-CA" smtClean="0"/>
              <a:pPr/>
              <a:t>‹#›</a:t>
            </a:fld>
            <a:endParaRPr lang="en-CA"/>
          </a:p>
        </p:txBody>
      </p:sp>
      <p:sp>
        <p:nvSpPr>
          <p:cNvPr id="7"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 name="Picture 15" descr="BMOGAM_T2_E"/>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95536" y="6289675"/>
            <a:ext cx="238601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703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457200" rtl="0" eaLnBrk="1" latinLnBrk="0" hangingPunct="1">
        <a:spcBef>
          <a:spcPct val="0"/>
        </a:spcBef>
        <a:buNone/>
        <a:defRPr lang="en-CA" sz="2400" b="0" i="0" kern="1200" dirty="0">
          <a:solidFill>
            <a:srgbClr val="0079C1"/>
          </a:solidFill>
          <a:latin typeface="Arial"/>
          <a:ea typeface="+mj-ea"/>
          <a:cs typeface="Arial"/>
        </a:defRPr>
      </a:lvl1pPr>
    </p:titleStyle>
    <p:bodyStyle>
      <a:lvl1pPr marL="342900" indent="-3429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a:ea typeface="+mn-ea"/>
          <a:cs typeface="Arial"/>
        </a:defRPr>
      </a:lvl1pPr>
      <a:lvl2pPr marL="682625" indent="-4572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2pPr>
      <a:lvl3pPr marL="801688"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3pPr>
      <a:lvl4pPr marL="1027112"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69988" indent="-276225"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31.jpeg"/><Relationship Id="rId7"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29.jpeg"/><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CA" sz="4000" dirty="0" smtClean="0"/>
              <a:t>Important wealth topics that matter to you</a:t>
            </a:r>
            <a:endParaRPr lang="en-CA" sz="4000" dirty="0"/>
          </a:p>
        </p:txBody>
      </p:sp>
    </p:spTree>
    <p:extLst>
      <p:ext uri="{BB962C8B-B14F-4D97-AF65-F5344CB8AC3E}">
        <p14:creationId xmlns:p14="http://schemas.microsoft.com/office/powerpoint/2010/main" val="2440765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CA" smtClean="0"/>
              <a:t>Healthy body: specific tips</a:t>
            </a:r>
            <a:endParaRPr lang="en-CA" dirty="0"/>
          </a:p>
        </p:txBody>
      </p:sp>
      <p:sp>
        <p:nvSpPr>
          <p:cNvPr id="3" name="Text Placeholder 2"/>
          <p:cNvSpPr>
            <a:spLocks noGrp="1"/>
          </p:cNvSpPr>
          <p:nvPr>
            <p:ph idx="1"/>
          </p:nvPr>
        </p:nvSpPr>
        <p:spPr>
          <a:prstGeom prst="rect">
            <a:avLst/>
          </a:prstGeom>
        </p:spPr>
        <p:txBody>
          <a:bodyPr>
            <a:noAutofit/>
          </a:bodyPr>
          <a:lstStyle/>
          <a:p>
            <a:pPr lvl="0"/>
            <a:r>
              <a:rPr lang="en-CA" b="1" dirty="0" smtClean="0"/>
              <a:t>Adequate sleep</a:t>
            </a:r>
          </a:p>
          <a:p>
            <a:pPr lvl="1"/>
            <a:r>
              <a:rPr lang="en-CA" sz="1800" dirty="0" smtClean="0"/>
              <a:t>On average 7-8 hours for ≥65 years old</a:t>
            </a:r>
          </a:p>
          <a:p>
            <a:pPr lvl="0"/>
            <a:r>
              <a:rPr lang="en-CA" b="1" dirty="0" smtClean="0"/>
              <a:t>Regular stretching and deep breathing</a:t>
            </a:r>
          </a:p>
          <a:p>
            <a:pPr lvl="1"/>
            <a:r>
              <a:rPr lang="en-CA" sz="1800" dirty="0" smtClean="0"/>
              <a:t>Keeps joints flexible and body oxygenated</a:t>
            </a:r>
          </a:p>
          <a:p>
            <a:pPr lvl="0"/>
            <a:r>
              <a:rPr lang="en-CA" b="1" dirty="0" smtClean="0"/>
              <a:t>Physical activity</a:t>
            </a:r>
          </a:p>
          <a:p>
            <a:pPr lvl="1"/>
            <a:r>
              <a:rPr lang="en-CA" sz="1800" dirty="0" smtClean="0"/>
              <a:t>High- and low-impact exercise at least 3x/week</a:t>
            </a:r>
          </a:p>
          <a:p>
            <a:pPr lvl="0"/>
            <a:r>
              <a:rPr lang="en-CA" b="1" dirty="0" smtClean="0"/>
              <a:t>Proper hydration</a:t>
            </a:r>
          </a:p>
          <a:p>
            <a:pPr lvl="1"/>
            <a:r>
              <a:rPr lang="en-CA" sz="1800" dirty="0" smtClean="0"/>
              <a:t>Drink on average 8 glasses daily</a:t>
            </a:r>
          </a:p>
          <a:p>
            <a:pPr lvl="0"/>
            <a:r>
              <a:rPr lang="en-CA" b="1" dirty="0" smtClean="0"/>
              <a:t>Healthy diet</a:t>
            </a:r>
          </a:p>
          <a:p>
            <a:pPr lvl="1"/>
            <a:r>
              <a:rPr lang="en-US" sz="1800" dirty="0" smtClean="0"/>
              <a:t>Eat more dark leafy vegetables, fruits and whole grains</a:t>
            </a:r>
          </a:p>
          <a:p>
            <a:pPr lvl="1"/>
            <a:r>
              <a:rPr lang="en-US" sz="1800" dirty="0" smtClean="0"/>
              <a:t>Eat less unhealthy fats, processed sugars and preservatives</a:t>
            </a:r>
            <a:endParaRPr lang="en-CA" sz="1800" dirty="0" smtClean="0"/>
          </a:p>
          <a:p>
            <a:r>
              <a:rPr lang="en-CA" b="1" dirty="0" smtClean="0"/>
              <a:t>Moderate alcohol intake</a:t>
            </a:r>
          </a:p>
          <a:p>
            <a:pPr lvl="1"/>
            <a:r>
              <a:rPr lang="en-US" sz="1800" dirty="0" smtClean="0"/>
              <a:t>One glass of red wine with dinner</a:t>
            </a:r>
          </a:p>
          <a:p>
            <a:endParaRPr lang="en-CA" dirty="0" smtClean="0"/>
          </a:p>
        </p:txBody>
      </p:sp>
      <p:sp>
        <p:nvSpPr>
          <p:cNvPr id="4" name="Slide Number Placeholder 3"/>
          <p:cNvSpPr>
            <a:spLocks noGrp="1"/>
          </p:cNvSpPr>
          <p:nvPr>
            <p:ph type="sldNum" sz="quarter" idx="12"/>
          </p:nvPr>
        </p:nvSpPr>
        <p:spPr/>
        <p:txBody>
          <a:bodyPr/>
          <a:lstStyle/>
          <a:p>
            <a:fld id="{A0845B0E-D3F5-47B9-AE83-5809F6A9F2F6}" type="slidenum">
              <a:rPr lang="en-CA" smtClean="0"/>
              <a:t>10</a:t>
            </a:fld>
            <a:endParaRPr lang="en-CA"/>
          </a:p>
        </p:txBody>
      </p:sp>
      <p:sp>
        <p:nvSpPr>
          <p:cNvPr id="10" name="Rectangle 9"/>
          <p:cNvSpPr/>
          <p:nvPr/>
        </p:nvSpPr>
        <p:spPr>
          <a:xfrm>
            <a:off x="467544" y="5949280"/>
            <a:ext cx="6660233" cy="246221"/>
          </a:xfrm>
          <a:prstGeom prst="rect">
            <a:avLst/>
          </a:prstGeom>
        </p:spPr>
        <p:txBody>
          <a:bodyPr wrap="square">
            <a:spAutoFit/>
          </a:bodyPr>
          <a:lstStyle/>
          <a:p>
            <a:r>
              <a:rPr lang="en-CA" sz="1000" dirty="0" smtClean="0">
                <a:solidFill>
                  <a:srgbClr val="777777"/>
                </a:solidFill>
                <a:latin typeface="Arial" panose="020B0604020202020204" pitchFamily="34" charset="0"/>
                <a:cs typeface="Arial" panose="020B0604020202020204" pitchFamily="34" charset="0"/>
              </a:rPr>
              <a:t>Source</a:t>
            </a:r>
            <a:r>
              <a:rPr lang="en-CA" sz="1000" dirty="0">
                <a:solidFill>
                  <a:srgbClr val="777777"/>
                </a:solidFill>
                <a:latin typeface="Arial" panose="020B0604020202020204" pitchFamily="34" charset="0"/>
                <a:cs typeface="Arial" panose="020B0604020202020204" pitchFamily="34" charset="0"/>
              </a:rPr>
              <a:t>: </a:t>
            </a:r>
            <a:r>
              <a:rPr lang="en-CA" sz="1000" dirty="0" smtClean="0">
                <a:solidFill>
                  <a:srgbClr val="777777"/>
                </a:solidFill>
                <a:latin typeface="Arial" panose="020B0604020202020204" pitchFamily="34" charset="0"/>
                <a:cs typeface="Arial" panose="020B0604020202020204" pitchFamily="34" charset="0"/>
              </a:rPr>
              <a:t>BMO Wealth Institute, Living to 100: The four keys to longevity, July 2014</a:t>
            </a:r>
            <a:endParaRPr lang="en-CA" sz="1000" dirty="0">
              <a:solidFill>
                <a:srgbClr val="7777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8193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17457"/>
          <a:stretch/>
        </p:blipFill>
        <p:spPr>
          <a:xfrm flipH="1">
            <a:off x="0" y="-482"/>
            <a:ext cx="9147501" cy="5043729"/>
          </a:xfrm>
          <a:prstGeom prst="rect">
            <a:avLst/>
          </a:prstGeom>
        </p:spPr>
      </p:pic>
      <p:sp>
        <p:nvSpPr>
          <p:cNvPr id="18" name="Content Placeholder 3"/>
          <p:cNvSpPr txBox="1">
            <a:spLocks/>
          </p:cNvSpPr>
          <p:nvPr/>
        </p:nvSpPr>
        <p:spPr>
          <a:xfrm>
            <a:off x="5940152" y="2521383"/>
            <a:ext cx="1872208" cy="1872208"/>
          </a:xfrm>
          <a:prstGeom prst="ellipse">
            <a:avLst/>
          </a:prstGeom>
          <a:solidFill>
            <a:srgbClr val="0079C1">
              <a:alpha val="74902"/>
            </a:srgbClr>
          </a:solidFill>
        </p:spPr>
        <p:txBody>
          <a:bodyPr vert="horz" lIns="72000" tIns="72000" rIns="72000" bIns="72000" rtlCol="0" anchor="ctr">
            <a:noAutofit/>
          </a:bodyPr>
          <a:lstStyle>
            <a:lvl1pPr marL="342900" indent="-3429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a:ea typeface="+mn-ea"/>
                <a:cs typeface="Arial"/>
              </a:defRPr>
            </a:lvl1pPr>
            <a:lvl2pPr marL="682625" indent="-4572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2pPr>
            <a:lvl3pPr marL="801688"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3pPr>
            <a:lvl4pPr marL="1027112"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69988" indent="-276225"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lgn="ctr">
              <a:buFont typeface="Arial" panose="020B0604020202020204" pitchFamily="34" charset="0"/>
              <a:buNone/>
            </a:pPr>
            <a:r>
              <a:rPr lang="en-CA" sz="2400" dirty="0" smtClean="0">
                <a:solidFill>
                  <a:schemeClr val="bg1"/>
                </a:solidFill>
              </a:rPr>
              <a:t>Healthy mind</a:t>
            </a:r>
            <a:endParaRPr lang="en-CA" sz="1800" dirty="0">
              <a:solidFill>
                <a:schemeClr val="bg1"/>
              </a:solidFill>
            </a:endParaRPr>
          </a:p>
        </p:txBody>
      </p:sp>
      <p:grpSp>
        <p:nvGrpSpPr>
          <p:cNvPr id="19" name="Group 18"/>
          <p:cNvGrpSpPr/>
          <p:nvPr/>
        </p:nvGrpSpPr>
        <p:grpSpPr>
          <a:xfrm>
            <a:off x="6084168" y="113190"/>
            <a:ext cx="2880000" cy="2880000"/>
            <a:chOff x="-304800" y="288832"/>
            <a:chExt cx="4587968" cy="4587968"/>
          </a:xfrm>
        </p:grpSpPr>
        <p:sp>
          <p:nvSpPr>
            <p:cNvPr id="20" name="Oval 19"/>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1" name="Oval 20"/>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22" name="Title 1"/>
          <p:cNvSpPr txBox="1">
            <a:spLocks/>
          </p:cNvSpPr>
          <p:nvPr/>
        </p:nvSpPr>
        <p:spPr>
          <a:xfrm>
            <a:off x="6604249" y="761262"/>
            <a:ext cx="2072207" cy="1584176"/>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CA" dirty="0">
                <a:solidFill>
                  <a:schemeClr val="bg1"/>
                </a:solidFill>
              </a:rPr>
              <a:t>The four keys to longevity</a:t>
            </a:r>
            <a:endParaRPr lang="en-US" dirty="0"/>
          </a:p>
        </p:txBody>
      </p:sp>
    </p:spTree>
    <p:extLst>
      <p:ext uri="{BB962C8B-B14F-4D97-AF65-F5344CB8AC3E}">
        <p14:creationId xmlns:p14="http://schemas.microsoft.com/office/powerpoint/2010/main" val="3673613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Healthy mind: specific tips</a:t>
            </a:r>
            <a:endParaRPr lang="en-CA" dirty="0"/>
          </a:p>
        </p:txBody>
      </p:sp>
      <p:sp>
        <p:nvSpPr>
          <p:cNvPr id="3" name="Slide Number Placeholder 2"/>
          <p:cNvSpPr>
            <a:spLocks noGrp="1"/>
          </p:cNvSpPr>
          <p:nvPr>
            <p:ph type="sldNum" sz="quarter" idx="12"/>
          </p:nvPr>
        </p:nvSpPr>
        <p:spPr/>
        <p:txBody>
          <a:bodyPr/>
          <a:lstStyle/>
          <a:p>
            <a:fld id="{A0845B0E-D3F5-47B9-AE83-5809F6A9F2F6}" type="slidenum">
              <a:rPr lang="en-CA" smtClean="0"/>
              <a:pPr/>
              <a:t>12</a:t>
            </a:fld>
            <a:endParaRPr lang="en-CA"/>
          </a:p>
        </p:txBody>
      </p:sp>
      <p:sp>
        <p:nvSpPr>
          <p:cNvPr id="10" name="Text Placeholder 2"/>
          <p:cNvSpPr txBox="1">
            <a:spLocks/>
          </p:cNvSpPr>
          <p:nvPr/>
        </p:nvSpPr>
        <p:spPr>
          <a:xfrm>
            <a:off x="2401416" y="1052737"/>
            <a:ext cx="6347048" cy="2808312"/>
          </a:xfrm>
          <a:prstGeom prst="rect">
            <a:avLst/>
          </a:prstGeom>
        </p:spPr>
        <p:txBody>
          <a:bodyPr vert="horz" lIns="0" tIns="45720" rIns="91440" bIns="45720" rtlCol="0">
            <a:normAutofit/>
          </a:bodyPr>
          <a:lstStyle>
            <a:lvl1pPr marL="342900" indent="-342900" algn="l" defTabSz="914400" rtl="0" eaLnBrk="1" latinLnBrk="0" hangingPunct="1">
              <a:lnSpc>
                <a:spcPts val="2200"/>
              </a:lnSpc>
              <a:spcBef>
                <a:spcPts val="600"/>
              </a:spcBef>
              <a:buClr>
                <a:srgbClr val="EE3124"/>
              </a:buClr>
              <a:buFont typeface="Arial" panose="020B0604020202020204" pitchFamily="34" charset="0"/>
              <a:buChar char="•"/>
              <a:defRPr sz="1800" kern="1200">
                <a:solidFill>
                  <a:srgbClr val="777777"/>
                </a:solidFill>
                <a:latin typeface="Arial" panose="020B0604020202020204" pitchFamily="34" charset="0"/>
                <a:ea typeface="+mn-ea"/>
                <a:cs typeface="Arial" panose="020B0604020202020204" pitchFamily="34" charset="0"/>
              </a:defRPr>
            </a:lvl1pPr>
            <a:lvl2pPr marL="725850" indent="-342900" algn="l" defTabSz="914400" rtl="0" eaLnBrk="1" latinLnBrk="0" hangingPunct="1">
              <a:lnSpc>
                <a:spcPts val="2200"/>
              </a:lnSpc>
              <a:spcBef>
                <a:spcPts val="600"/>
              </a:spcBef>
              <a:buClr>
                <a:srgbClr val="EE3124"/>
              </a:buClr>
              <a:buFont typeface="Arial" panose="020B0604020202020204" pitchFamily="34" charset="0"/>
              <a:buChar char="•"/>
              <a:defRPr sz="2000" kern="1200">
                <a:solidFill>
                  <a:srgbClr val="777777"/>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spcBef>
                <a:spcPct val="20000"/>
              </a:spcBef>
              <a:buClr>
                <a:srgbClr val="EE312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583100" indent="-342900" algn="l" defTabSz="914400" rtl="0" eaLnBrk="1" latinLnBrk="0" hangingPunct="1">
              <a:spcBef>
                <a:spcPts val="600"/>
              </a:spcBef>
              <a:buClr>
                <a:srgbClr val="EE3124"/>
              </a:buClr>
              <a:buFont typeface="Arial" panose="020B0604020202020204" pitchFamily="34" charset="0"/>
              <a:buChar char="•"/>
              <a:defRPr sz="2000" kern="1200" baseline="0">
                <a:solidFill>
                  <a:schemeClr val="tx1">
                    <a:lumMod val="75000"/>
                    <a:lumOff val="25000"/>
                  </a:schemeClr>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spcBef>
                <a:spcPts val="600"/>
              </a:spcBef>
              <a:buClr>
                <a:srgbClr val="EE3124"/>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82950" lvl="1" indent="0">
              <a:buNone/>
            </a:pPr>
            <a:endParaRPr lang="en-CA" sz="1800" dirty="0" smtClean="0"/>
          </a:p>
        </p:txBody>
      </p:sp>
      <p:sp>
        <p:nvSpPr>
          <p:cNvPr id="8" name="Rectangle 7"/>
          <p:cNvSpPr/>
          <p:nvPr/>
        </p:nvSpPr>
        <p:spPr>
          <a:xfrm>
            <a:off x="467544" y="5951320"/>
            <a:ext cx="8280920" cy="246221"/>
          </a:xfrm>
          <a:prstGeom prst="rect">
            <a:avLst/>
          </a:prstGeom>
        </p:spPr>
        <p:txBody>
          <a:bodyPr wrap="square">
            <a:spAutoFit/>
          </a:bodyPr>
          <a:lstStyle/>
          <a:p>
            <a:pPr indent="-74250"/>
            <a:r>
              <a:rPr lang="en-CA" sz="1000" dirty="0">
                <a:solidFill>
                  <a:srgbClr val="777777"/>
                </a:solidFill>
                <a:latin typeface="Arial" panose="020B0604020202020204" pitchFamily="34" charset="0"/>
                <a:cs typeface="Arial" panose="020B0604020202020204" pitchFamily="34" charset="0"/>
              </a:rPr>
              <a:t>Source: </a:t>
            </a:r>
            <a:r>
              <a:rPr lang="en-US" sz="1000" dirty="0">
                <a:solidFill>
                  <a:srgbClr val="777777"/>
                </a:solidFill>
                <a:latin typeface="Arial" panose="020B0604020202020204" pitchFamily="34" charset="0"/>
                <a:cs typeface="Arial" panose="020B0604020202020204" pitchFamily="34" charset="0"/>
              </a:rPr>
              <a:t>What Is the Best Way To Improve Your Brain Power For Life? </a:t>
            </a:r>
            <a:r>
              <a:rPr lang="en-US" sz="1000" dirty="0" smtClean="0">
                <a:solidFill>
                  <a:srgbClr val="777777"/>
                </a:solidFill>
                <a:latin typeface="Arial" panose="020B0604020202020204" pitchFamily="34" charset="0"/>
                <a:cs typeface="Arial" panose="020B0604020202020204" pitchFamily="34" charset="0"/>
              </a:rPr>
              <a:t> </a:t>
            </a:r>
            <a:r>
              <a:rPr lang="en-US" sz="1000" dirty="0" err="1" smtClean="0">
                <a:solidFill>
                  <a:srgbClr val="777777"/>
                </a:solidFill>
                <a:latin typeface="Arial" panose="020B0604020202020204" pitchFamily="34" charset="0"/>
                <a:cs typeface="Arial" panose="020B0604020202020204" pitchFamily="34" charset="0"/>
              </a:rPr>
              <a:t>Bergland</a:t>
            </a:r>
            <a:r>
              <a:rPr lang="en-US" sz="1000" dirty="0">
                <a:solidFill>
                  <a:srgbClr val="777777"/>
                </a:solidFill>
                <a:latin typeface="Arial" panose="020B0604020202020204" pitchFamily="34" charset="0"/>
                <a:cs typeface="Arial" panose="020B0604020202020204" pitchFamily="34" charset="0"/>
              </a:rPr>
              <a:t>, Christopher. Psychology Today. January 21, 2014.  </a:t>
            </a:r>
            <a:endParaRPr lang="en-CA" sz="1000" dirty="0">
              <a:solidFill>
                <a:srgbClr val="777777"/>
              </a:solidFill>
              <a:latin typeface="Arial" panose="020B0604020202020204" pitchFamily="34" charset="0"/>
              <a:cs typeface="Arial" panose="020B0604020202020204" pitchFamily="34" charset="0"/>
            </a:endParaRPr>
          </a:p>
        </p:txBody>
      </p:sp>
      <p:sp>
        <p:nvSpPr>
          <p:cNvPr id="13" name="Content Placeholder 12"/>
          <p:cNvSpPr>
            <a:spLocks noGrp="1"/>
          </p:cNvSpPr>
          <p:nvPr>
            <p:ph idx="1"/>
          </p:nvPr>
        </p:nvSpPr>
        <p:spPr/>
        <p:txBody>
          <a:bodyPr/>
          <a:lstStyle/>
          <a:p>
            <a:pPr lvl="0"/>
            <a:r>
              <a:rPr lang="en-CA" b="1" dirty="0"/>
              <a:t>Cognitive training exercises</a:t>
            </a:r>
          </a:p>
          <a:p>
            <a:pPr lvl="1"/>
            <a:r>
              <a:rPr lang="en-US" sz="1800" dirty="0"/>
              <a:t>Memory, reasoning, and speed-of processing exercises </a:t>
            </a:r>
          </a:p>
          <a:p>
            <a:r>
              <a:rPr lang="en-CA" b="1" dirty="0"/>
              <a:t>Regular aerobic exercise  </a:t>
            </a:r>
          </a:p>
          <a:p>
            <a:pPr lvl="1"/>
            <a:r>
              <a:rPr lang="en-CA" sz="1800" dirty="0"/>
              <a:t>Moderate to vigorous exercise weekly</a:t>
            </a:r>
          </a:p>
          <a:p>
            <a:pPr lvl="0"/>
            <a:r>
              <a:rPr lang="en-CA" b="1" dirty="0"/>
              <a:t>No smoking</a:t>
            </a:r>
          </a:p>
          <a:p>
            <a:r>
              <a:rPr lang="en-CA" b="1" dirty="0"/>
              <a:t>Maintain social networks</a:t>
            </a:r>
          </a:p>
          <a:p>
            <a:pPr lvl="1"/>
            <a:r>
              <a:rPr lang="en-CA" sz="1800" dirty="0"/>
              <a:t>Volunteer work, part-time job, close-knit </a:t>
            </a:r>
            <a:r>
              <a:rPr lang="en-CA" sz="1800" dirty="0" smtClean="0"/>
              <a:t>bonds</a:t>
            </a:r>
            <a:endParaRPr lang="en-CA" sz="1800" dirty="0"/>
          </a:p>
        </p:txBody>
      </p:sp>
    </p:spTree>
    <p:extLst>
      <p:ext uri="{BB962C8B-B14F-4D97-AF65-F5344CB8AC3E}">
        <p14:creationId xmlns:p14="http://schemas.microsoft.com/office/powerpoint/2010/main" val="2268618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 t="3870" r="45" b="13719"/>
          <a:stretch/>
        </p:blipFill>
        <p:spPr>
          <a:xfrm>
            <a:off x="0" y="-23917"/>
            <a:ext cx="9139845" cy="5024835"/>
          </a:xfrm>
          <a:prstGeom prst="rect">
            <a:avLst/>
          </a:prstGeom>
        </p:spPr>
      </p:pic>
      <p:sp>
        <p:nvSpPr>
          <p:cNvPr id="18" name="Content Placeholder 3"/>
          <p:cNvSpPr txBox="1">
            <a:spLocks/>
          </p:cNvSpPr>
          <p:nvPr/>
        </p:nvSpPr>
        <p:spPr>
          <a:xfrm>
            <a:off x="7164288" y="404664"/>
            <a:ext cx="1872208" cy="1872208"/>
          </a:xfrm>
          <a:prstGeom prst="ellipse">
            <a:avLst/>
          </a:prstGeom>
          <a:solidFill>
            <a:srgbClr val="0079C1">
              <a:alpha val="74902"/>
            </a:srgbClr>
          </a:solidFill>
        </p:spPr>
        <p:txBody>
          <a:bodyPr vert="horz" lIns="72000" tIns="72000" rIns="72000" bIns="72000" rtlCol="0" anchor="ctr">
            <a:noAutofit/>
          </a:bodyPr>
          <a:lstStyle>
            <a:lvl1pPr marL="342900" indent="-3429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a:ea typeface="+mn-ea"/>
                <a:cs typeface="Arial"/>
              </a:defRPr>
            </a:lvl1pPr>
            <a:lvl2pPr marL="682625" indent="-4572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2pPr>
            <a:lvl3pPr marL="801688"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3pPr>
            <a:lvl4pPr marL="1027112"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69988" indent="-276225"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lgn="ctr">
              <a:buFont typeface="Arial" panose="020B0604020202020204" pitchFamily="34" charset="0"/>
              <a:buNone/>
            </a:pPr>
            <a:r>
              <a:rPr lang="en-CA" sz="2400" dirty="0" smtClean="0">
                <a:solidFill>
                  <a:schemeClr val="bg1"/>
                </a:solidFill>
              </a:rPr>
              <a:t>Healthy social life</a:t>
            </a:r>
            <a:endParaRPr lang="en-CA" sz="1800" dirty="0">
              <a:solidFill>
                <a:schemeClr val="bg1"/>
              </a:solidFill>
            </a:endParaRPr>
          </a:p>
        </p:txBody>
      </p:sp>
      <p:grpSp>
        <p:nvGrpSpPr>
          <p:cNvPr id="19" name="Group 18"/>
          <p:cNvGrpSpPr/>
          <p:nvPr/>
        </p:nvGrpSpPr>
        <p:grpSpPr>
          <a:xfrm>
            <a:off x="6228184" y="2078757"/>
            <a:ext cx="2880000" cy="2880000"/>
            <a:chOff x="-304800" y="288832"/>
            <a:chExt cx="4587968" cy="4587968"/>
          </a:xfrm>
        </p:grpSpPr>
        <p:sp>
          <p:nvSpPr>
            <p:cNvPr id="20" name="Oval 19"/>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1" name="Oval 20"/>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22" name="Title 1"/>
          <p:cNvSpPr txBox="1">
            <a:spLocks/>
          </p:cNvSpPr>
          <p:nvPr/>
        </p:nvSpPr>
        <p:spPr>
          <a:xfrm>
            <a:off x="6732240" y="2726829"/>
            <a:ext cx="2072207" cy="1584176"/>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CA" dirty="0">
                <a:solidFill>
                  <a:schemeClr val="bg1"/>
                </a:solidFill>
              </a:rPr>
              <a:t>The four keys to longevity</a:t>
            </a:r>
            <a:endParaRPr lang="en-US" dirty="0"/>
          </a:p>
        </p:txBody>
      </p:sp>
    </p:spTree>
    <p:extLst>
      <p:ext uri="{BB962C8B-B14F-4D97-AF65-F5344CB8AC3E}">
        <p14:creationId xmlns:p14="http://schemas.microsoft.com/office/powerpoint/2010/main" val="1657266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66000"/>
                    </a14:imgEffect>
                    <a14:imgEffect>
                      <a14:brightnessContrast contrast="40000"/>
                    </a14:imgEffect>
                  </a14:imgLayer>
                </a14:imgProps>
              </a:ext>
              <a:ext uri="{28A0092B-C50C-407E-A947-70E740481C1C}">
                <a14:useLocalDpi xmlns:a14="http://schemas.microsoft.com/office/drawing/2010/main" val="0"/>
              </a:ext>
            </a:extLst>
          </a:blip>
          <a:srcRect b="28414"/>
          <a:stretch/>
        </p:blipFill>
        <p:spPr bwMode="auto">
          <a:xfrm>
            <a:off x="4459118" y="7937"/>
            <a:ext cx="4689495"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4294967295"/>
          </p:nvPr>
        </p:nvSpPr>
        <p:spPr>
          <a:xfrm>
            <a:off x="296973" y="617538"/>
            <a:ext cx="4320000" cy="4320000"/>
          </a:xfrm>
          <a:prstGeom prst="ellipse">
            <a:avLst/>
          </a:prstGeom>
          <a:solidFill>
            <a:srgbClr val="0079C1">
              <a:alpha val="50196"/>
            </a:srgbClr>
          </a:solidFill>
        </p:spPr>
        <p:txBody>
          <a:bodyPr lIns="0" tIns="36000" rIns="0" bIns="36000" anchor="ctr">
            <a:noAutofit/>
          </a:bodyPr>
          <a:lstStyle/>
          <a:p>
            <a:pPr marL="0" indent="0" algn="ctr">
              <a:lnSpc>
                <a:spcPct val="100000"/>
              </a:lnSpc>
              <a:buNone/>
            </a:pPr>
            <a:r>
              <a:rPr lang="en-CA" dirty="0">
                <a:solidFill>
                  <a:schemeClr val="bg1"/>
                </a:solidFill>
              </a:rPr>
              <a:t>“Those </a:t>
            </a:r>
            <a:r>
              <a:rPr lang="en-CA" dirty="0" smtClean="0">
                <a:solidFill>
                  <a:schemeClr val="bg1"/>
                </a:solidFill>
              </a:rPr>
              <a:t>who regularly interact with </a:t>
            </a:r>
            <a:r>
              <a:rPr lang="en-CA" dirty="0">
                <a:solidFill>
                  <a:schemeClr val="bg1"/>
                </a:solidFill>
              </a:rPr>
              <a:t>their friends and peers are often the happiest and the healthiest, especially when social connections are maintained and preserved over the course of a lifetime.”</a:t>
            </a:r>
          </a:p>
          <a:p>
            <a:pPr marL="0" indent="0" algn="ctr">
              <a:lnSpc>
                <a:spcPct val="100000"/>
              </a:lnSpc>
              <a:buNone/>
            </a:pPr>
            <a:r>
              <a:rPr lang="en-CA" sz="1600" dirty="0">
                <a:solidFill>
                  <a:schemeClr val="bg1"/>
                </a:solidFill>
              </a:rPr>
              <a:t>Alexis Abramson, </a:t>
            </a:r>
            <a:r>
              <a:rPr lang="en-CA" sz="1600" dirty="0" smtClean="0">
                <a:solidFill>
                  <a:schemeClr val="bg1"/>
                </a:solidFill>
              </a:rPr>
              <a:t>Ph.D</a:t>
            </a:r>
            <a:r>
              <a:rPr lang="en-CA" sz="1600" dirty="0">
                <a:solidFill>
                  <a:schemeClr val="bg1"/>
                </a:solidFill>
              </a:rPr>
              <a:t>.  Gerontologist</a:t>
            </a:r>
          </a:p>
        </p:txBody>
      </p:sp>
      <p:sp>
        <p:nvSpPr>
          <p:cNvPr id="2" name="AutoShape 2" descr="Image result for alexis abramson gerontologi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alexis abramson gerontologis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9" descr="http://www.prlog.org/11909487-doctor-alexis.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7" name="AutoShape 11" descr="http://www.prlog.org/11909487-doctor-alexis.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extLst>
      <p:ext uri="{BB962C8B-B14F-4D97-AF65-F5344CB8AC3E}">
        <p14:creationId xmlns:p14="http://schemas.microsoft.com/office/powerpoint/2010/main" val="2746549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solidFill>
                  <a:schemeClr val="tx2">
                    <a:lumMod val="60000"/>
                    <a:lumOff val="40000"/>
                  </a:schemeClr>
                </a:solidFill>
              </a:rPr>
              <a:t>Healthy Social Life: specific tips</a:t>
            </a:r>
            <a:endParaRPr lang="en-US" dirty="0">
              <a:solidFill>
                <a:schemeClr val="tx2">
                  <a:lumMod val="60000"/>
                  <a:lumOff val="40000"/>
                </a:schemeClr>
              </a:solidFill>
            </a:endParaRPr>
          </a:p>
        </p:txBody>
      </p:sp>
      <p:sp>
        <p:nvSpPr>
          <p:cNvPr id="3" name="Content Placeholder 2"/>
          <p:cNvSpPr>
            <a:spLocks noGrp="1"/>
          </p:cNvSpPr>
          <p:nvPr>
            <p:ph idx="1"/>
          </p:nvPr>
        </p:nvSpPr>
        <p:spPr>
          <a:prstGeom prst="rect">
            <a:avLst/>
          </a:prstGeom>
        </p:spPr>
        <p:txBody>
          <a:bodyPr>
            <a:noAutofit/>
          </a:bodyPr>
          <a:lstStyle/>
          <a:p>
            <a:r>
              <a:rPr lang="en-US" b="1" dirty="0" smtClean="0"/>
              <a:t>One tip sums it all: Connectivity</a:t>
            </a:r>
          </a:p>
          <a:p>
            <a:pPr lvl="1"/>
            <a:r>
              <a:rPr lang="en-US" sz="1800" dirty="0" smtClean="0"/>
              <a:t>Volunteer or get a part-time job</a:t>
            </a:r>
          </a:p>
          <a:p>
            <a:pPr lvl="1"/>
            <a:r>
              <a:rPr lang="en-US" sz="1800" dirty="0" smtClean="0"/>
              <a:t>Engage in conversations with others</a:t>
            </a:r>
          </a:p>
          <a:p>
            <a:pPr lvl="1"/>
            <a:r>
              <a:rPr lang="en-US" sz="1800" dirty="0" smtClean="0"/>
              <a:t>Visit or invite friends and relatives </a:t>
            </a:r>
          </a:p>
          <a:p>
            <a:pPr lvl="1"/>
            <a:r>
              <a:rPr lang="en-US" sz="1800" dirty="0" smtClean="0"/>
              <a:t>Take a continuing education class or join a senior center</a:t>
            </a:r>
          </a:p>
          <a:p>
            <a:r>
              <a:rPr lang="en-US" b="1" dirty="0" smtClean="0"/>
              <a:t>Studies* show lack of social connectedness leads to:</a:t>
            </a:r>
          </a:p>
          <a:p>
            <a:pPr lvl="1"/>
            <a:r>
              <a:rPr lang="en-US" sz="1800" dirty="0" smtClean="0"/>
              <a:t>Increase stress</a:t>
            </a:r>
          </a:p>
          <a:p>
            <a:pPr lvl="1"/>
            <a:r>
              <a:rPr lang="en-US" sz="1800" dirty="0" smtClean="0"/>
              <a:t>Hardening of arteries and inflammation of body</a:t>
            </a:r>
          </a:p>
          <a:p>
            <a:pPr lvl="1"/>
            <a:r>
              <a:rPr lang="en-US" sz="1800" dirty="0" smtClean="0"/>
              <a:t>Diminished brain function, learning and memory</a:t>
            </a:r>
            <a:endParaRPr lang="en-US" sz="1800" dirty="0"/>
          </a:p>
          <a:p>
            <a:pPr marL="0" indent="0">
              <a:buNone/>
            </a:pPr>
            <a:endParaRPr lang="en-US" dirty="0">
              <a:solidFill>
                <a:schemeClr val="tx1"/>
              </a:solidFill>
            </a:endParaRPr>
          </a:p>
        </p:txBody>
      </p:sp>
      <p:sp>
        <p:nvSpPr>
          <p:cNvPr id="5" name="Slide Number Placeholder 4"/>
          <p:cNvSpPr>
            <a:spLocks noGrp="1"/>
          </p:cNvSpPr>
          <p:nvPr>
            <p:ph type="sldNum" sz="quarter" idx="12"/>
          </p:nvPr>
        </p:nvSpPr>
        <p:spPr/>
        <p:txBody>
          <a:bodyPr/>
          <a:lstStyle/>
          <a:p>
            <a:fld id="{A0845B0E-D3F5-47B9-AE83-5809F6A9F2F6}" type="slidenum">
              <a:rPr lang="en-CA" smtClean="0"/>
              <a:t>15</a:t>
            </a:fld>
            <a:endParaRPr lang="en-CA"/>
          </a:p>
        </p:txBody>
      </p:sp>
      <p:sp>
        <p:nvSpPr>
          <p:cNvPr id="4" name="Rectangle 3"/>
          <p:cNvSpPr/>
          <p:nvPr/>
        </p:nvSpPr>
        <p:spPr>
          <a:xfrm>
            <a:off x="467544" y="5790455"/>
            <a:ext cx="8208912" cy="461665"/>
          </a:xfrm>
          <a:prstGeom prst="rect">
            <a:avLst/>
          </a:prstGeom>
        </p:spPr>
        <p:txBody>
          <a:bodyPr wrap="square">
            <a:spAutoFit/>
          </a:bodyPr>
          <a:lstStyle/>
          <a:p>
            <a:pPr>
              <a:lnSpc>
                <a:spcPct val="120000"/>
              </a:lnSpc>
            </a:pPr>
            <a:r>
              <a:rPr lang="en-US" sz="1000" dirty="0">
                <a:solidFill>
                  <a:srgbClr val="777777"/>
                </a:solidFill>
                <a:latin typeface="Arial" panose="020B0604020202020204" pitchFamily="34" charset="0"/>
                <a:cs typeface="Arial" panose="020B0604020202020204" pitchFamily="34" charset="0"/>
              </a:rPr>
              <a:t>* Source: Research conducted by John </a:t>
            </a:r>
            <a:r>
              <a:rPr lang="en-US" sz="1000" dirty="0" err="1">
                <a:solidFill>
                  <a:srgbClr val="777777"/>
                </a:solidFill>
                <a:latin typeface="Arial" panose="020B0604020202020204" pitchFamily="34" charset="0"/>
                <a:cs typeface="Arial" panose="020B0604020202020204" pitchFamily="34" charset="0"/>
              </a:rPr>
              <a:t>Cacioppo</a:t>
            </a:r>
            <a:r>
              <a:rPr lang="en-US" sz="1000" dirty="0">
                <a:solidFill>
                  <a:srgbClr val="777777"/>
                </a:solidFill>
                <a:latin typeface="Arial" panose="020B0604020202020204" pitchFamily="34" charset="0"/>
                <a:cs typeface="Arial" panose="020B0604020202020204" pitchFamily="34" charset="0"/>
              </a:rPr>
              <a:t>, a University of Chicago social psychologist and neuroscientist who studies the biological effects of social isolation.</a:t>
            </a:r>
          </a:p>
        </p:txBody>
      </p:sp>
    </p:spTree>
    <p:extLst>
      <p:ext uri="{BB962C8B-B14F-4D97-AF65-F5344CB8AC3E}">
        <p14:creationId xmlns:p14="http://schemas.microsoft.com/office/powerpoint/2010/main" val="1833663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CA" dirty="0" smtClean="0"/>
              <a:t>New activities during old age</a:t>
            </a:r>
            <a:endParaRPr lang="en-CA" dirty="0"/>
          </a:p>
        </p:txBody>
      </p:sp>
      <p:sp>
        <p:nvSpPr>
          <p:cNvPr id="3" name="Slide Number Placeholder 2"/>
          <p:cNvSpPr>
            <a:spLocks noGrp="1"/>
          </p:cNvSpPr>
          <p:nvPr>
            <p:ph type="sldNum" sz="quarter" idx="12"/>
          </p:nvPr>
        </p:nvSpPr>
        <p:spPr/>
        <p:txBody>
          <a:bodyPr/>
          <a:lstStyle/>
          <a:p>
            <a:fld id="{A0845B0E-D3F5-47B9-AE83-5809F6A9F2F6}" type="slidenum">
              <a:rPr lang="en-CA" smtClean="0"/>
              <a:t>16</a:t>
            </a:fld>
            <a:endParaRPr lang="en-CA"/>
          </a:p>
        </p:txBody>
      </p:sp>
      <p:graphicFrame>
        <p:nvGraphicFramePr>
          <p:cNvPr id="4" name="Chart 3"/>
          <p:cNvGraphicFramePr/>
          <p:nvPr>
            <p:extLst>
              <p:ext uri="{D42A27DB-BD31-4B8C-83A1-F6EECF244321}">
                <p14:modId xmlns:p14="http://schemas.microsoft.com/office/powerpoint/2010/main" val="1277108279"/>
              </p:ext>
            </p:extLst>
          </p:nvPr>
        </p:nvGraphicFramePr>
        <p:xfrm>
          <a:off x="467544" y="1052737"/>
          <a:ext cx="8208911"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092280" y="1289364"/>
            <a:ext cx="1152128" cy="246221"/>
          </a:xfrm>
          <a:prstGeom prst="rect">
            <a:avLst/>
          </a:prstGeom>
          <a:noFill/>
        </p:spPr>
        <p:txBody>
          <a:bodyPr wrap="square" rtlCol="0">
            <a:spAutoFit/>
          </a:bodyPr>
          <a:lstStyle/>
          <a:p>
            <a:pPr algn="r"/>
            <a:r>
              <a:rPr lang="en-CA" sz="1000" dirty="0" smtClean="0">
                <a:solidFill>
                  <a:srgbClr val="777777"/>
                </a:solidFill>
                <a:latin typeface="Arial" panose="020B0604020202020204" pitchFamily="34" charset="0"/>
                <a:cs typeface="Arial" panose="020B0604020202020204" pitchFamily="34" charset="0"/>
              </a:rPr>
              <a:t>(percent)</a:t>
            </a:r>
            <a:endParaRPr lang="en-CA" sz="1000" dirty="0">
              <a:solidFill>
                <a:srgbClr val="777777"/>
              </a:solidFill>
              <a:latin typeface="Arial" panose="020B0604020202020204" pitchFamily="34" charset="0"/>
              <a:cs typeface="Arial" panose="020B0604020202020204" pitchFamily="34" charset="0"/>
            </a:endParaRPr>
          </a:p>
        </p:txBody>
      </p:sp>
      <p:sp>
        <p:nvSpPr>
          <p:cNvPr id="6" name="Rectangle 5"/>
          <p:cNvSpPr/>
          <p:nvPr/>
        </p:nvSpPr>
        <p:spPr>
          <a:xfrm>
            <a:off x="395536" y="6021288"/>
            <a:ext cx="6845773" cy="230832"/>
          </a:xfrm>
          <a:prstGeom prst="rect">
            <a:avLst/>
          </a:prstGeom>
        </p:spPr>
        <p:txBody>
          <a:bodyPr wrap="square">
            <a:spAutoFit/>
          </a:bodyPr>
          <a:lstStyle/>
          <a:p>
            <a:pPr lvl="0"/>
            <a:r>
              <a:rPr lang="en-CA" sz="900" dirty="0" smtClean="0">
                <a:solidFill>
                  <a:srgbClr val="777777"/>
                </a:solidFill>
                <a:latin typeface="Arial" panose="020B0604020202020204" pitchFamily="34" charset="0"/>
                <a:cs typeface="Arial" panose="020B0604020202020204" pitchFamily="34" charset="0"/>
              </a:rPr>
              <a:t>Source: BMO Wealth Institute survey by Pollara, March 2014</a:t>
            </a:r>
          </a:p>
        </p:txBody>
      </p:sp>
    </p:spTree>
    <p:extLst>
      <p:ext uri="{BB962C8B-B14F-4D97-AF65-F5344CB8AC3E}">
        <p14:creationId xmlns:p14="http://schemas.microsoft.com/office/powerpoint/2010/main" val="2277723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945" b="9155"/>
          <a:stretch/>
        </p:blipFill>
        <p:spPr>
          <a:xfrm>
            <a:off x="0" y="0"/>
            <a:ext cx="9144000" cy="5048250"/>
          </a:xfrm>
          <a:prstGeom prst="rect">
            <a:avLst/>
          </a:prstGeom>
        </p:spPr>
      </p:pic>
      <p:sp>
        <p:nvSpPr>
          <p:cNvPr id="17" name="Content Placeholder 3"/>
          <p:cNvSpPr txBox="1">
            <a:spLocks/>
          </p:cNvSpPr>
          <p:nvPr/>
        </p:nvSpPr>
        <p:spPr>
          <a:xfrm>
            <a:off x="970118" y="2852936"/>
            <a:ext cx="1872208" cy="1872208"/>
          </a:xfrm>
          <a:prstGeom prst="ellipse">
            <a:avLst/>
          </a:prstGeom>
          <a:solidFill>
            <a:srgbClr val="0079C1">
              <a:alpha val="74902"/>
            </a:srgbClr>
          </a:solidFill>
        </p:spPr>
        <p:txBody>
          <a:bodyPr vert="horz" lIns="72000" tIns="72000" rIns="72000" bIns="72000" rtlCol="0" anchor="ctr">
            <a:noAutofit/>
          </a:bodyPr>
          <a:lstStyle>
            <a:lvl1pPr marL="342900" indent="-3429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a:ea typeface="+mn-ea"/>
                <a:cs typeface="Arial"/>
              </a:defRPr>
            </a:lvl1pPr>
            <a:lvl2pPr marL="682625" indent="-4572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2pPr>
            <a:lvl3pPr marL="801688"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3pPr>
            <a:lvl4pPr marL="1027112"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69988" indent="-276225"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lgn="ctr">
              <a:buFont typeface="Arial" panose="020B0604020202020204" pitchFamily="34" charset="0"/>
              <a:buNone/>
            </a:pPr>
            <a:r>
              <a:rPr lang="en-CA" sz="2400" dirty="0" smtClean="0">
                <a:solidFill>
                  <a:schemeClr val="bg1"/>
                </a:solidFill>
              </a:rPr>
              <a:t>Healthy finances</a:t>
            </a:r>
            <a:endParaRPr lang="en-CA" sz="1800" dirty="0">
              <a:solidFill>
                <a:schemeClr val="bg1"/>
              </a:solidFill>
            </a:endParaRPr>
          </a:p>
        </p:txBody>
      </p:sp>
      <p:grpSp>
        <p:nvGrpSpPr>
          <p:cNvPr id="9" name="Group 8"/>
          <p:cNvGrpSpPr/>
          <p:nvPr/>
        </p:nvGrpSpPr>
        <p:grpSpPr>
          <a:xfrm>
            <a:off x="35816" y="311668"/>
            <a:ext cx="2880000" cy="2880000"/>
            <a:chOff x="-304800" y="288832"/>
            <a:chExt cx="4587968" cy="4587968"/>
          </a:xfrm>
        </p:grpSpPr>
        <p:sp>
          <p:nvSpPr>
            <p:cNvPr id="10" name="Oval 9"/>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1" name="Oval 10"/>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8" name="Title 1"/>
          <p:cNvSpPr txBox="1">
            <a:spLocks/>
          </p:cNvSpPr>
          <p:nvPr/>
        </p:nvSpPr>
        <p:spPr>
          <a:xfrm>
            <a:off x="555577" y="968411"/>
            <a:ext cx="2072207" cy="1584176"/>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CA" dirty="0">
                <a:solidFill>
                  <a:schemeClr val="bg1"/>
                </a:solidFill>
              </a:rPr>
              <a:t>The four keys to </a:t>
            </a:r>
            <a:r>
              <a:rPr lang="en-CA" dirty="0" smtClean="0">
                <a:solidFill>
                  <a:schemeClr val="bg1"/>
                </a:solidFill>
              </a:rPr>
              <a:t>longevity</a:t>
            </a:r>
            <a:endParaRPr lang="en-US" dirty="0"/>
          </a:p>
        </p:txBody>
      </p:sp>
    </p:spTree>
    <p:extLst>
      <p:ext uri="{BB962C8B-B14F-4D97-AF65-F5344CB8AC3E}">
        <p14:creationId xmlns:p14="http://schemas.microsoft.com/office/powerpoint/2010/main" val="302269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Key Risks That Impact Retirement</a:t>
            </a:r>
            <a:endParaRPr lang="en-US" dirty="0"/>
          </a:p>
        </p:txBody>
      </p:sp>
      <p:sp>
        <p:nvSpPr>
          <p:cNvPr id="3" name="Content Placeholder 2"/>
          <p:cNvSpPr>
            <a:spLocks noGrp="1"/>
          </p:cNvSpPr>
          <p:nvPr>
            <p:ph idx="1"/>
          </p:nvPr>
        </p:nvSpPr>
        <p:spPr>
          <a:prstGeom prst="rect">
            <a:avLst/>
          </a:prstGeom>
        </p:spPr>
        <p:txBody>
          <a:bodyPr>
            <a:noAutofit/>
          </a:bodyPr>
          <a:lstStyle/>
          <a:p>
            <a:r>
              <a:rPr lang="en-US" b="1" dirty="0" smtClean="0"/>
              <a:t>Longevity Risk</a:t>
            </a:r>
          </a:p>
          <a:p>
            <a:pPr lvl="1"/>
            <a:r>
              <a:rPr lang="en-US" sz="1800" b="0" dirty="0" smtClean="0"/>
              <a:t>Potential </a:t>
            </a:r>
            <a:r>
              <a:rPr lang="en-US" sz="1800" b="0" dirty="0"/>
              <a:t>to live longer than expected and not having enough retirement savings </a:t>
            </a:r>
            <a:endParaRPr lang="en-US" sz="1800" b="0" dirty="0" smtClean="0"/>
          </a:p>
          <a:p>
            <a:r>
              <a:rPr lang="en-US" b="1" dirty="0" smtClean="0"/>
              <a:t>Inflation Risk</a:t>
            </a:r>
          </a:p>
          <a:p>
            <a:pPr lvl="1"/>
            <a:r>
              <a:rPr lang="en-US" sz="1800" b="0" dirty="0" smtClean="0"/>
              <a:t>Potential rise in inflation during retirement reducing </a:t>
            </a:r>
            <a:r>
              <a:rPr lang="en-US" sz="1800" b="0" dirty="0"/>
              <a:t>your ability to maintain </a:t>
            </a:r>
            <a:r>
              <a:rPr lang="en-US" sz="1800" b="0" dirty="0" smtClean="0"/>
              <a:t>your </a:t>
            </a:r>
            <a:r>
              <a:rPr lang="en-US" sz="1800" b="0" dirty="0"/>
              <a:t>living standard </a:t>
            </a:r>
            <a:endParaRPr lang="en-US" sz="1800" b="0" dirty="0" smtClean="0"/>
          </a:p>
          <a:p>
            <a:r>
              <a:rPr lang="en-CA" b="1" dirty="0" smtClean="0"/>
              <a:t>Market Risk</a:t>
            </a:r>
          </a:p>
          <a:p>
            <a:pPr lvl="1"/>
            <a:r>
              <a:rPr lang="en-CA" sz="1800" dirty="0" smtClean="0"/>
              <a:t>Potential for negative performance of investments on your retirement savings, particularly during drawdown phase</a:t>
            </a:r>
          </a:p>
          <a:p>
            <a:r>
              <a:rPr lang="en-US" b="1" dirty="0" smtClean="0"/>
              <a:t>Health Care and Long-term Care Risk</a:t>
            </a:r>
          </a:p>
          <a:p>
            <a:pPr lvl="1"/>
            <a:r>
              <a:rPr lang="en-US" sz="1800" dirty="0" smtClean="0"/>
              <a:t>Potential to have greater health and long-term care expenses than anticipated, and then need to withdraw additional capital from your retirement savings</a:t>
            </a:r>
            <a:endParaRPr lang="en-CA" sz="1800" dirty="0"/>
          </a:p>
        </p:txBody>
      </p:sp>
      <p:sp>
        <p:nvSpPr>
          <p:cNvPr id="4" name="Slide Number Placeholder 3"/>
          <p:cNvSpPr>
            <a:spLocks noGrp="1"/>
          </p:cNvSpPr>
          <p:nvPr>
            <p:ph type="sldNum" sz="quarter" idx="12"/>
          </p:nvPr>
        </p:nvSpPr>
        <p:spPr/>
        <p:txBody>
          <a:bodyPr/>
          <a:lstStyle/>
          <a:p>
            <a:fld id="{A0845B0E-D3F5-47B9-AE83-5809F6A9F2F6}" type="slidenum">
              <a:rPr lang="en-CA" smtClean="0"/>
              <a:t>18</a:t>
            </a:fld>
            <a:endParaRPr lang="en-CA"/>
          </a:p>
        </p:txBody>
      </p:sp>
    </p:spTree>
    <p:extLst>
      <p:ext uri="{BB962C8B-B14F-4D97-AF65-F5344CB8AC3E}">
        <p14:creationId xmlns:p14="http://schemas.microsoft.com/office/powerpoint/2010/main" val="39436658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Longevity Risk</a:t>
            </a:r>
            <a:endParaRPr lang="en-US" dirty="0"/>
          </a:p>
        </p:txBody>
      </p:sp>
      <p:sp>
        <p:nvSpPr>
          <p:cNvPr id="3" name="Slide Number Placeholder 2"/>
          <p:cNvSpPr>
            <a:spLocks noGrp="1"/>
          </p:cNvSpPr>
          <p:nvPr>
            <p:ph type="sldNum" sz="quarter" idx="12"/>
          </p:nvPr>
        </p:nvSpPr>
        <p:spPr/>
        <p:txBody>
          <a:bodyPr/>
          <a:lstStyle/>
          <a:p>
            <a:fld id="{A0845B0E-D3F5-47B9-AE83-5809F6A9F2F6}" type="slidenum">
              <a:rPr lang="en-CA" smtClean="0"/>
              <a:t>19</a:t>
            </a:fld>
            <a:endParaRPr lang="en-CA"/>
          </a:p>
        </p:txBody>
      </p:sp>
      <p:sp>
        <p:nvSpPr>
          <p:cNvPr id="5" name="TextBox 4"/>
          <p:cNvSpPr txBox="1"/>
          <p:nvPr/>
        </p:nvSpPr>
        <p:spPr>
          <a:xfrm>
            <a:off x="470789" y="5971013"/>
            <a:ext cx="8211095" cy="246221"/>
          </a:xfrm>
          <a:prstGeom prst="rect">
            <a:avLst/>
          </a:prstGeom>
          <a:noFill/>
        </p:spPr>
        <p:txBody>
          <a:bodyPr wrap="square" rtlCol="0">
            <a:spAutoFit/>
          </a:bodyPr>
          <a:lstStyle/>
          <a:p>
            <a:r>
              <a:rPr lang="en-US" sz="1000" dirty="0" smtClean="0">
                <a:solidFill>
                  <a:srgbClr val="777777"/>
                </a:solidFill>
                <a:latin typeface="Arial" panose="020B0604020202020204" pitchFamily="34" charset="0"/>
                <a:cs typeface="Arial" panose="020B0604020202020204" pitchFamily="34" charset="0"/>
              </a:rPr>
              <a:t>Source: Forbes, </a:t>
            </a:r>
            <a:r>
              <a:rPr lang="en-US" sz="1000" dirty="0">
                <a:solidFill>
                  <a:srgbClr val="777777"/>
                </a:solidFill>
                <a:latin typeface="Arial" panose="020B0604020202020204" pitchFamily="34" charset="0"/>
                <a:cs typeface="Arial" panose="020B0604020202020204" pitchFamily="34" charset="0"/>
              </a:rPr>
              <a:t>http://www.forbes.com/sites/wadepfau/2014/03/18/retirement-risks-it-all-starts-with-longevity</a:t>
            </a:r>
            <a:r>
              <a:rPr lang="en-US" sz="1000" dirty="0" smtClean="0">
                <a:solidFill>
                  <a:srgbClr val="777777"/>
                </a:solidFill>
                <a:latin typeface="Arial" panose="020B0604020202020204" pitchFamily="34" charset="0"/>
                <a:cs typeface="Arial" panose="020B0604020202020204" pitchFamily="34" charset="0"/>
              </a:rPr>
              <a:t>/</a:t>
            </a:r>
            <a:r>
              <a:rPr lang="en-US" sz="1000" dirty="0">
                <a:solidFill>
                  <a:srgbClr val="777777"/>
                </a:solidFill>
                <a:latin typeface="Arial" panose="020B0604020202020204" pitchFamily="34" charset="0"/>
                <a:cs typeface="Arial" panose="020B0604020202020204" pitchFamily="34" charset="0"/>
              </a:rPr>
              <a:t> </a:t>
            </a:r>
            <a:r>
              <a:rPr lang="en-US" sz="1000" dirty="0" smtClean="0">
                <a:solidFill>
                  <a:srgbClr val="777777"/>
                </a:solidFill>
                <a:latin typeface="Arial" panose="020B0604020202020204" pitchFamily="34" charset="0"/>
                <a:cs typeface="Arial" panose="020B0604020202020204" pitchFamily="34" charset="0"/>
              </a:rPr>
              <a:t>(Accessed Feb 18, 2015)</a:t>
            </a:r>
          </a:p>
        </p:txBody>
      </p:sp>
      <p:sp>
        <p:nvSpPr>
          <p:cNvPr id="6" name="TextBox 5"/>
          <p:cNvSpPr txBox="1"/>
          <p:nvPr/>
        </p:nvSpPr>
        <p:spPr>
          <a:xfrm>
            <a:off x="3062881" y="1484784"/>
            <a:ext cx="2880000" cy="720000"/>
          </a:xfrm>
          <a:prstGeom prst="roundRect">
            <a:avLst/>
          </a:prstGeom>
          <a:solidFill>
            <a:srgbClr val="0079C1"/>
          </a:solidFill>
          <a:ln>
            <a:noFill/>
          </a:ln>
        </p:spPr>
        <p:txBody>
          <a:bodyPr wrap="square" rtlCol="0" anchor="ctr">
            <a:noAutofit/>
          </a:bodyPr>
          <a:lstStyle/>
          <a:p>
            <a:pPr algn="ctr"/>
            <a:r>
              <a:rPr lang="en-CA" b="1" dirty="0" smtClean="0">
                <a:solidFill>
                  <a:schemeClr val="bg1"/>
                </a:solidFill>
                <a:latin typeface="Arial" panose="020B0604020202020204" pitchFamily="34" charset="0"/>
                <a:cs typeface="Arial" panose="020B0604020202020204" pitchFamily="34" charset="0"/>
              </a:rPr>
              <a:t>Longevity Risk</a:t>
            </a:r>
            <a:endParaRPr lang="en-CA"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1514781" y="3429080"/>
            <a:ext cx="1800000" cy="720000"/>
          </a:xfrm>
          <a:prstGeom prst="roundRect">
            <a:avLst/>
          </a:prstGeom>
          <a:solidFill>
            <a:srgbClr val="0079C1"/>
          </a:solidFill>
          <a:ln>
            <a:noFill/>
          </a:ln>
        </p:spPr>
        <p:txBody>
          <a:bodyPr wrap="square" rtlCol="0" anchor="ctr">
            <a:noAutofit/>
          </a:bodyPr>
          <a:lstStyle/>
          <a:p>
            <a:pPr algn="ctr"/>
            <a:r>
              <a:rPr lang="en-CA" b="1" dirty="0" smtClean="0">
                <a:solidFill>
                  <a:schemeClr val="bg1"/>
                </a:solidFill>
                <a:latin typeface="Arial" panose="020B0604020202020204" pitchFamily="34" charset="0"/>
                <a:cs typeface="Arial" panose="020B0604020202020204" pitchFamily="34" charset="0"/>
              </a:rPr>
              <a:t>Macro/</a:t>
            </a:r>
            <a:br>
              <a:rPr lang="en-CA" b="1" dirty="0" smtClean="0">
                <a:solidFill>
                  <a:schemeClr val="bg1"/>
                </a:solidFill>
                <a:latin typeface="Arial" panose="020B0604020202020204" pitchFamily="34" charset="0"/>
                <a:cs typeface="Arial" panose="020B0604020202020204" pitchFamily="34" charset="0"/>
              </a:rPr>
            </a:br>
            <a:r>
              <a:rPr lang="en-CA" b="1" dirty="0" smtClean="0">
                <a:solidFill>
                  <a:schemeClr val="bg1"/>
                </a:solidFill>
                <a:latin typeface="Arial" panose="020B0604020202020204" pitchFamily="34" charset="0"/>
                <a:cs typeface="Arial" panose="020B0604020202020204" pitchFamily="34" charset="0"/>
              </a:rPr>
              <a:t>Market</a:t>
            </a:r>
            <a:endParaRPr lang="en-CA"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3602881" y="3429080"/>
            <a:ext cx="1800000" cy="720000"/>
          </a:xfrm>
          <a:prstGeom prst="roundRect">
            <a:avLst/>
          </a:prstGeom>
          <a:solidFill>
            <a:srgbClr val="0079C1"/>
          </a:solidFill>
          <a:ln>
            <a:noFill/>
          </a:ln>
        </p:spPr>
        <p:txBody>
          <a:bodyPr wrap="square" rtlCol="0" anchor="ctr">
            <a:noAutofit/>
          </a:bodyPr>
          <a:lstStyle/>
          <a:p>
            <a:pPr algn="ctr"/>
            <a:r>
              <a:rPr lang="en-CA" b="1" dirty="0" smtClean="0">
                <a:solidFill>
                  <a:schemeClr val="bg1"/>
                </a:solidFill>
                <a:latin typeface="Arial" panose="020B0604020202020204" pitchFamily="34" charset="0"/>
                <a:cs typeface="Arial" panose="020B0604020202020204" pitchFamily="34" charset="0"/>
              </a:rPr>
              <a:t>Inflation</a:t>
            </a:r>
            <a:endParaRPr lang="en-CA" b="1"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5690981" y="3429080"/>
            <a:ext cx="1800000" cy="720000"/>
          </a:xfrm>
          <a:prstGeom prst="roundRect">
            <a:avLst/>
          </a:prstGeom>
          <a:solidFill>
            <a:srgbClr val="0079C1"/>
          </a:solidFill>
          <a:ln>
            <a:noFill/>
          </a:ln>
        </p:spPr>
        <p:txBody>
          <a:bodyPr wrap="square" rtlCol="0" anchor="ctr">
            <a:noAutofit/>
          </a:bodyPr>
          <a:lstStyle/>
          <a:p>
            <a:pPr algn="ctr"/>
            <a:r>
              <a:rPr lang="en-CA" b="1" dirty="0" smtClean="0">
                <a:solidFill>
                  <a:schemeClr val="bg1"/>
                </a:solidFill>
                <a:latin typeface="Arial" panose="020B0604020202020204" pitchFamily="34" charset="0"/>
                <a:cs typeface="Arial" panose="020B0604020202020204" pitchFamily="34" charset="0"/>
              </a:rPr>
              <a:t>Personal Spending</a:t>
            </a:r>
            <a:endParaRPr lang="en-CA" b="1" dirty="0">
              <a:solidFill>
                <a:schemeClr val="bg1"/>
              </a:solidFill>
              <a:latin typeface="Arial" panose="020B0604020202020204" pitchFamily="34" charset="0"/>
              <a:cs typeface="Arial" panose="020B0604020202020204" pitchFamily="34" charset="0"/>
            </a:endParaRPr>
          </a:p>
        </p:txBody>
      </p:sp>
      <p:sp>
        <p:nvSpPr>
          <p:cNvPr id="17" name="Left Bracket 16"/>
          <p:cNvSpPr/>
          <p:nvPr/>
        </p:nvSpPr>
        <p:spPr>
          <a:xfrm rot="5400000">
            <a:off x="4304859" y="890850"/>
            <a:ext cx="396044" cy="4176200"/>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18" name="TextBox 17"/>
          <p:cNvSpPr txBox="1"/>
          <p:nvPr/>
        </p:nvSpPr>
        <p:spPr>
          <a:xfrm>
            <a:off x="2774689" y="2256653"/>
            <a:ext cx="3456384" cy="338554"/>
          </a:xfrm>
          <a:prstGeom prst="rect">
            <a:avLst/>
          </a:prstGeom>
          <a:noFill/>
        </p:spPr>
        <p:txBody>
          <a:bodyPr wrap="square" rtlCol="0">
            <a:spAutoFit/>
          </a:bodyPr>
          <a:lstStyle/>
          <a:p>
            <a:pPr algn="ctr"/>
            <a:r>
              <a:rPr lang="en-CA" sz="1600" dirty="0" smtClean="0">
                <a:solidFill>
                  <a:srgbClr val="777777"/>
                </a:solidFill>
                <a:latin typeface="Arial" panose="020B0604020202020204" pitchFamily="34" charset="0"/>
                <a:cs typeface="Arial" panose="020B0604020202020204" pitchFamily="34" charset="0"/>
              </a:rPr>
              <a:t>Unknown Planning Horizon</a:t>
            </a:r>
            <a:endParaRPr lang="en-CA" sz="1600" dirty="0">
              <a:solidFill>
                <a:srgbClr val="777777"/>
              </a:solidFill>
              <a:latin typeface="Arial" panose="020B0604020202020204" pitchFamily="34" charset="0"/>
              <a:cs typeface="Arial" panose="020B0604020202020204" pitchFamily="34" charset="0"/>
            </a:endParaRPr>
          </a:p>
        </p:txBody>
      </p:sp>
      <p:sp>
        <p:nvSpPr>
          <p:cNvPr id="19" name="TextBox 18"/>
          <p:cNvSpPr txBox="1"/>
          <p:nvPr/>
        </p:nvSpPr>
        <p:spPr>
          <a:xfrm>
            <a:off x="1154741" y="4262789"/>
            <a:ext cx="2376000" cy="1323439"/>
          </a:xfrm>
          <a:prstGeom prst="rect">
            <a:avLst/>
          </a:prstGeom>
          <a:noFill/>
        </p:spPr>
        <p:txBody>
          <a:bodyPr wrap="square" rtlCol="0">
            <a:spAutoFit/>
          </a:bodyPr>
          <a:lstStyle/>
          <a:p>
            <a:pPr algn="ctr"/>
            <a:r>
              <a:rPr lang="en-CA" sz="1600" dirty="0" smtClean="0">
                <a:solidFill>
                  <a:srgbClr val="777777"/>
                </a:solidFill>
                <a:latin typeface="Arial" panose="020B0604020202020204" pitchFamily="34" charset="0"/>
                <a:cs typeface="Arial" panose="020B0604020202020204" pitchFamily="34" charset="0"/>
              </a:rPr>
              <a:t>Investment Volatility</a:t>
            </a:r>
          </a:p>
          <a:p>
            <a:pPr algn="ctr"/>
            <a:r>
              <a:rPr lang="en-CA" sz="1600" dirty="0" smtClean="0">
                <a:solidFill>
                  <a:srgbClr val="777777"/>
                </a:solidFill>
                <a:latin typeface="Arial" panose="020B0604020202020204" pitchFamily="34" charset="0"/>
                <a:cs typeface="Arial" panose="020B0604020202020204" pitchFamily="34" charset="0"/>
              </a:rPr>
              <a:t>Interest Rate Volatility</a:t>
            </a:r>
          </a:p>
          <a:p>
            <a:pPr algn="ctr"/>
            <a:r>
              <a:rPr lang="en-CA" sz="1600" dirty="0" smtClean="0">
                <a:solidFill>
                  <a:srgbClr val="777777"/>
                </a:solidFill>
                <a:latin typeface="Arial" panose="020B0604020202020204" pitchFamily="34" charset="0"/>
                <a:cs typeface="Arial" panose="020B0604020202020204" pitchFamily="34" charset="0"/>
              </a:rPr>
              <a:t>Public Policy &amp; Taxation</a:t>
            </a:r>
          </a:p>
          <a:p>
            <a:pPr algn="ctr"/>
            <a:r>
              <a:rPr lang="en-CA" sz="1600" dirty="0" smtClean="0">
                <a:solidFill>
                  <a:srgbClr val="777777"/>
                </a:solidFill>
                <a:latin typeface="Arial" panose="020B0604020202020204" pitchFamily="34" charset="0"/>
                <a:cs typeface="Arial" panose="020B0604020202020204" pitchFamily="34" charset="0"/>
              </a:rPr>
              <a:t>Sequence of Returns</a:t>
            </a:r>
            <a:endParaRPr lang="en-CA" sz="1600" dirty="0">
              <a:solidFill>
                <a:srgbClr val="777777"/>
              </a:solidFill>
              <a:latin typeface="Arial" panose="020B0604020202020204" pitchFamily="34" charset="0"/>
              <a:cs typeface="Arial" panose="020B0604020202020204" pitchFamily="34" charset="0"/>
            </a:endParaRPr>
          </a:p>
        </p:txBody>
      </p:sp>
      <p:sp>
        <p:nvSpPr>
          <p:cNvPr id="20" name="TextBox 19"/>
          <p:cNvSpPr txBox="1"/>
          <p:nvPr/>
        </p:nvSpPr>
        <p:spPr>
          <a:xfrm>
            <a:off x="3605638" y="4262789"/>
            <a:ext cx="1794486" cy="584775"/>
          </a:xfrm>
          <a:prstGeom prst="rect">
            <a:avLst/>
          </a:prstGeom>
          <a:noFill/>
        </p:spPr>
        <p:txBody>
          <a:bodyPr wrap="square" rtlCol="0">
            <a:spAutoFit/>
          </a:bodyPr>
          <a:lstStyle/>
          <a:p>
            <a:pPr algn="ctr"/>
            <a:r>
              <a:rPr lang="en-CA" sz="1600" dirty="0" smtClean="0">
                <a:solidFill>
                  <a:srgbClr val="777777"/>
                </a:solidFill>
                <a:latin typeface="Arial" panose="020B0604020202020204" pitchFamily="34" charset="0"/>
                <a:cs typeface="Arial" panose="020B0604020202020204" pitchFamily="34" charset="0"/>
              </a:rPr>
              <a:t>Rising Costs of Living</a:t>
            </a:r>
            <a:endParaRPr lang="en-CA" sz="1600" dirty="0">
              <a:solidFill>
                <a:srgbClr val="777777"/>
              </a:solidFill>
              <a:latin typeface="Arial" panose="020B0604020202020204" pitchFamily="34" charset="0"/>
              <a:cs typeface="Arial" panose="020B0604020202020204" pitchFamily="34" charset="0"/>
            </a:endParaRPr>
          </a:p>
        </p:txBody>
      </p:sp>
      <p:sp>
        <p:nvSpPr>
          <p:cNvPr id="21" name="TextBox 20"/>
          <p:cNvSpPr txBox="1"/>
          <p:nvPr/>
        </p:nvSpPr>
        <p:spPr>
          <a:xfrm>
            <a:off x="5474957" y="4262789"/>
            <a:ext cx="2196000" cy="1323439"/>
          </a:xfrm>
          <a:prstGeom prst="rect">
            <a:avLst/>
          </a:prstGeom>
          <a:noFill/>
        </p:spPr>
        <p:txBody>
          <a:bodyPr wrap="square" rtlCol="0">
            <a:spAutoFit/>
          </a:bodyPr>
          <a:lstStyle/>
          <a:p>
            <a:pPr algn="ctr"/>
            <a:r>
              <a:rPr lang="en-CA" sz="1600" dirty="0" smtClean="0">
                <a:solidFill>
                  <a:srgbClr val="777777"/>
                </a:solidFill>
                <a:latin typeface="Arial" panose="020B0604020202020204" pitchFamily="34" charset="0"/>
                <a:cs typeface="Arial" panose="020B0604020202020204" pitchFamily="34" charset="0"/>
              </a:rPr>
              <a:t>Health Care</a:t>
            </a:r>
          </a:p>
          <a:p>
            <a:pPr algn="ctr"/>
            <a:r>
              <a:rPr lang="en-CA" sz="1600" dirty="0" smtClean="0">
                <a:solidFill>
                  <a:srgbClr val="777777"/>
                </a:solidFill>
                <a:latin typeface="Arial" panose="020B0604020202020204" pitchFamily="34" charset="0"/>
                <a:cs typeface="Arial" panose="020B0604020202020204" pitchFamily="34" charset="0"/>
              </a:rPr>
              <a:t>Long-term Care</a:t>
            </a:r>
          </a:p>
          <a:p>
            <a:pPr algn="ctr"/>
            <a:r>
              <a:rPr lang="en-CA" sz="1600" dirty="0" smtClean="0">
                <a:solidFill>
                  <a:srgbClr val="777777"/>
                </a:solidFill>
                <a:latin typeface="Arial" panose="020B0604020202020204" pitchFamily="34" charset="0"/>
                <a:cs typeface="Arial" panose="020B0604020202020204" pitchFamily="34" charset="0"/>
              </a:rPr>
              <a:t>Help Family Members</a:t>
            </a:r>
          </a:p>
          <a:p>
            <a:pPr algn="ctr"/>
            <a:r>
              <a:rPr lang="en-CA" sz="1600" dirty="0" smtClean="0">
                <a:solidFill>
                  <a:srgbClr val="777777"/>
                </a:solidFill>
                <a:latin typeface="Arial" panose="020B0604020202020204" pitchFamily="34" charset="0"/>
                <a:cs typeface="Arial" panose="020B0604020202020204" pitchFamily="34" charset="0"/>
              </a:rPr>
              <a:t>Divorce</a:t>
            </a:r>
          </a:p>
          <a:p>
            <a:pPr algn="ctr"/>
            <a:r>
              <a:rPr lang="en-CA" sz="1600" dirty="0" smtClean="0">
                <a:solidFill>
                  <a:srgbClr val="777777"/>
                </a:solidFill>
                <a:latin typeface="Arial" panose="020B0604020202020204" pitchFamily="34" charset="0"/>
                <a:cs typeface="Arial" panose="020B0604020202020204" pitchFamily="34" charset="0"/>
              </a:rPr>
              <a:t>Fraud/Theft</a:t>
            </a:r>
            <a:endParaRPr lang="en-CA" sz="1600" dirty="0">
              <a:solidFill>
                <a:srgbClr val="777777"/>
              </a:solidFill>
              <a:latin typeface="Arial" panose="020B0604020202020204" pitchFamily="34" charset="0"/>
              <a:cs typeface="Arial" panose="020B0604020202020204" pitchFamily="34" charset="0"/>
            </a:endParaRPr>
          </a:p>
        </p:txBody>
      </p:sp>
      <p:cxnSp>
        <p:nvCxnSpPr>
          <p:cNvPr id="26" name="Straight Connector 25"/>
          <p:cNvCxnSpPr/>
          <p:nvPr/>
        </p:nvCxnSpPr>
        <p:spPr>
          <a:xfrm>
            <a:off x="4466845" y="2780928"/>
            <a:ext cx="0" cy="396000"/>
          </a:xfrm>
          <a:prstGeom prst="line">
            <a:avLst/>
          </a:prstGeom>
          <a:ln w="28575">
            <a:solidFill>
              <a:srgbClr val="0079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041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9850" r="2866"/>
          <a:stretch/>
        </p:blipFill>
        <p:spPr>
          <a:xfrm>
            <a:off x="-10707" y="0"/>
            <a:ext cx="9170159" cy="5048507"/>
          </a:xfrm>
          <a:prstGeom prst="rect">
            <a:avLst/>
          </a:prstGeom>
        </p:spPr>
      </p:pic>
      <p:grpSp>
        <p:nvGrpSpPr>
          <p:cNvPr id="11" name="Group 10"/>
          <p:cNvGrpSpPr/>
          <p:nvPr/>
        </p:nvGrpSpPr>
        <p:grpSpPr>
          <a:xfrm>
            <a:off x="35936" y="1360247"/>
            <a:ext cx="3960000" cy="3960000"/>
            <a:chOff x="-304800" y="288832"/>
            <a:chExt cx="4587968" cy="4587968"/>
          </a:xfrm>
        </p:grpSpPr>
        <p:sp>
          <p:nvSpPr>
            <p:cNvPr id="13" name="Oval 12"/>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Oval 13"/>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15" name="Title 1"/>
          <p:cNvSpPr txBox="1">
            <a:spLocks/>
          </p:cNvSpPr>
          <p:nvPr/>
        </p:nvSpPr>
        <p:spPr>
          <a:xfrm>
            <a:off x="411561" y="2290616"/>
            <a:ext cx="3124199" cy="1981200"/>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CA" dirty="0">
                <a:solidFill>
                  <a:schemeClr val="bg1"/>
                </a:solidFill>
              </a:rPr>
              <a:t>Living to </a:t>
            </a:r>
            <a:r>
              <a:rPr lang="en-CA" dirty="0" smtClean="0">
                <a:solidFill>
                  <a:schemeClr val="bg1"/>
                </a:solidFill>
              </a:rPr>
              <a:t>100: helping </a:t>
            </a:r>
            <a:r>
              <a:rPr lang="en-CA" dirty="0">
                <a:solidFill>
                  <a:schemeClr val="bg1"/>
                </a:solidFill>
              </a:rPr>
              <a:t>you prepare for the long road ahead</a:t>
            </a:r>
            <a:endParaRPr lang="en-US" dirty="0"/>
          </a:p>
        </p:txBody>
      </p:sp>
      <p:pic>
        <p:nvPicPr>
          <p:cNvPr id="7" name="Picture 6" descr="image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45" y="5168761"/>
            <a:ext cx="9144000" cy="1700784"/>
          </a:xfrm>
          <a:prstGeom prst="rect">
            <a:avLst/>
          </a:prstGeom>
        </p:spPr>
      </p:pic>
      <p:sp>
        <p:nvSpPr>
          <p:cNvPr id="2" name="Rectangle 1"/>
          <p:cNvSpPr/>
          <p:nvPr/>
        </p:nvSpPr>
        <p:spPr>
          <a:xfrm>
            <a:off x="1127161" y="5048967"/>
            <a:ext cx="1800200" cy="21602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5198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a:srcRect b="10754"/>
          <a:stretch/>
        </p:blipFill>
        <p:spPr>
          <a:xfrm>
            <a:off x="799724" y="2924944"/>
            <a:ext cx="5212732" cy="3290387"/>
          </a:xfrm>
          <a:prstGeom prst="rect">
            <a:avLst/>
          </a:prstGeom>
        </p:spPr>
      </p:pic>
      <p:sp>
        <p:nvSpPr>
          <p:cNvPr id="2" name="Title 1"/>
          <p:cNvSpPr>
            <a:spLocks noGrp="1"/>
          </p:cNvSpPr>
          <p:nvPr>
            <p:ph type="title"/>
          </p:nvPr>
        </p:nvSpPr>
        <p:spPr>
          <a:prstGeom prst="rect">
            <a:avLst/>
          </a:prstGeom>
        </p:spPr>
        <p:txBody>
          <a:bodyPr>
            <a:normAutofit/>
          </a:bodyPr>
          <a:lstStyle/>
          <a:p>
            <a:r>
              <a:rPr lang="en-US" smtClean="0"/>
              <a:t>Inflation Risk</a:t>
            </a:r>
            <a:endParaRPr lang="en-US" dirty="0"/>
          </a:p>
        </p:txBody>
      </p:sp>
      <p:sp>
        <p:nvSpPr>
          <p:cNvPr id="3" name="Content Placeholder 2"/>
          <p:cNvSpPr>
            <a:spLocks noGrp="1"/>
          </p:cNvSpPr>
          <p:nvPr>
            <p:ph idx="1"/>
          </p:nvPr>
        </p:nvSpPr>
        <p:spPr>
          <a:prstGeom prst="rect">
            <a:avLst/>
          </a:prstGeom>
        </p:spPr>
        <p:txBody>
          <a:bodyPr>
            <a:normAutofit/>
          </a:bodyPr>
          <a:lstStyle/>
          <a:p>
            <a:r>
              <a:rPr lang="en-US" b="0" dirty="0" smtClean="0"/>
              <a:t>Inflation represents a general rise in the prices of goods and services, reducing buying power over time. </a:t>
            </a:r>
          </a:p>
          <a:p>
            <a:r>
              <a:rPr lang="en-US" b="0" dirty="0" smtClean="0"/>
              <a:t>Over the past 10 years, your typical cost of groceries has increased close to 50%, but has your salary increased by 50%? </a:t>
            </a:r>
          </a:p>
          <a:p>
            <a:r>
              <a:rPr lang="en-US" b="0" dirty="0" smtClean="0"/>
              <a:t>Your savings needs to grow sufficiently to keep pace with inflation</a:t>
            </a:r>
            <a:endParaRPr lang="en-US" b="0" dirty="0"/>
          </a:p>
        </p:txBody>
      </p:sp>
      <p:sp>
        <p:nvSpPr>
          <p:cNvPr id="4" name="Slide Number Placeholder 3"/>
          <p:cNvSpPr>
            <a:spLocks noGrp="1"/>
          </p:cNvSpPr>
          <p:nvPr>
            <p:ph type="sldNum" sz="quarter" idx="12"/>
          </p:nvPr>
        </p:nvSpPr>
        <p:spPr/>
        <p:txBody>
          <a:bodyPr/>
          <a:lstStyle/>
          <a:p>
            <a:fld id="{A0845B0E-D3F5-47B9-AE83-5809F6A9F2F6}" type="slidenum">
              <a:rPr lang="en-CA" smtClean="0"/>
              <a:t>20</a:t>
            </a:fld>
            <a:endParaRPr lang="en-CA"/>
          </a:p>
        </p:txBody>
      </p:sp>
      <p:sp>
        <p:nvSpPr>
          <p:cNvPr id="8" name="TextBox 7"/>
          <p:cNvSpPr txBox="1"/>
          <p:nvPr/>
        </p:nvSpPr>
        <p:spPr>
          <a:xfrm>
            <a:off x="6060703" y="3143290"/>
            <a:ext cx="2626097" cy="1015663"/>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This chart illustrates the average total cost </a:t>
            </a:r>
            <a:r>
              <a:rPr lang="en-CA" sz="1000" dirty="0" smtClean="0">
                <a:latin typeface="Arial" panose="020B0604020202020204" pitchFamily="34" charset="0"/>
                <a:cs typeface="Arial" panose="020B0604020202020204" pitchFamily="34" charset="0"/>
              </a:rPr>
              <a:t>of </a:t>
            </a:r>
            <a:r>
              <a:rPr lang="en-CA" sz="1000" dirty="0">
                <a:latin typeface="Arial" panose="020B0604020202020204" pitchFamily="34" charset="0"/>
                <a:cs typeface="Arial" panose="020B0604020202020204" pitchFamily="34" charset="0"/>
              </a:rPr>
              <a:t>one dozen eggs, one litre of partly skimmed milk and a loaf of bread in Canada each </a:t>
            </a:r>
            <a:r>
              <a:rPr lang="en-CA" sz="1000" dirty="0" smtClean="0">
                <a:latin typeface="Arial" panose="020B0604020202020204" pitchFamily="34" charset="0"/>
                <a:cs typeface="Arial" panose="020B0604020202020204" pitchFamily="34" charset="0"/>
              </a:rPr>
              <a:t>year. </a:t>
            </a:r>
          </a:p>
          <a:p>
            <a:endParaRPr lang="en-CA" sz="1000" dirty="0" smtClean="0">
              <a:latin typeface="Arial" panose="020B0604020202020204" pitchFamily="34" charset="0"/>
              <a:cs typeface="Arial" panose="020B0604020202020204" pitchFamily="34" charset="0"/>
            </a:endParaRPr>
          </a:p>
          <a:p>
            <a:r>
              <a:rPr lang="en-US" sz="1000" dirty="0" smtClean="0">
                <a:solidFill>
                  <a:srgbClr val="777777"/>
                </a:solidFill>
                <a:latin typeface="Arial" panose="020B0604020202020204" pitchFamily="34" charset="0"/>
                <a:cs typeface="Arial" panose="020B0604020202020204" pitchFamily="34" charset="0"/>
              </a:rPr>
              <a:t>Source: </a:t>
            </a:r>
            <a:r>
              <a:rPr lang="en-US" sz="1000" dirty="0" err="1" smtClean="0">
                <a:solidFill>
                  <a:srgbClr val="777777"/>
                </a:solidFill>
                <a:latin typeface="Arial" panose="020B0604020202020204" pitchFamily="34" charset="0"/>
                <a:cs typeface="Arial" panose="020B0604020202020204" pitchFamily="34" charset="0"/>
              </a:rPr>
              <a:t>StatsCan</a:t>
            </a:r>
            <a:r>
              <a:rPr lang="en-US" sz="1000" dirty="0" smtClean="0">
                <a:solidFill>
                  <a:srgbClr val="777777"/>
                </a:solidFill>
                <a:latin typeface="Arial" panose="020B0604020202020204" pitchFamily="34" charset="0"/>
                <a:cs typeface="Arial" panose="020B0604020202020204" pitchFamily="34" charset="0"/>
              </a:rPr>
              <a:t> CANSIM tables</a:t>
            </a:r>
          </a:p>
        </p:txBody>
      </p:sp>
      <p:pic>
        <p:nvPicPr>
          <p:cNvPr id="5" name="Picture 4" descr="image19.png"/>
          <p:cNvPicPr>
            <a:picLocks noChangeAspect="1"/>
          </p:cNvPicPr>
          <p:nvPr/>
        </p:nvPicPr>
        <p:blipFill rotWithShape="1">
          <a:blip r:embed="rId4">
            <a:extLst>
              <a:ext uri="{28A0092B-C50C-407E-A947-70E740481C1C}">
                <a14:useLocalDpi xmlns:a14="http://schemas.microsoft.com/office/drawing/2010/main" val="0"/>
              </a:ext>
            </a:extLst>
          </a:blip>
          <a:srcRect b="11515"/>
          <a:stretch/>
        </p:blipFill>
        <p:spPr>
          <a:xfrm>
            <a:off x="827584" y="2924944"/>
            <a:ext cx="5184576" cy="3244727"/>
          </a:xfrm>
          <a:prstGeom prst="rect">
            <a:avLst/>
          </a:prstGeom>
        </p:spPr>
      </p:pic>
    </p:spTree>
    <p:extLst>
      <p:ext uri="{BB962C8B-B14F-4D97-AF65-F5344CB8AC3E}">
        <p14:creationId xmlns:p14="http://schemas.microsoft.com/office/powerpoint/2010/main" val="606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Inflation Risk: </a:t>
            </a:r>
            <a:r>
              <a:rPr lang="en-US" dirty="0"/>
              <a:t>Cash is safe but can it be too safe</a:t>
            </a:r>
            <a:r>
              <a:rPr lang="en-US" dirty="0" smtClean="0"/>
              <a:t>?</a:t>
            </a:r>
            <a:endParaRPr lang="en-CA" dirty="0"/>
          </a:p>
        </p:txBody>
      </p:sp>
      <p:sp>
        <p:nvSpPr>
          <p:cNvPr id="5" name="Content Placeholder 4"/>
          <p:cNvSpPr>
            <a:spLocks noGrp="1"/>
          </p:cNvSpPr>
          <p:nvPr>
            <p:ph idx="1"/>
          </p:nvPr>
        </p:nvSpPr>
        <p:spPr/>
        <p:txBody>
          <a:bodyPr/>
          <a:lstStyle/>
          <a:p>
            <a:r>
              <a:rPr lang="en-US" dirty="0" smtClean="0"/>
              <a:t>Inflation means that you would have lost over 18% of your savings’ value over the past 10 years.</a:t>
            </a:r>
          </a:p>
          <a:p>
            <a:endParaRPr lang="en-CA" dirty="0"/>
          </a:p>
        </p:txBody>
      </p:sp>
      <p:sp>
        <p:nvSpPr>
          <p:cNvPr id="10" name="TextBox 9"/>
          <p:cNvSpPr txBox="1"/>
          <p:nvPr/>
        </p:nvSpPr>
        <p:spPr>
          <a:xfrm>
            <a:off x="457200" y="5865573"/>
            <a:ext cx="3909120" cy="246221"/>
          </a:xfrm>
          <a:prstGeom prst="rect">
            <a:avLst/>
          </a:prstGeom>
          <a:noFill/>
        </p:spPr>
        <p:txBody>
          <a:bodyPr wrap="square" rtlCol="0">
            <a:spAutoFit/>
          </a:bodyPr>
          <a:lstStyle/>
          <a:p>
            <a:r>
              <a:rPr lang="en-US" sz="1000" dirty="0" smtClean="0">
                <a:solidFill>
                  <a:srgbClr val="777777"/>
                </a:solidFill>
                <a:latin typeface="Arial" panose="020B0604020202020204" pitchFamily="34" charset="0"/>
                <a:cs typeface="Arial" panose="020B0604020202020204" pitchFamily="34" charset="0"/>
              </a:rPr>
              <a:t>Source: Morningstar Direct and Bloomberg, February 2015</a:t>
            </a:r>
            <a:endParaRPr lang="en-US" sz="1000" dirty="0">
              <a:solidFill>
                <a:srgbClr val="777777"/>
              </a:solidFill>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p:txBody>
          <a:bodyPr/>
          <a:lstStyle/>
          <a:p>
            <a:fld id="{04715328-A023-4616-83CC-6596B4A26AC7}" type="slidenum">
              <a:rPr lang="en-CA" smtClean="0"/>
              <a:t>21</a:t>
            </a:fld>
            <a:endParaRPr lang="en-CA" dirty="0"/>
          </a:p>
        </p:txBody>
      </p:sp>
      <p:sp>
        <p:nvSpPr>
          <p:cNvPr id="8" name="TextBox 7"/>
          <p:cNvSpPr txBox="1"/>
          <p:nvPr/>
        </p:nvSpPr>
        <p:spPr>
          <a:xfrm>
            <a:off x="6529646" y="2252147"/>
            <a:ext cx="2362834" cy="2400657"/>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This chart illustrates the returns of cash, Morningstar Average 5 </a:t>
            </a:r>
            <a:r>
              <a:rPr lang="en-US" sz="1000" dirty="0" err="1">
                <a:latin typeface="Arial" panose="020B0604020202020204" pitchFamily="34" charset="0"/>
                <a:cs typeface="Arial" panose="020B0604020202020204" pitchFamily="34" charset="0"/>
              </a:rPr>
              <a:t>Yr</a:t>
            </a:r>
            <a:r>
              <a:rPr lang="en-US" sz="1000" dirty="0">
                <a:latin typeface="Arial" panose="020B0604020202020204" pitchFamily="34" charset="0"/>
                <a:cs typeface="Arial" panose="020B0604020202020204" pitchFamily="34" charset="0"/>
              </a:rPr>
              <a:t> GIC (GIC),  S&amp;P/TSX Composite Index (Canadian Equity), FTSE TMX Canada Universe Bond </a:t>
            </a:r>
            <a:r>
              <a:rPr lang="en-US" sz="1000" dirty="0" smtClean="0">
                <a:latin typeface="Arial" panose="020B0604020202020204" pitchFamily="34" charset="0"/>
                <a:cs typeface="Arial" panose="020B0604020202020204" pitchFamily="34" charset="0"/>
              </a:rPr>
              <a:t>Index (Canadian </a:t>
            </a:r>
            <a:r>
              <a:rPr lang="en-US" sz="1000" dirty="0">
                <a:latin typeface="Arial" panose="020B0604020202020204" pitchFamily="34" charset="0"/>
                <a:cs typeface="Arial" panose="020B0604020202020204" pitchFamily="34" charset="0"/>
              </a:rPr>
              <a:t>Fixed Income), 50% S&amp;P/TSX Composite Index and 50% FTSE TMX Canada Universe </a:t>
            </a:r>
            <a:r>
              <a:rPr lang="en-US" sz="1000" dirty="0" smtClean="0">
                <a:latin typeface="Arial" panose="020B0604020202020204" pitchFamily="34" charset="0"/>
                <a:cs typeface="Arial" panose="020B0604020202020204" pitchFamily="34" charset="0"/>
              </a:rPr>
              <a:t>Bond Index </a:t>
            </a:r>
            <a:r>
              <a:rPr lang="en-US" sz="1000" dirty="0">
                <a:latin typeface="Arial" panose="020B0604020202020204" pitchFamily="34" charset="0"/>
                <a:cs typeface="Arial" panose="020B0604020202020204" pitchFamily="34" charset="0"/>
              </a:rPr>
              <a:t>(Canadian Neutral Balanced), MSCI World  Index (Global Equity), and 50% MSCI World Index and 50% Barclays Global Aggregate Bond Index (Global Neutral Balanced) after taking into account the </a:t>
            </a:r>
            <a:r>
              <a:rPr lang="en-US" sz="1000" dirty="0" smtClean="0">
                <a:latin typeface="Arial" panose="020B0604020202020204" pitchFamily="34" charset="0"/>
                <a:cs typeface="Arial" panose="020B0604020202020204" pitchFamily="34" charset="0"/>
              </a:rPr>
              <a:t>average </a:t>
            </a:r>
            <a:r>
              <a:rPr lang="en-US" sz="1000" dirty="0">
                <a:latin typeface="Arial" panose="020B0604020202020204" pitchFamily="34" charset="0"/>
                <a:cs typeface="Arial" panose="020B0604020202020204" pitchFamily="34" charset="0"/>
              </a:rPr>
              <a:t>annual Canadian rate of inflation.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46" y="1988840"/>
            <a:ext cx="6001900" cy="3561392"/>
          </a:xfrm>
          <a:prstGeom prst="rect">
            <a:avLst/>
          </a:prstGeom>
        </p:spPr>
      </p:pic>
    </p:spTree>
    <p:extLst>
      <p:ext uri="{BB962C8B-B14F-4D97-AF65-F5344CB8AC3E}">
        <p14:creationId xmlns:p14="http://schemas.microsoft.com/office/powerpoint/2010/main" val="38314306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68" y="-72189"/>
            <a:ext cx="8229600" cy="914400"/>
          </a:xfrm>
          <a:prstGeom prst="rect">
            <a:avLst/>
          </a:prstGeom>
        </p:spPr>
        <p:txBody>
          <a:bodyPr>
            <a:normAutofit/>
          </a:bodyPr>
          <a:lstStyle/>
          <a:p>
            <a:r>
              <a:rPr lang="en-US" dirty="0" smtClean="0"/>
              <a:t>Market Risk</a:t>
            </a:r>
            <a:endParaRPr lang="en-US" dirty="0"/>
          </a:p>
        </p:txBody>
      </p:sp>
      <p:sp>
        <p:nvSpPr>
          <p:cNvPr id="4" name="Slide Number Placeholder 3"/>
          <p:cNvSpPr>
            <a:spLocks noGrp="1"/>
          </p:cNvSpPr>
          <p:nvPr>
            <p:ph type="sldNum" sz="quarter" idx="12"/>
          </p:nvPr>
        </p:nvSpPr>
        <p:spPr/>
        <p:txBody>
          <a:bodyPr/>
          <a:lstStyle/>
          <a:p>
            <a:fld id="{A0845B0E-D3F5-47B9-AE83-5809F6A9F2F6}" type="slidenum">
              <a:rPr lang="en-CA" smtClean="0"/>
              <a:t>22</a:t>
            </a:fld>
            <a:endParaRPr lang="en-CA"/>
          </a:p>
        </p:txBody>
      </p:sp>
      <p:graphicFrame>
        <p:nvGraphicFramePr>
          <p:cNvPr id="3" name="Table 2"/>
          <p:cNvGraphicFramePr>
            <a:graphicFrameLocks noGrp="1"/>
          </p:cNvGraphicFramePr>
          <p:nvPr>
            <p:extLst>
              <p:ext uri="{D42A27DB-BD31-4B8C-83A1-F6EECF244321}">
                <p14:modId xmlns:p14="http://schemas.microsoft.com/office/powerpoint/2010/main" val="227548479"/>
              </p:ext>
            </p:extLst>
          </p:nvPr>
        </p:nvGraphicFramePr>
        <p:xfrm>
          <a:off x="3491880" y="1053408"/>
          <a:ext cx="5194920" cy="5134274"/>
        </p:xfrm>
        <a:graphic>
          <a:graphicData uri="http://schemas.openxmlformats.org/drawingml/2006/table">
            <a:tbl>
              <a:tblPr bandRow="1">
                <a:tableStyleId>{5C22544A-7EE6-4342-B048-85BDC9FD1C3A}</a:tableStyleId>
              </a:tblPr>
              <a:tblGrid>
                <a:gridCol w="1038984"/>
                <a:gridCol w="1038984"/>
                <a:gridCol w="1038984"/>
                <a:gridCol w="1038984"/>
                <a:gridCol w="1038984"/>
              </a:tblGrid>
              <a:tr h="226994">
                <a:tc>
                  <a:txBody>
                    <a:bodyPr/>
                    <a:lstStyle/>
                    <a:p>
                      <a:pPr algn="ct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Fund A</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Balance</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Fund B</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Balance</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r>
              <a:tr h="212730">
                <a:tc>
                  <a:txBody>
                    <a:bodyPr/>
                    <a:lstStyle/>
                    <a:p>
                      <a:pPr algn="ctr"/>
                      <a:endParaRPr lang="en-CA" sz="800" baseline="0" dirty="0">
                        <a:latin typeface="Arial" panose="020B0604020202020204" pitchFamily="34" charset="0"/>
                        <a:cs typeface="Arial" panose="020B0604020202020204" pitchFamily="34" charset="0"/>
                      </a:endParaRPr>
                    </a:p>
                  </a:txBody>
                  <a:tcPr/>
                </a:tc>
                <a:tc>
                  <a:txBody>
                    <a:bodyPr/>
                    <a:lstStyle/>
                    <a:p>
                      <a:pPr algn="ctr"/>
                      <a:endParaRPr lang="en-CA" sz="800" baseline="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800" baseline="0" dirty="0" smtClean="0">
                          <a:latin typeface="Arial" panose="020B0604020202020204" pitchFamily="34" charset="0"/>
                          <a:cs typeface="Arial" panose="020B0604020202020204" pitchFamily="34" charset="0"/>
                        </a:rPr>
                        <a:t>$100,000</a:t>
                      </a:r>
                    </a:p>
                  </a:txBody>
                  <a:tcPr/>
                </a:tc>
                <a:tc>
                  <a:txBody>
                    <a:bodyPr/>
                    <a:lstStyle/>
                    <a:p>
                      <a:pPr algn="ct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$100,000</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-18.39%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$77,528</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17.56%</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$111,681</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-19.14%</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$58,506</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8.72%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$115,796</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3</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-4.59%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$50,712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-3.35%</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$106,736</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4</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18.47%</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$53,510</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26.33%</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$127,836</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5</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6.79%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$51,018</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19.62%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$146,050</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6</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14.30%</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$51,527</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-13.64%</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$120,994</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7</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-15.39%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$38,395</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17.68%</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$135,150</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8</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14.59%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$36,709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11.11%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$143,101</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8.95%</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$32,821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16.39%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$158,891</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10</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19.52%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$31,084</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-10.44%</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$136,199</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20.72%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$29,011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-9.76%</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$116,537</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16.21%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$25,230</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13.81%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$124,319</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13</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21.03%</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$21,391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-25.91%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$86,506</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14</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-1.61%</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$13,353</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9.45%</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$86,120</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15</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13.92%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$5,992</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29.68%</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$101,185</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16</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11.88%</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solidFill>
                            <a:srgbClr val="EE3124"/>
                          </a:solidFill>
                          <a:latin typeface="Arial" panose="020B0604020202020204" pitchFamily="34" charset="0"/>
                          <a:cs typeface="Arial" panose="020B0604020202020204" pitchFamily="34" charset="0"/>
                        </a:rPr>
                        <a:t>$0</a:t>
                      </a:r>
                      <a:endParaRPr lang="en-CA" sz="800" baseline="0" dirty="0">
                        <a:solidFill>
                          <a:srgbClr val="EE3124"/>
                        </a:solidFill>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18.77%</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$110,233</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17</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32.85%</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solidFill>
                            <a:srgbClr val="EE3124"/>
                          </a:solidFill>
                          <a:latin typeface="Arial" panose="020B0604020202020204" pitchFamily="34" charset="0"/>
                          <a:cs typeface="Arial" panose="020B0604020202020204" pitchFamily="34" charset="0"/>
                        </a:rPr>
                        <a:t>$0</a:t>
                      </a:r>
                      <a:endParaRPr lang="en-CA" sz="800" baseline="0" dirty="0">
                        <a:solidFill>
                          <a:srgbClr val="EE3124"/>
                        </a:solidFill>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2.56%</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$104,163</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18</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6.94%</a:t>
                      </a:r>
                      <a:endParaRPr lang="en-CA" sz="800" baseline="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800" baseline="0" dirty="0" smtClean="0">
                          <a:solidFill>
                            <a:srgbClr val="EE3124"/>
                          </a:solidFill>
                          <a:latin typeface="Arial" panose="020B0604020202020204" pitchFamily="34" charset="0"/>
                          <a:cs typeface="Arial" panose="020B0604020202020204" pitchFamily="34" charset="0"/>
                        </a:rPr>
                        <a:t>$0</a:t>
                      </a:r>
                    </a:p>
                  </a:txBody>
                  <a:tcPr/>
                </a:tc>
                <a:tc>
                  <a:txBody>
                    <a:bodyPr/>
                    <a:lstStyle/>
                    <a:p>
                      <a:pPr algn="ctr"/>
                      <a:r>
                        <a:rPr lang="en-CA" sz="800" baseline="0" dirty="0" smtClean="0">
                          <a:latin typeface="Arial" panose="020B0604020202020204" pitchFamily="34" charset="0"/>
                          <a:cs typeface="Arial" panose="020B0604020202020204" pitchFamily="34" charset="0"/>
                        </a:rPr>
                        <a:t>7.84%</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$102,657</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19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7.25%</a:t>
                      </a:r>
                      <a:endParaRPr lang="en-CA" sz="800" baseline="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800" baseline="0" dirty="0" smtClean="0">
                          <a:solidFill>
                            <a:srgbClr val="EE3124"/>
                          </a:solidFill>
                          <a:latin typeface="Arial" panose="020B0604020202020204" pitchFamily="34" charset="0"/>
                          <a:cs typeface="Arial" panose="020B0604020202020204" pitchFamily="34" charset="0"/>
                        </a:rPr>
                        <a:t>$0</a:t>
                      </a:r>
                    </a:p>
                  </a:txBody>
                  <a:tcPr/>
                </a:tc>
                <a:tc>
                  <a:txBody>
                    <a:bodyPr/>
                    <a:lstStyle/>
                    <a:p>
                      <a:pPr algn="ctr"/>
                      <a:r>
                        <a:rPr lang="en-CA" sz="800" baseline="0" dirty="0" smtClean="0">
                          <a:latin typeface="Arial" panose="020B0604020202020204" pitchFamily="34" charset="0"/>
                          <a:cs typeface="Arial" panose="020B0604020202020204" pitchFamily="34" charset="0"/>
                        </a:rPr>
                        <a:t>14.99%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$107,368</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aseline="0" dirty="0" smtClean="0">
                          <a:latin typeface="Arial" panose="020B0604020202020204" pitchFamily="34" charset="0"/>
                          <a:cs typeface="Arial" panose="020B0604020202020204" pitchFamily="34" charset="0"/>
                        </a:rPr>
                        <a:t>Year 20</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-31.57%</a:t>
                      </a:r>
                      <a:endParaRPr lang="en-CA" sz="800" baseline="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800" baseline="0" dirty="0" smtClean="0">
                          <a:solidFill>
                            <a:srgbClr val="EE3124"/>
                          </a:solidFill>
                          <a:latin typeface="Arial" panose="020B0604020202020204" pitchFamily="34" charset="0"/>
                          <a:cs typeface="Arial" panose="020B0604020202020204" pitchFamily="34" charset="0"/>
                        </a:rPr>
                        <a:t>$0</a:t>
                      </a:r>
                    </a:p>
                  </a:txBody>
                  <a:tcPr/>
                </a:tc>
                <a:tc>
                  <a:txBody>
                    <a:bodyPr/>
                    <a:lstStyle/>
                    <a:p>
                      <a:pPr algn="ctr"/>
                      <a:r>
                        <a:rPr lang="en-CA" sz="800" baseline="0" dirty="0" smtClean="0">
                          <a:latin typeface="Arial" panose="020B0604020202020204" pitchFamily="34" charset="0"/>
                          <a:cs typeface="Arial" panose="020B0604020202020204" pitchFamily="34" charset="0"/>
                        </a:rPr>
                        <a:t>-28.79%</a:t>
                      </a:r>
                      <a:endParaRPr lang="en-CA" sz="800" baseline="0" dirty="0">
                        <a:latin typeface="Arial" panose="020B0604020202020204" pitchFamily="34" charset="0"/>
                        <a:cs typeface="Arial" panose="020B0604020202020204" pitchFamily="34" charset="0"/>
                      </a:endParaRPr>
                    </a:p>
                  </a:txBody>
                  <a:tcPr/>
                </a:tc>
                <a:tc>
                  <a:txBody>
                    <a:bodyPr/>
                    <a:lstStyle/>
                    <a:p>
                      <a:pPr algn="ctr"/>
                      <a:r>
                        <a:rPr lang="en-CA" sz="800" baseline="0" dirty="0" smtClean="0">
                          <a:latin typeface="Arial" panose="020B0604020202020204" pitchFamily="34" charset="0"/>
                          <a:cs typeface="Arial" panose="020B0604020202020204" pitchFamily="34" charset="0"/>
                        </a:rPr>
                        <a:t>$69,612</a:t>
                      </a:r>
                      <a:endParaRPr lang="en-CA" sz="800" baseline="0" dirty="0">
                        <a:latin typeface="Arial" panose="020B0604020202020204" pitchFamily="34" charset="0"/>
                        <a:cs typeface="Arial" panose="020B0604020202020204" pitchFamily="34" charset="0"/>
                      </a:endParaRPr>
                    </a:p>
                  </a:txBody>
                  <a:tcPr/>
                </a:tc>
              </a:tr>
              <a:tr h="212730">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Average Return</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4.8%</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aseline="0" dirty="0" smtClean="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4.8%</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algn="ctr"/>
                      <a:endParaRPr lang="en-CA" sz="800" baseline="0" dirty="0">
                        <a:latin typeface="Arial" panose="020B0604020202020204" pitchFamily="34" charset="0"/>
                        <a:cs typeface="Arial" panose="020B0604020202020204" pitchFamily="34" charset="0"/>
                      </a:endParaRPr>
                    </a:p>
                  </a:txBody>
                  <a:tcPr>
                    <a:solidFill>
                      <a:schemeClr val="bg1"/>
                    </a:solidFill>
                  </a:tcPr>
                </a:tc>
              </a:tr>
              <a:tr h="212730">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Variability</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16.4%</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CA" sz="800" baseline="0" dirty="0" smtClean="0">
                        <a:latin typeface="Arial" panose="020B0604020202020204" pitchFamily="34" charset="0"/>
                        <a:cs typeface="Arial" panose="020B0604020202020204" pitchFamily="34" charset="0"/>
                      </a:endParaRPr>
                    </a:p>
                  </a:txBody>
                  <a:tcPr>
                    <a:solidFill>
                      <a:schemeClr val="bg1"/>
                    </a:solidFill>
                  </a:tcPr>
                </a:tc>
                <a:tc>
                  <a:txBody>
                    <a:bodyPr/>
                    <a:lstStyle/>
                    <a:p>
                      <a:pPr algn="ctr"/>
                      <a:r>
                        <a:rPr lang="en-CA" sz="800" b="1" baseline="0" dirty="0" smtClean="0">
                          <a:solidFill>
                            <a:schemeClr val="bg1"/>
                          </a:solidFill>
                          <a:latin typeface="Arial" panose="020B0604020202020204" pitchFamily="34" charset="0"/>
                          <a:cs typeface="Arial" panose="020B0604020202020204" pitchFamily="34" charset="0"/>
                        </a:rPr>
                        <a:t>16.4%</a:t>
                      </a:r>
                      <a:endParaRPr lang="en-CA" sz="800" b="1" baseline="0" dirty="0">
                        <a:solidFill>
                          <a:schemeClr val="bg1"/>
                        </a:solidFill>
                        <a:latin typeface="Arial" panose="020B0604020202020204" pitchFamily="34" charset="0"/>
                        <a:cs typeface="Arial" panose="020B0604020202020204" pitchFamily="34" charset="0"/>
                      </a:endParaRPr>
                    </a:p>
                  </a:txBody>
                  <a:tcPr>
                    <a:solidFill>
                      <a:srgbClr val="0079C1"/>
                    </a:solidFill>
                  </a:tcPr>
                </a:tc>
                <a:tc>
                  <a:txBody>
                    <a:bodyPr/>
                    <a:lstStyle/>
                    <a:p>
                      <a:pPr algn="ctr"/>
                      <a:endParaRPr lang="en-CA" sz="800" baseline="0" dirty="0">
                        <a:latin typeface="Arial" panose="020B0604020202020204" pitchFamily="34" charset="0"/>
                        <a:cs typeface="Arial" panose="020B0604020202020204" pitchFamily="34" charset="0"/>
                      </a:endParaRPr>
                    </a:p>
                  </a:txBody>
                  <a:tcPr>
                    <a:solidFill>
                      <a:schemeClr val="bg1"/>
                    </a:solidFill>
                  </a:tcPr>
                </a:tc>
              </a:tr>
            </a:tbl>
          </a:graphicData>
        </a:graphic>
      </p:graphicFrame>
      <p:sp>
        <p:nvSpPr>
          <p:cNvPr id="5" name="TextBox 4"/>
          <p:cNvSpPr txBox="1"/>
          <p:nvPr/>
        </p:nvSpPr>
        <p:spPr>
          <a:xfrm>
            <a:off x="481935" y="1124744"/>
            <a:ext cx="3009945" cy="4770537"/>
          </a:xfrm>
          <a:prstGeom prst="rect">
            <a:avLst/>
          </a:prstGeom>
          <a:noFill/>
        </p:spPr>
        <p:txBody>
          <a:bodyPr wrap="square" rtlCol="0">
            <a:spAutoFit/>
          </a:bodyPr>
          <a:lstStyle/>
          <a:p>
            <a:r>
              <a:rPr lang="en-US" sz="1600" b="1" dirty="0" smtClean="0"/>
              <a:t>Hypothetical Example: </a:t>
            </a:r>
          </a:p>
          <a:p>
            <a:pPr marL="285750" indent="-285750">
              <a:buFont typeface="Arial" panose="020B0604020202020204" pitchFamily="34" charset="0"/>
              <a:buChar char="•"/>
            </a:pPr>
            <a:r>
              <a:rPr lang="en-US" sz="1600" dirty="0" smtClean="0"/>
              <a:t>Beginning balance for Fund A and B is $100,000 </a:t>
            </a:r>
          </a:p>
          <a:p>
            <a:endParaRPr lang="en-US" sz="1600" dirty="0" smtClean="0"/>
          </a:p>
          <a:p>
            <a:pPr marL="285750" indent="-285750">
              <a:buFont typeface="Arial" panose="020B0604020202020204" pitchFamily="34" charset="0"/>
              <a:buChar char="•"/>
            </a:pPr>
            <a:r>
              <a:rPr lang="en-US" sz="1600" dirty="0" smtClean="0"/>
              <a:t>Over 20 years both funds:</a:t>
            </a:r>
          </a:p>
          <a:p>
            <a:pPr marL="514350" lvl="1" indent="-227013">
              <a:buFont typeface="Calibri" panose="020F0502020204030204" pitchFamily="34" charset="0"/>
              <a:buChar char="-"/>
            </a:pPr>
            <a:r>
              <a:rPr lang="en-US" sz="1600" dirty="0" smtClean="0"/>
              <a:t>Average return is 4.8%</a:t>
            </a:r>
          </a:p>
          <a:p>
            <a:pPr marL="514350" lvl="1" indent="-227013">
              <a:buFont typeface="Calibri" panose="020F0502020204030204" pitchFamily="34" charset="0"/>
              <a:buChar char="-"/>
            </a:pPr>
            <a:r>
              <a:rPr lang="en-US" sz="1600" dirty="0" smtClean="0"/>
              <a:t>Variability is 16.4%</a:t>
            </a:r>
          </a:p>
          <a:p>
            <a:pPr marL="514350" lvl="1" indent="-227013">
              <a:buFont typeface="Calibri" panose="020F0502020204030204" pitchFamily="34" charset="0"/>
              <a:buChar char="-"/>
            </a:pPr>
            <a:r>
              <a:rPr lang="en-US" sz="1600" dirty="0" smtClean="0"/>
              <a:t>Balance is $250,000</a:t>
            </a:r>
          </a:p>
          <a:p>
            <a:pPr marL="287337" lvl="1"/>
            <a:endParaRPr lang="en-US" sz="1600" dirty="0" smtClean="0"/>
          </a:p>
          <a:p>
            <a:pPr marL="285750" indent="-285750">
              <a:buFont typeface="Arial" panose="020B0604020202020204" pitchFamily="34" charset="0"/>
              <a:buChar char="•"/>
            </a:pPr>
            <a:r>
              <a:rPr lang="en-US" sz="1600" dirty="0" smtClean="0"/>
              <a:t>If $5,000/year (adjusted for </a:t>
            </a:r>
            <a:r>
              <a:rPr lang="en-US" sz="1600" dirty="0"/>
              <a:t>inflation) is withdrawn from </a:t>
            </a:r>
            <a:r>
              <a:rPr lang="en-US" sz="1600" dirty="0" smtClean="0"/>
              <a:t>funds</a:t>
            </a:r>
          </a:p>
          <a:p>
            <a:pPr marL="514350" lvl="1" indent="-227013">
              <a:buFont typeface="Calibri" panose="020F0502020204030204" pitchFamily="34" charset="0"/>
              <a:buChar char="-"/>
            </a:pPr>
            <a:r>
              <a:rPr lang="en-US" sz="1600" dirty="0"/>
              <a:t>Balance for Fund A is zero after year 15 due to negative returns </a:t>
            </a:r>
            <a:r>
              <a:rPr lang="en-US" sz="1600" dirty="0" smtClean="0"/>
              <a:t>in early years</a:t>
            </a:r>
            <a:endParaRPr lang="en-US" sz="1600" dirty="0"/>
          </a:p>
          <a:p>
            <a:pPr marL="514350" lvl="1" indent="-227013">
              <a:buFont typeface="Calibri" panose="020F0502020204030204" pitchFamily="34" charset="0"/>
              <a:buChar char="-"/>
            </a:pPr>
            <a:r>
              <a:rPr lang="en-US" sz="1600" dirty="0" smtClean="0"/>
              <a:t>Balance </a:t>
            </a:r>
            <a:r>
              <a:rPr lang="en-US" sz="1600" dirty="0"/>
              <a:t>for Fund B </a:t>
            </a:r>
            <a:r>
              <a:rPr lang="en-US" sz="1600" dirty="0" smtClean="0"/>
              <a:t>is approximately </a:t>
            </a:r>
            <a:r>
              <a:rPr lang="en-US" sz="1600" dirty="0"/>
              <a:t>$</a:t>
            </a:r>
            <a:r>
              <a:rPr lang="en-US" sz="1600" dirty="0" smtClean="0"/>
              <a:t>70,000 by year 20</a:t>
            </a:r>
            <a:endParaRPr lang="en-US" sz="1600" dirty="0"/>
          </a:p>
        </p:txBody>
      </p:sp>
    </p:spTree>
    <p:extLst>
      <p:ext uri="{BB962C8B-B14F-4D97-AF65-F5344CB8AC3E}">
        <p14:creationId xmlns:p14="http://schemas.microsoft.com/office/powerpoint/2010/main" val="3583579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CA" dirty="0" smtClean="0"/>
              <a:t>Health Care and Long-term Care Risk</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17224702"/>
              </p:ext>
            </p:extLst>
          </p:nvPr>
        </p:nvGraphicFramePr>
        <p:xfrm>
          <a:off x="457200" y="1125539"/>
          <a:ext cx="8291264" cy="4607718"/>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fld id="{A0845B0E-D3F5-47B9-AE83-5809F6A9F2F6}" type="slidenum">
              <a:rPr lang="en-CA" smtClean="0"/>
              <a:t>23</a:t>
            </a:fld>
            <a:endParaRPr lang="en-CA"/>
          </a:p>
        </p:txBody>
      </p:sp>
      <p:sp>
        <p:nvSpPr>
          <p:cNvPr id="5" name="TextBox 4"/>
          <p:cNvSpPr txBox="1"/>
          <p:nvPr/>
        </p:nvSpPr>
        <p:spPr>
          <a:xfrm>
            <a:off x="7020272" y="1156151"/>
            <a:ext cx="1152128" cy="246221"/>
          </a:xfrm>
          <a:prstGeom prst="rect">
            <a:avLst/>
          </a:prstGeom>
          <a:noFill/>
        </p:spPr>
        <p:txBody>
          <a:bodyPr wrap="square" rtlCol="0">
            <a:spAutoFit/>
          </a:bodyPr>
          <a:lstStyle/>
          <a:p>
            <a:pPr algn="r"/>
            <a:r>
              <a:rPr lang="en-CA" sz="1000" dirty="0" smtClean="0">
                <a:solidFill>
                  <a:srgbClr val="777777"/>
                </a:solidFill>
                <a:latin typeface="Arial" panose="020B0604020202020204" pitchFamily="34" charset="0"/>
                <a:cs typeface="Arial" panose="020B0604020202020204" pitchFamily="34" charset="0"/>
              </a:rPr>
              <a:t>(percent)</a:t>
            </a:r>
            <a:endParaRPr lang="en-CA" sz="1000" dirty="0">
              <a:solidFill>
                <a:srgbClr val="777777"/>
              </a:solidFill>
              <a:latin typeface="Arial" panose="020B0604020202020204" pitchFamily="34" charset="0"/>
              <a:cs typeface="Arial" panose="020B0604020202020204" pitchFamily="34" charset="0"/>
            </a:endParaRPr>
          </a:p>
        </p:txBody>
      </p:sp>
      <p:sp>
        <p:nvSpPr>
          <p:cNvPr id="6" name="Rectangle 5"/>
          <p:cNvSpPr/>
          <p:nvPr/>
        </p:nvSpPr>
        <p:spPr>
          <a:xfrm>
            <a:off x="380843" y="5949280"/>
            <a:ext cx="6845773" cy="246221"/>
          </a:xfrm>
          <a:prstGeom prst="rect">
            <a:avLst/>
          </a:prstGeom>
        </p:spPr>
        <p:txBody>
          <a:bodyPr wrap="square">
            <a:spAutoFit/>
          </a:bodyPr>
          <a:lstStyle/>
          <a:p>
            <a:pPr lvl="0"/>
            <a:r>
              <a:rPr lang="en-CA" sz="1000" dirty="0" smtClean="0">
                <a:solidFill>
                  <a:srgbClr val="777777"/>
                </a:solidFill>
                <a:latin typeface="Arial" panose="020B0604020202020204" pitchFamily="34" charset="0"/>
                <a:cs typeface="Arial" panose="020B0604020202020204" pitchFamily="34" charset="0"/>
              </a:rPr>
              <a:t>Source: BMO Wealth Institute survey by Pollara, March 2014</a:t>
            </a:r>
          </a:p>
        </p:txBody>
      </p:sp>
      <p:sp>
        <p:nvSpPr>
          <p:cNvPr id="3" name="Rectangle 2"/>
          <p:cNvSpPr/>
          <p:nvPr/>
        </p:nvSpPr>
        <p:spPr>
          <a:xfrm>
            <a:off x="3923928" y="971485"/>
            <a:ext cx="2738057" cy="369332"/>
          </a:xfrm>
          <a:prstGeom prst="rect">
            <a:avLst/>
          </a:prstGeom>
        </p:spPr>
        <p:txBody>
          <a:bodyPr wrap="none">
            <a:spAutoFit/>
          </a:bodyPr>
          <a:lstStyle/>
          <a:p>
            <a:r>
              <a:rPr lang="en-CA" dirty="0"/>
              <a:t>Largest expenses in old age</a:t>
            </a:r>
            <a:endParaRPr lang="en-US" dirty="0"/>
          </a:p>
        </p:txBody>
      </p:sp>
    </p:spTree>
    <p:extLst>
      <p:ext uri="{BB962C8B-B14F-4D97-AF65-F5344CB8AC3E}">
        <p14:creationId xmlns:p14="http://schemas.microsoft.com/office/powerpoint/2010/main" val="256620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CA" dirty="0"/>
              <a:t>Health Care and </a:t>
            </a:r>
            <a:r>
              <a:rPr lang="en-CA" dirty="0" smtClean="0"/>
              <a:t>Long-term </a:t>
            </a:r>
            <a:r>
              <a:rPr lang="en-CA" dirty="0"/>
              <a:t>Care Risk</a:t>
            </a:r>
          </a:p>
        </p:txBody>
      </p:sp>
      <p:sp>
        <p:nvSpPr>
          <p:cNvPr id="5" name="Slide Number Placeholder 4"/>
          <p:cNvSpPr>
            <a:spLocks noGrp="1"/>
          </p:cNvSpPr>
          <p:nvPr>
            <p:ph type="sldNum" sz="quarter" idx="12"/>
          </p:nvPr>
        </p:nvSpPr>
        <p:spPr/>
        <p:txBody>
          <a:bodyPr/>
          <a:lstStyle/>
          <a:p>
            <a:fld id="{A0845B0E-D3F5-47B9-AE83-5809F6A9F2F6}" type="slidenum">
              <a:rPr lang="en-CA" smtClean="0"/>
              <a:t>24</a:t>
            </a:fld>
            <a:endParaRPr lang="en-CA"/>
          </a:p>
        </p:txBody>
      </p:sp>
      <p:graphicFrame>
        <p:nvGraphicFramePr>
          <p:cNvPr id="4" name="Table 3"/>
          <p:cNvGraphicFramePr>
            <a:graphicFrameLocks noGrp="1"/>
          </p:cNvGraphicFramePr>
          <p:nvPr>
            <p:extLst>
              <p:ext uri="{D42A27DB-BD31-4B8C-83A1-F6EECF244321}">
                <p14:modId xmlns:p14="http://schemas.microsoft.com/office/powerpoint/2010/main" val="3439178366"/>
              </p:ext>
            </p:extLst>
          </p:nvPr>
        </p:nvGraphicFramePr>
        <p:xfrm>
          <a:off x="539552" y="1124744"/>
          <a:ext cx="6096000" cy="4901960"/>
        </p:xfrm>
        <a:graphic>
          <a:graphicData uri="http://schemas.openxmlformats.org/drawingml/2006/table">
            <a:tbl>
              <a:tblPr>
                <a:tableStyleId>{5C22544A-7EE6-4342-B048-85BDC9FD1C3A}</a:tableStyleId>
              </a:tblPr>
              <a:tblGrid>
                <a:gridCol w="1219200"/>
                <a:gridCol w="1219200"/>
                <a:gridCol w="1219200"/>
                <a:gridCol w="1219200"/>
                <a:gridCol w="1219200"/>
              </a:tblGrid>
              <a:tr h="370840">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dirty="0" smtClean="0">
                          <a:solidFill>
                            <a:schemeClr val="bg1"/>
                          </a:solidFill>
                          <a:latin typeface="Arial" panose="020B0604020202020204" pitchFamily="34" charset="0"/>
                          <a:cs typeface="Arial" panose="020B0604020202020204" pitchFamily="34" charset="0"/>
                        </a:rPr>
                        <a:t>Cost of private care</a:t>
                      </a:r>
                    </a:p>
                  </a:txBody>
                  <a:tcPr anchor="ctr">
                    <a:solidFill>
                      <a:srgbClr val="0079C1"/>
                    </a:solidFill>
                  </a:tcPr>
                </a:tc>
                <a:tc hMerge="1">
                  <a:txBody>
                    <a:bodyPr/>
                    <a:lstStyle/>
                    <a:p>
                      <a:pPr algn="ctr" rtl="0" fontAlgn="ctr"/>
                      <a:endParaRPr lang="en-CA" sz="1000" b="1" i="0" u="none" strike="noStrike" dirty="0">
                        <a:solidFill>
                          <a:schemeClr val="bg1"/>
                        </a:solidFill>
                        <a:effectLst/>
                        <a:latin typeface="Arial"/>
                      </a:endParaRPr>
                    </a:p>
                  </a:txBody>
                  <a:tcPr marL="9525" marR="9525" marT="9525" marB="0" anchor="ctr">
                    <a:solidFill>
                      <a:srgbClr val="0079C1"/>
                    </a:solidFill>
                  </a:tcPr>
                </a:tc>
                <a:tc hMerge="1">
                  <a:txBody>
                    <a:bodyPr/>
                    <a:lstStyle/>
                    <a:p>
                      <a:endParaRPr lang="en-CA"/>
                    </a:p>
                  </a:txBody>
                  <a:tcPr/>
                </a:tc>
                <a:tc hMerge="1">
                  <a:txBody>
                    <a:bodyPr/>
                    <a:lstStyle/>
                    <a:p>
                      <a:pPr algn="ctr" rtl="0" fontAlgn="ctr"/>
                      <a:endParaRPr lang="en-CA" sz="1000" b="1" i="0" u="none" strike="noStrike" dirty="0">
                        <a:solidFill>
                          <a:schemeClr val="bg1"/>
                        </a:solidFill>
                        <a:effectLst/>
                        <a:latin typeface="Arial"/>
                      </a:endParaRPr>
                    </a:p>
                  </a:txBody>
                  <a:tcPr marL="9525" marR="9525" marT="9525" marB="0" anchor="ctr">
                    <a:solidFill>
                      <a:srgbClr val="0079C1"/>
                    </a:solidFill>
                  </a:tcPr>
                </a:tc>
                <a:tc hMerge="1">
                  <a:txBody>
                    <a:bodyPr/>
                    <a:lstStyle/>
                    <a:p>
                      <a:endParaRPr lang="en-CA"/>
                    </a:p>
                  </a:txBody>
                  <a:tcPr/>
                </a:tc>
              </a:tr>
              <a:tr h="370840">
                <a:tc rowSpan="2">
                  <a:txBody>
                    <a:bodyPr/>
                    <a:lstStyle/>
                    <a:p>
                      <a:r>
                        <a:rPr lang="en-CA" sz="1100" b="1" dirty="0" smtClean="0">
                          <a:solidFill>
                            <a:schemeClr val="bg1"/>
                          </a:solidFill>
                          <a:latin typeface="Arial" panose="020B0604020202020204" pitchFamily="34" charset="0"/>
                          <a:cs typeface="Arial" panose="020B0604020202020204" pitchFamily="34" charset="0"/>
                        </a:rPr>
                        <a:t>Province</a:t>
                      </a:r>
                      <a:endParaRPr lang="en-CA" sz="1100" b="1" dirty="0">
                        <a:solidFill>
                          <a:schemeClr val="bg1"/>
                        </a:solidFill>
                        <a:latin typeface="Arial" panose="020B0604020202020204" pitchFamily="34" charset="0"/>
                        <a:cs typeface="Arial" panose="020B0604020202020204" pitchFamily="34" charset="0"/>
                      </a:endParaRPr>
                    </a:p>
                  </a:txBody>
                  <a:tcPr anchor="ctr">
                    <a:solidFill>
                      <a:srgbClr val="0079C1"/>
                    </a:solidFill>
                  </a:tcPr>
                </a:tc>
                <a:tc gridSpan="2">
                  <a:txBody>
                    <a:bodyPr/>
                    <a:lstStyle/>
                    <a:p>
                      <a:pPr algn="ctr" rtl="0" fontAlgn="ctr"/>
                      <a:r>
                        <a:rPr lang="en-CA" sz="1000" b="1" i="0" u="none" strike="noStrike" dirty="0" smtClean="0">
                          <a:solidFill>
                            <a:schemeClr val="bg1"/>
                          </a:solidFill>
                          <a:effectLst/>
                          <a:latin typeface="Arial"/>
                        </a:rPr>
                        <a:t>Retirement homes/ residences</a:t>
                      </a:r>
                      <a:endParaRPr lang="en-CA" sz="1000" b="1" i="0" u="none" strike="noStrike" dirty="0">
                        <a:solidFill>
                          <a:schemeClr val="bg1"/>
                        </a:solidFill>
                        <a:effectLst/>
                        <a:latin typeface="Arial"/>
                      </a:endParaRPr>
                    </a:p>
                  </a:txBody>
                  <a:tcPr marL="9525" marR="9525" marT="9525" marB="0" anchor="ctr">
                    <a:solidFill>
                      <a:srgbClr val="0079C1"/>
                    </a:solidFill>
                  </a:tcPr>
                </a:tc>
                <a:tc hMerge="1">
                  <a:txBody>
                    <a:bodyPr/>
                    <a:lstStyle/>
                    <a:p>
                      <a:endParaRPr lang="en-CA"/>
                    </a:p>
                  </a:txBody>
                  <a:tcPr/>
                </a:tc>
                <a:tc gridSpan="2">
                  <a:txBody>
                    <a:bodyPr/>
                    <a:lstStyle/>
                    <a:p>
                      <a:pPr algn="ctr" rtl="0" fontAlgn="ctr"/>
                      <a:r>
                        <a:rPr lang="en-CA" sz="1000" b="1" i="0" u="none" strike="noStrike" dirty="0" smtClean="0">
                          <a:solidFill>
                            <a:schemeClr val="bg1"/>
                          </a:solidFill>
                          <a:effectLst/>
                          <a:latin typeface="Arial"/>
                        </a:rPr>
                        <a:t>Nursing homes</a:t>
                      </a:r>
                      <a:endParaRPr lang="en-CA" sz="1000" b="1" i="0" u="none" strike="noStrike" dirty="0">
                        <a:solidFill>
                          <a:schemeClr val="bg1"/>
                        </a:solidFill>
                        <a:effectLst/>
                        <a:latin typeface="Arial"/>
                      </a:endParaRPr>
                    </a:p>
                  </a:txBody>
                  <a:tcPr marL="9525" marR="9525" marT="9525" marB="0" anchor="ctr">
                    <a:solidFill>
                      <a:srgbClr val="0079C1"/>
                    </a:solidFill>
                  </a:tcPr>
                </a:tc>
                <a:tc hMerge="1">
                  <a:txBody>
                    <a:bodyPr/>
                    <a:lstStyle/>
                    <a:p>
                      <a:endParaRPr lang="en-CA"/>
                    </a:p>
                  </a:txBody>
                  <a:tcPr/>
                </a:tc>
              </a:tr>
              <a:tr h="396000">
                <a:tc vMerge="1">
                  <a:txBody>
                    <a:bodyPr/>
                    <a:lstStyle/>
                    <a:p>
                      <a:endParaRPr lang="en-CA" sz="1100" b="0" dirty="0">
                        <a:latin typeface="Arial" panose="020B0604020202020204" pitchFamily="34" charset="0"/>
                        <a:cs typeface="Arial" panose="020B0604020202020204" pitchFamily="34" charset="0"/>
                      </a:endParaRPr>
                    </a:p>
                  </a:txBody>
                  <a:tcPr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000" b="1" i="0" u="none" strike="noStrike" dirty="0" smtClean="0">
                          <a:solidFill>
                            <a:schemeClr val="bg1"/>
                          </a:solidFill>
                          <a:effectLst/>
                          <a:latin typeface="Arial"/>
                        </a:rPr>
                        <a:t>Yearly cost</a:t>
                      </a:r>
                    </a:p>
                    <a:p>
                      <a:pPr algn="ctr" rtl="0" fontAlgn="ctr"/>
                      <a:r>
                        <a:rPr lang="en-CA" sz="1000" b="1" i="0" u="none" strike="noStrike" dirty="0" smtClean="0">
                          <a:solidFill>
                            <a:schemeClr val="bg1"/>
                          </a:solidFill>
                          <a:effectLst/>
                          <a:latin typeface="Arial"/>
                        </a:rPr>
                        <a:t>minimum</a:t>
                      </a:r>
                      <a:endParaRPr lang="en-CA" sz="1000" b="1" i="0" u="none" strike="noStrike" dirty="0">
                        <a:solidFill>
                          <a:schemeClr val="bg1"/>
                        </a:solidFill>
                        <a:effectLst/>
                        <a:latin typeface="Arial"/>
                      </a:endParaRPr>
                    </a:p>
                  </a:txBody>
                  <a:tcPr marL="9525" marR="9525" marT="9525" marB="0" anchor="ctr">
                    <a:solidFill>
                      <a:srgbClr val="0079C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000" b="1" i="0" u="none" strike="noStrike" dirty="0" smtClean="0">
                          <a:solidFill>
                            <a:schemeClr val="bg1"/>
                          </a:solidFill>
                          <a:effectLst/>
                          <a:latin typeface="Arial"/>
                        </a:rPr>
                        <a:t>Yearly cost</a:t>
                      </a:r>
                    </a:p>
                    <a:p>
                      <a:pPr algn="ctr" rtl="0" fontAlgn="ctr"/>
                      <a:r>
                        <a:rPr lang="en-CA" sz="1000" b="1" i="0" u="none" strike="noStrike" dirty="0" smtClean="0">
                          <a:solidFill>
                            <a:schemeClr val="bg1"/>
                          </a:solidFill>
                          <a:effectLst/>
                          <a:latin typeface="Arial"/>
                        </a:rPr>
                        <a:t>maximum</a:t>
                      </a:r>
                      <a:endParaRPr lang="en-CA" sz="1000" b="1" i="0" u="none" strike="noStrike" dirty="0">
                        <a:solidFill>
                          <a:schemeClr val="bg1"/>
                        </a:solidFill>
                        <a:effectLst/>
                        <a:latin typeface="Arial"/>
                      </a:endParaRPr>
                    </a:p>
                  </a:txBody>
                  <a:tcPr marL="9525" marR="9525" marT="9525" marB="0" anchor="ctr">
                    <a:solidFill>
                      <a:srgbClr val="0079C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000" b="1" i="0" u="none" strike="noStrike" dirty="0" smtClean="0">
                          <a:solidFill>
                            <a:schemeClr val="bg1"/>
                          </a:solidFill>
                          <a:effectLst/>
                          <a:latin typeface="Arial"/>
                        </a:rPr>
                        <a:t>Yearly cost</a:t>
                      </a:r>
                    </a:p>
                    <a:p>
                      <a:pPr algn="ctr" rtl="0" fontAlgn="ctr"/>
                      <a:r>
                        <a:rPr lang="en-CA" sz="1000" b="1" i="0" u="none" strike="noStrike" dirty="0" smtClean="0">
                          <a:solidFill>
                            <a:schemeClr val="bg1"/>
                          </a:solidFill>
                          <a:effectLst/>
                          <a:latin typeface="Arial"/>
                        </a:rPr>
                        <a:t>minimum</a:t>
                      </a:r>
                      <a:endParaRPr lang="en-CA" sz="1000" b="1" i="0" u="none" strike="noStrike" dirty="0">
                        <a:solidFill>
                          <a:schemeClr val="bg1"/>
                        </a:solidFill>
                        <a:effectLst/>
                        <a:latin typeface="Arial"/>
                      </a:endParaRPr>
                    </a:p>
                  </a:txBody>
                  <a:tcPr marL="9525" marR="9525" marT="9525" marB="0" anchor="ctr">
                    <a:solidFill>
                      <a:srgbClr val="0079C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CA" sz="1000" b="1" i="0" u="none" strike="noStrike" dirty="0" smtClean="0">
                          <a:solidFill>
                            <a:schemeClr val="bg1"/>
                          </a:solidFill>
                          <a:effectLst/>
                          <a:latin typeface="Arial"/>
                        </a:rPr>
                        <a:t>Yearly cost</a:t>
                      </a:r>
                    </a:p>
                    <a:p>
                      <a:pPr algn="ctr" rtl="0" fontAlgn="ctr"/>
                      <a:r>
                        <a:rPr lang="en-CA" sz="1000" b="1" i="0" u="none" strike="noStrike" dirty="0" smtClean="0">
                          <a:solidFill>
                            <a:schemeClr val="bg1"/>
                          </a:solidFill>
                          <a:effectLst/>
                          <a:latin typeface="Arial"/>
                        </a:rPr>
                        <a:t>maximum</a:t>
                      </a:r>
                      <a:endParaRPr lang="en-CA" sz="1000" b="1" i="0" u="none" strike="noStrike" dirty="0">
                        <a:solidFill>
                          <a:schemeClr val="bg1"/>
                        </a:solidFill>
                        <a:effectLst/>
                        <a:latin typeface="Arial"/>
                      </a:endParaRPr>
                    </a:p>
                  </a:txBody>
                  <a:tcPr marL="9525" marR="9525" marT="9525" marB="0" anchor="ctr">
                    <a:solidFill>
                      <a:srgbClr val="0079C1"/>
                    </a:solidFill>
                  </a:tcP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Alberta</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$12,000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$65,000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$18,100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$22,100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B.C.</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$13,000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$70,000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$11,650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$37,100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Manitoba</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$15,000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$42,000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$12,400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$28,900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New Brunswick</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$9,600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$54,000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N/A</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$41,250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Newfoundland and Labrador</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$20,100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kern="1200" dirty="0" smtClean="0">
                          <a:solidFill>
                            <a:schemeClr val="tx1"/>
                          </a:solidFill>
                          <a:effectLst/>
                          <a:latin typeface="Arial"/>
                          <a:ea typeface="+mn-ea"/>
                          <a:cs typeface="+mn-cs"/>
                        </a:rPr>
                        <a:t>$50,000</a:t>
                      </a:r>
                      <a:endParaRPr lang="en-CA" sz="1000" b="0" i="0" u="none" strike="noStrike" kern="1200" dirty="0">
                        <a:solidFill>
                          <a:schemeClr val="tx1"/>
                        </a:solidFill>
                        <a:effectLst/>
                        <a:latin typeface="Arial"/>
                        <a:ea typeface="+mn-ea"/>
                        <a:cs typeface="+mn-cs"/>
                      </a:endParaRPr>
                    </a:p>
                  </a:txBody>
                  <a:tcPr marL="9525" marR="9525" marT="9525" marB="0" anchor="ctr"/>
                </a:tc>
                <a:tc>
                  <a:txBody>
                    <a:bodyPr/>
                    <a:lstStyle/>
                    <a:p>
                      <a:pPr algn="ctr" fontAlgn="ctr"/>
                      <a:r>
                        <a:rPr lang="en-CA" sz="1000" b="0" i="0" u="none" strike="noStrike" kern="1200" dirty="0" smtClean="0">
                          <a:solidFill>
                            <a:schemeClr val="tx1"/>
                          </a:solidFill>
                          <a:effectLst/>
                          <a:latin typeface="Arial"/>
                          <a:ea typeface="+mn-ea"/>
                          <a:cs typeface="+mn-cs"/>
                        </a:rPr>
                        <a:t>N/A</a:t>
                      </a:r>
                      <a:r>
                        <a:rPr lang="en-CA" sz="1000" b="0" i="0" u="none" strike="noStrike" kern="1200" dirty="0">
                          <a:solidFill>
                            <a:schemeClr val="tx1"/>
                          </a:solidFill>
                          <a:effectLst/>
                          <a:latin typeface="Arial"/>
                          <a:ea typeface="+mn-ea"/>
                          <a:cs typeface="+mn-cs"/>
                        </a:rPr>
                        <a:t> </a:t>
                      </a:r>
                    </a:p>
                  </a:txBody>
                  <a:tcPr marL="9525" marR="9525" marT="9525" marB="0" anchor="ctr"/>
                </a:tc>
                <a:tc>
                  <a:txBody>
                    <a:bodyPr/>
                    <a:lstStyle/>
                    <a:p>
                      <a:pPr algn="ctr" rtl="0" fontAlgn="ctr"/>
                      <a:r>
                        <a:rPr lang="en-CA" sz="1000" b="0" i="0" u="none" strike="noStrike" dirty="0" smtClean="0">
                          <a:solidFill>
                            <a:schemeClr val="tx1"/>
                          </a:solidFill>
                          <a:effectLst/>
                          <a:latin typeface="Arial"/>
                        </a:rPr>
                        <a:t>$33,600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Nova Scotia</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$23,000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$72,000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$22,500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$38,000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Ontario</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$14,000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$132,000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$20,800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$29,300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P.E.I.</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$7,200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$63,000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a:solidFill>
                            <a:schemeClr val="tx1"/>
                          </a:solidFill>
                          <a:effectLst/>
                          <a:latin typeface="Arial"/>
                        </a:rPr>
                        <a:t>N/A</a:t>
                      </a:r>
                    </a:p>
                  </a:txBody>
                  <a:tcPr marL="9525" marR="9525" marT="9525" marB="0" anchor="ctr"/>
                </a:tc>
                <a:tc>
                  <a:txBody>
                    <a:bodyPr/>
                    <a:lstStyle/>
                    <a:p>
                      <a:pPr algn="ctr" rtl="0" fontAlgn="ctr"/>
                      <a:r>
                        <a:rPr lang="en-CA" sz="1000" b="0" i="0" u="none" strike="noStrike" dirty="0" smtClean="0">
                          <a:solidFill>
                            <a:schemeClr val="tx1"/>
                          </a:solidFill>
                          <a:effectLst/>
                          <a:latin typeface="Arial"/>
                        </a:rPr>
                        <a:t>$28,300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Quebec</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$6,000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$42,000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$13,200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$21,100</a:t>
                      </a:r>
                      <a:endParaRPr lang="en-CA" sz="1000" b="0" i="0" u="none" strike="noStrike" dirty="0">
                        <a:solidFill>
                          <a:schemeClr val="tx1"/>
                        </a:solidFill>
                        <a:effectLst/>
                        <a:latin typeface="Arial"/>
                      </a:endParaRPr>
                    </a:p>
                  </a:txBody>
                  <a:tcPr marL="9525" marR="9525" marT="9525" marB="0" anchor="ctr"/>
                </a:tc>
              </a:tr>
              <a:tr h="370840">
                <a:tc>
                  <a:txBody>
                    <a:bodyPr/>
                    <a:lstStyle/>
                    <a:p>
                      <a:r>
                        <a:rPr lang="en-CA" sz="1100" b="0" dirty="0" smtClean="0">
                          <a:solidFill>
                            <a:schemeClr val="tx1"/>
                          </a:solidFill>
                          <a:latin typeface="Arial" panose="020B0604020202020204" pitchFamily="34" charset="0"/>
                          <a:cs typeface="Arial" panose="020B0604020202020204" pitchFamily="34" charset="0"/>
                        </a:rPr>
                        <a:t>Saskatchewan</a:t>
                      </a:r>
                      <a:endParaRPr lang="en-CA" sz="1100" b="0" dirty="0">
                        <a:solidFill>
                          <a:schemeClr val="tx1"/>
                        </a:solidFill>
                        <a:latin typeface="Arial" panose="020B0604020202020204" pitchFamily="34" charset="0"/>
                        <a:cs typeface="Arial" panose="020B0604020202020204" pitchFamily="34" charset="0"/>
                      </a:endParaRPr>
                    </a:p>
                  </a:txBody>
                  <a:tcPr anchor="ctr"/>
                </a:tc>
                <a:tc>
                  <a:txBody>
                    <a:bodyPr/>
                    <a:lstStyle/>
                    <a:p>
                      <a:pPr algn="ctr" rtl="0" fontAlgn="ctr"/>
                      <a:r>
                        <a:rPr lang="en-CA" sz="1000" b="0" i="0" u="none" strike="noStrike" dirty="0" smtClean="0">
                          <a:solidFill>
                            <a:schemeClr val="tx1"/>
                          </a:solidFill>
                          <a:effectLst/>
                          <a:latin typeface="Arial"/>
                        </a:rPr>
                        <a:t>$16,600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$60,000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smtClean="0">
                          <a:solidFill>
                            <a:schemeClr val="tx1"/>
                          </a:solidFill>
                          <a:effectLst/>
                          <a:latin typeface="Arial"/>
                        </a:rPr>
                        <a:t>$12,600</a:t>
                      </a:r>
                      <a:endParaRPr lang="en-CA" sz="1000" b="0" i="0" u="none" strike="noStrike" dirty="0">
                        <a:solidFill>
                          <a:schemeClr val="tx1"/>
                        </a:solidFill>
                        <a:effectLst/>
                        <a:latin typeface="Arial"/>
                      </a:endParaRPr>
                    </a:p>
                  </a:txBody>
                  <a:tcPr marL="9525" marR="9525" marT="9525" marB="0" anchor="ctr"/>
                </a:tc>
                <a:tc>
                  <a:txBody>
                    <a:bodyPr/>
                    <a:lstStyle/>
                    <a:p>
                      <a:pPr algn="ctr" rtl="0" fontAlgn="ctr"/>
                      <a:r>
                        <a:rPr lang="en-CA" sz="1000" b="0" i="0" u="none" strike="noStrike" dirty="0" smtClean="0">
                          <a:solidFill>
                            <a:schemeClr val="tx1"/>
                          </a:solidFill>
                          <a:effectLst/>
                          <a:latin typeface="Arial"/>
                        </a:rPr>
                        <a:t>$23,900</a:t>
                      </a:r>
                      <a:endParaRPr lang="en-CA" sz="1000" b="0" i="0" u="none" strike="noStrike" dirty="0">
                        <a:solidFill>
                          <a:schemeClr val="tx1"/>
                        </a:solidFill>
                        <a:effectLst/>
                        <a:latin typeface="Arial"/>
                      </a:endParaRPr>
                    </a:p>
                  </a:txBody>
                  <a:tcPr marL="9525" marR="9525" marT="9525" marB="0" anchor="ctr"/>
                </a:tc>
              </a:tr>
            </a:tbl>
          </a:graphicData>
        </a:graphic>
      </p:graphicFrame>
      <p:sp>
        <p:nvSpPr>
          <p:cNvPr id="6" name="Rectangle 5"/>
          <p:cNvSpPr/>
          <p:nvPr/>
        </p:nvSpPr>
        <p:spPr>
          <a:xfrm>
            <a:off x="467544" y="6021288"/>
            <a:ext cx="6845773" cy="246221"/>
          </a:xfrm>
          <a:prstGeom prst="rect">
            <a:avLst/>
          </a:prstGeom>
        </p:spPr>
        <p:txBody>
          <a:bodyPr wrap="square">
            <a:spAutoFit/>
          </a:bodyPr>
          <a:lstStyle/>
          <a:p>
            <a:pPr lvl="0"/>
            <a:r>
              <a:rPr lang="en-CA" sz="1000" dirty="0" smtClean="0">
                <a:solidFill>
                  <a:srgbClr val="777777"/>
                </a:solidFill>
                <a:latin typeface="Arial" panose="020B0604020202020204" pitchFamily="34" charset="0"/>
                <a:cs typeface="Arial" panose="020B0604020202020204" pitchFamily="34" charset="0"/>
              </a:rPr>
              <a:t>Source: Senioropolis </a:t>
            </a:r>
            <a:r>
              <a:rPr lang="en-CA" sz="1000" dirty="0">
                <a:solidFill>
                  <a:srgbClr val="777777"/>
                </a:solidFill>
                <a:latin typeface="Arial" panose="020B0604020202020204" pitchFamily="34" charset="0"/>
                <a:cs typeface="Arial" panose="020B0604020202020204" pitchFamily="34" charset="0"/>
              </a:rPr>
              <a:t>Inc., 2014</a:t>
            </a:r>
          </a:p>
        </p:txBody>
      </p:sp>
    </p:spTree>
    <p:extLst>
      <p:ext uri="{BB962C8B-B14F-4D97-AF65-F5344CB8AC3E}">
        <p14:creationId xmlns:p14="http://schemas.microsoft.com/office/powerpoint/2010/main" val="1103946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8682" b="8682"/>
          <a:stretch/>
        </p:blipFill>
        <p:spPr>
          <a:xfrm>
            <a:off x="1" y="1"/>
            <a:ext cx="9143999" cy="5040000"/>
          </a:xfrm>
          <a:prstGeom prst="rect">
            <a:avLst/>
          </a:prstGeom>
        </p:spPr>
      </p:pic>
      <p:sp>
        <p:nvSpPr>
          <p:cNvPr id="17" name="Content Placeholder 3"/>
          <p:cNvSpPr txBox="1">
            <a:spLocks/>
          </p:cNvSpPr>
          <p:nvPr/>
        </p:nvSpPr>
        <p:spPr>
          <a:xfrm>
            <a:off x="7271792" y="404664"/>
            <a:ext cx="1872208" cy="1872208"/>
          </a:xfrm>
          <a:prstGeom prst="ellipse">
            <a:avLst/>
          </a:prstGeom>
          <a:solidFill>
            <a:srgbClr val="0079C1">
              <a:alpha val="74902"/>
            </a:srgbClr>
          </a:solidFill>
        </p:spPr>
        <p:txBody>
          <a:bodyPr vert="horz" lIns="72000" tIns="72000" rIns="72000" bIns="72000" rtlCol="0" anchor="ctr">
            <a:noAutofit/>
          </a:bodyPr>
          <a:lstStyle>
            <a:lvl1pPr marL="342900" indent="-3429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a:ea typeface="+mn-ea"/>
                <a:cs typeface="Arial"/>
              </a:defRPr>
            </a:lvl1pPr>
            <a:lvl2pPr marL="682625" indent="-4572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2pPr>
            <a:lvl3pPr marL="801688"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3pPr>
            <a:lvl4pPr marL="1027112"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69988" indent="-276225"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lgn="ctr">
              <a:buFont typeface="Arial" panose="020B0604020202020204" pitchFamily="34" charset="0"/>
              <a:buNone/>
            </a:pPr>
            <a:r>
              <a:rPr lang="en-CA" sz="2400" dirty="0" smtClean="0">
                <a:solidFill>
                  <a:schemeClr val="bg1"/>
                </a:solidFill>
              </a:rPr>
              <a:t>Healthy finances</a:t>
            </a:r>
            <a:endParaRPr lang="en-CA" sz="1800" dirty="0">
              <a:solidFill>
                <a:schemeClr val="bg1"/>
              </a:solidFill>
            </a:endParaRPr>
          </a:p>
        </p:txBody>
      </p:sp>
      <p:sp>
        <p:nvSpPr>
          <p:cNvPr id="11" name="Oval 10"/>
          <p:cNvSpPr/>
          <p:nvPr/>
        </p:nvSpPr>
        <p:spPr>
          <a:xfrm>
            <a:off x="5197698" y="1828801"/>
            <a:ext cx="3687996" cy="3687994"/>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9" name="Oval 18"/>
          <p:cNvSpPr/>
          <p:nvPr userDrawn="1"/>
        </p:nvSpPr>
        <p:spPr>
          <a:xfrm>
            <a:off x="5273814" y="1910009"/>
            <a:ext cx="3537331" cy="3537331"/>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1" name="Title 1"/>
          <p:cNvSpPr txBox="1">
            <a:spLocks/>
          </p:cNvSpPr>
          <p:nvPr/>
        </p:nvSpPr>
        <p:spPr>
          <a:xfrm>
            <a:off x="5729191" y="2852868"/>
            <a:ext cx="3024000" cy="1656000"/>
          </a:xfrm>
          <a:prstGeom prst="rect">
            <a:avLst/>
          </a:prstGeom>
        </p:spPr>
        <p:txBody>
          <a:bodyPr lIns="36000" rIns="36000"/>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CA" dirty="0" smtClean="0">
                <a:solidFill>
                  <a:schemeClr val="bg1"/>
                </a:solidFill>
              </a:rPr>
              <a:t>Solutions for your good financial health</a:t>
            </a:r>
            <a:endParaRPr lang="en-US" dirty="0"/>
          </a:p>
        </p:txBody>
      </p:sp>
      <p:sp>
        <p:nvSpPr>
          <p:cNvPr id="8" name="Rectangle 7"/>
          <p:cNvSpPr/>
          <p:nvPr/>
        </p:nvSpPr>
        <p:spPr>
          <a:xfrm>
            <a:off x="0" y="5038826"/>
            <a:ext cx="9143999" cy="26238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0" y="5289652"/>
            <a:ext cx="9144000" cy="299588"/>
          </a:xfrm>
          <a:prstGeom prst="rect">
            <a:avLst/>
          </a:prstGeom>
          <a:solidFill>
            <a:srgbClr val="0D63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807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Are you prepared for retirement?</a:t>
            </a:r>
            <a:endParaRPr lang="en-US" dirty="0"/>
          </a:p>
        </p:txBody>
      </p:sp>
      <p:sp>
        <p:nvSpPr>
          <p:cNvPr id="3" name="Content Placeholder 2"/>
          <p:cNvSpPr>
            <a:spLocks noGrp="1"/>
          </p:cNvSpPr>
          <p:nvPr>
            <p:ph idx="1"/>
          </p:nvPr>
        </p:nvSpPr>
        <p:spPr>
          <a:prstGeom prst="rect">
            <a:avLst/>
          </a:prstGeom>
        </p:spPr>
        <p:txBody>
          <a:bodyPr>
            <a:normAutofit/>
          </a:bodyPr>
          <a:lstStyle/>
          <a:p>
            <a:pPr marL="0" indent="0">
              <a:buNone/>
            </a:pPr>
            <a:r>
              <a:rPr lang="en-US" sz="900" dirty="0" smtClean="0"/>
              <a:t>Source</a:t>
            </a:r>
            <a:r>
              <a:rPr lang="en-US" sz="900" dirty="0"/>
              <a:t>: BMO Wealth Institute, Retirement Planning: How do your retirement plans measure up?, February 2014. </a:t>
            </a:r>
          </a:p>
        </p:txBody>
      </p:sp>
      <p:sp>
        <p:nvSpPr>
          <p:cNvPr id="4" name="Slide Number Placeholder 3"/>
          <p:cNvSpPr>
            <a:spLocks noGrp="1"/>
          </p:cNvSpPr>
          <p:nvPr>
            <p:ph type="sldNum" sz="quarter" idx="12"/>
          </p:nvPr>
        </p:nvSpPr>
        <p:spPr/>
        <p:txBody>
          <a:bodyPr/>
          <a:lstStyle/>
          <a:p>
            <a:fld id="{04715328-A023-4616-83CC-6596B4A26AC7}" type="slidenum">
              <a:rPr lang="en-CA" smtClean="0"/>
              <a:t>26</a:t>
            </a:fld>
            <a:endParaRPr lang="en-CA"/>
          </a:p>
        </p:txBody>
      </p:sp>
      <p:sp>
        <p:nvSpPr>
          <p:cNvPr id="6" name="TextBox 5"/>
          <p:cNvSpPr txBox="1"/>
          <p:nvPr/>
        </p:nvSpPr>
        <p:spPr>
          <a:xfrm>
            <a:off x="467544" y="6021288"/>
            <a:ext cx="3990195" cy="246221"/>
          </a:xfrm>
          <a:prstGeom prst="rect">
            <a:avLst/>
          </a:prstGeom>
          <a:noFill/>
        </p:spPr>
        <p:txBody>
          <a:bodyPr wrap="none" rtlCol="0">
            <a:spAutoFit/>
          </a:bodyPr>
          <a:lstStyle/>
          <a:p>
            <a:r>
              <a:rPr lang="en-CA" sz="1000" dirty="0" smtClean="0">
                <a:solidFill>
                  <a:srgbClr val="777777"/>
                </a:solidFill>
                <a:latin typeface="Arial" panose="020B0604020202020204" pitchFamily="34" charset="0"/>
                <a:cs typeface="Arial" panose="020B0604020202020204" pitchFamily="34" charset="0"/>
              </a:rPr>
              <a:t>Source: BMO Wealth Institute, Retirement Planning, February 2015</a:t>
            </a:r>
            <a:endParaRPr lang="en-CA" sz="1000" dirty="0">
              <a:solidFill>
                <a:srgbClr val="777777"/>
              </a:solidFill>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62" r="844" b="10439"/>
          <a:stretch/>
        </p:blipFill>
        <p:spPr bwMode="auto">
          <a:xfrm>
            <a:off x="516908" y="1049454"/>
            <a:ext cx="8159548" cy="497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04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Steps to prepare for retirement</a:t>
            </a:r>
            <a:endParaRPr lang="en-US" dirty="0"/>
          </a:p>
        </p:txBody>
      </p:sp>
      <p:sp>
        <p:nvSpPr>
          <p:cNvPr id="3" name="Content Placeholder 2"/>
          <p:cNvSpPr>
            <a:spLocks noGrp="1"/>
          </p:cNvSpPr>
          <p:nvPr>
            <p:ph idx="1"/>
          </p:nvPr>
        </p:nvSpPr>
        <p:spPr>
          <a:prstGeom prst="rect">
            <a:avLst/>
          </a:prstGeom>
        </p:spPr>
        <p:txBody>
          <a:bodyPr>
            <a:noAutofit/>
          </a:bodyPr>
          <a:lstStyle/>
          <a:p>
            <a:r>
              <a:rPr lang="en-US" b="1" dirty="0" smtClean="0"/>
              <a:t>Save and invest for growth </a:t>
            </a:r>
            <a:r>
              <a:rPr lang="en-US" dirty="0" smtClean="0"/>
              <a:t>– Make regular automatic contributions </a:t>
            </a:r>
          </a:p>
          <a:p>
            <a:pPr lvl="1"/>
            <a:r>
              <a:rPr lang="en-US" sz="1800" dirty="0"/>
              <a:t>RRSPs, TFSAs and Employer Saving </a:t>
            </a:r>
            <a:r>
              <a:rPr lang="en-US" sz="1800" dirty="0" smtClean="0"/>
              <a:t>Programs</a:t>
            </a:r>
          </a:p>
          <a:p>
            <a:pPr lvl="1">
              <a:lnSpc>
                <a:spcPts val="1000"/>
              </a:lnSpc>
            </a:pPr>
            <a:endParaRPr lang="en-US" sz="1800" dirty="0"/>
          </a:p>
          <a:p>
            <a:pPr marL="0" indent="-114300">
              <a:buNone/>
            </a:pPr>
            <a:r>
              <a:rPr lang="en-US" dirty="0"/>
              <a:t>Have an investment strategy that addresses key risks</a:t>
            </a:r>
            <a:r>
              <a:rPr lang="en-US" dirty="0" smtClean="0"/>
              <a:t>:</a:t>
            </a:r>
            <a:endParaRPr lang="en-US" sz="1800" dirty="0" smtClean="0"/>
          </a:p>
          <a:p>
            <a:r>
              <a:rPr lang="en-US" b="1" dirty="0" smtClean="0"/>
              <a:t>Longevity </a:t>
            </a:r>
            <a:r>
              <a:rPr lang="en-US" b="1" dirty="0"/>
              <a:t>R</a:t>
            </a:r>
            <a:r>
              <a:rPr lang="en-US" b="1" dirty="0" smtClean="0"/>
              <a:t>isk </a:t>
            </a:r>
            <a:r>
              <a:rPr lang="en-US" dirty="0"/>
              <a:t>- </a:t>
            </a:r>
            <a:r>
              <a:rPr lang="en-US" dirty="0" smtClean="0"/>
              <a:t>Consider </a:t>
            </a:r>
            <a:r>
              <a:rPr lang="en-US" dirty="0"/>
              <a:t>products that offer a guaranteed </a:t>
            </a:r>
            <a:r>
              <a:rPr lang="en-US" dirty="0" smtClean="0"/>
              <a:t>income</a:t>
            </a:r>
          </a:p>
          <a:p>
            <a:pPr lvl="1"/>
            <a:r>
              <a:rPr lang="en-US" sz="1800" dirty="0" smtClean="0"/>
              <a:t>Life annuities</a:t>
            </a:r>
          </a:p>
          <a:p>
            <a:pPr marL="225425" lvl="1" indent="0">
              <a:lnSpc>
                <a:spcPts val="500"/>
              </a:lnSpc>
              <a:buNone/>
            </a:pPr>
            <a:endParaRPr lang="en-US" sz="1800" dirty="0"/>
          </a:p>
          <a:p>
            <a:r>
              <a:rPr lang="en-US" b="1" dirty="0" smtClean="0"/>
              <a:t>Inflation </a:t>
            </a:r>
            <a:r>
              <a:rPr lang="en-US" b="1" dirty="0"/>
              <a:t>Risk </a:t>
            </a:r>
            <a:r>
              <a:rPr lang="en-US" dirty="0"/>
              <a:t>- Invest in products with </a:t>
            </a:r>
            <a:r>
              <a:rPr lang="en-US" dirty="0" smtClean="0"/>
              <a:t>potential </a:t>
            </a:r>
            <a:r>
              <a:rPr lang="en-US" dirty="0"/>
              <a:t>to provide tax-efficient, inflation-adjusted returns or </a:t>
            </a:r>
            <a:r>
              <a:rPr lang="en-US" dirty="0" smtClean="0"/>
              <a:t>incomes</a:t>
            </a:r>
          </a:p>
          <a:p>
            <a:pPr lvl="1"/>
            <a:r>
              <a:rPr lang="en-US" sz="1800" dirty="0" smtClean="0"/>
              <a:t>Dividend Funds</a:t>
            </a:r>
          </a:p>
          <a:p>
            <a:pPr lvl="1">
              <a:lnSpc>
                <a:spcPts val="500"/>
              </a:lnSpc>
            </a:pPr>
            <a:endParaRPr lang="en-US" sz="1800" b="1" dirty="0"/>
          </a:p>
          <a:p>
            <a:r>
              <a:rPr lang="en-US" b="1" dirty="0" smtClean="0"/>
              <a:t>Market </a:t>
            </a:r>
            <a:r>
              <a:rPr lang="en-US" b="1" dirty="0"/>
              <a:t>Risk </a:t>
            </a:r>
            <a:r>
              <a:rPr lang="en-US" dirty="0"/>
              <a:t>- Implement retirement income planning </a:t>
            </a:r>
            <a:r>
              <a:rPr lang="en-US" dirty="0" smtClean="0"/>
              <a:t>strategies</a:t>
            </a:r>
          </a:p>
          <a:p>
            <a:pPr lvl="1"/>
            <a:r>
              <a:rPr lang="en-US" dirty="0"/>
              <a:t> </a:t>
            </a:r>
            <a:r>
              <a:rPr lang="en-US" sz="1800" dirty="0"/>
              <a:t>Managed programs or lifecycle funds </a:t>
            </a:r>
            <a:endParaRPr lang="en-US" sz="1800" dirty="0" smtClean="0"/>
          </a:p>
          <a:p>
            <a:pPr lvl="1">
              <a:lnSpc>
                <a:spcPts val="500"/>
              </a:lnSpc>
            </a:pPr>
            <a:endParaRPr lang="en-US" sz="1800" dirty="0"/>
          </a:p>
          <a:p>
            <a:r>
              <a:rPr lang="en-US" b="1" dirty="0" smtClean="0"/>
              <a:t>Health Care Risk and Long-Term Care Risk </a:t>
            </a:r>
            <a:r>
              <a:rPr lang="en-US" dirty="0" smtClean="0"/>
              <a:t>– Set aside a portion of your savings for additional costs and purchase long-term care insurance </a:t>
            </a:r>
          </a:p>
        </p:txBody>
      </p:sp>
      <p:sp>
        <p:nvSpPr>
          <p:cNvPr id="4" name="Slide Number Placeholder 3"/>
          <p:cNvSpPr>
            <a:spLocks noGrp="1"/>
          </p:cNvSpPr>
          <p:nvPr>
            <p:ph type="sldNum" sz="quarter" idx="12"/>
          </p:nvPr>
        </p:nvSpPr>
        <p:spPr/>
        <p:txBody>
          <a:bodyPr/>
          <a:lstStyle/>
          <a:p>
            <a:fld id="{A0845B0E-D3F5-47B9-AE83-5809F6A9F2F6}" type="slidenum">
              <a:rPr lang="en-CA" smtClean="0"/>
              <a:t>27</a:t>
            </a:fld>
            <a:endParaRPr lang="en-CA"/>
          </a:p>
        </p:txBody>
      </p:sp>
    </p:spTree>
    <p:extLst>
      <p:ext uri="{BB962C8B-B14F-4D97-AF65-F5344CB8AC3E}">
        <p14:creationId xmlns:p14="http://schemas.microsoft.com/office/powerpoint/2010/main" val="1648462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Mitigate Inflation Risk: BMO Dividend Fund</a:t>
            </a:r>
            <a:endParaRPr lang="en-US" dirty="0"/>
          </a:p>
        </p:txBody>
      </p:sp>
      <p:sp>
        <p:nvSpPr>
          <p:cNvPr id="4" name="Slide Number Placeholder 3"/>
          <p:cNvSpPr>
            <a:spLocks noGrp="1"/>
          </p:cNvSpPr>
          <p:nvPr>
            <p:ph type="sldNum" sz="quarter" idx="12"/>
          </p:nvPr>
        </p:nvSpPr>
        <p:spPr/>
        <p:txBody>
          <a:bodyPr/>
          <a:lstStyle/>
          <a:p>
            <a:fld id="{A0845B0E-D3F5-47B9-AE83-5809F6A9F2F6}" type="slidenum">
              <a:rPr lang="en-CA" smtClean="0"/>
              <a:t>28</a:t>
            </a:fld>
            <a:endParaRPr lang="en-CA" dirty="0"/>
          </a:p>
        </p:txBody>
      </p:sp>
      <p:sp>
        <p:nvSpPr>
          <p:cNvPr id="5" name="Content Placeholder 2"/>
          <p:cNvSpPr>
            <a:spLocks noGrp="1"/>
          </p:cNvSpPr>
          <p:nvPr>
            <p:ph idx="1"/>
          </p:nvPr>
        </p:nvSpPr>
        <p:spPr>
          <a:xfrm>
            <a:off x="420075" y="1126733"/>
            <a:ext cx="8229600" cy="5001419"/>
          </a:xfrm>
          <a:prstGeom prst="rect">
            <a:avLst/>
          </a:prstGeom>
        </p:spPr>
        <p:txBody>
          <a:bodyPr>
            <a:noAutofit/>
          </a:bodyPr>
          <a:lstStyle/>
          <a:p>
            <a:r>
              <a:rPr lang="en-US" dirty="0" smtClean="0"/>
              <a:t>Core </a:t>
            </a:r>
            <a:r>
              <a:rPr lang="en-US" dirty="0"/>
              <a:t>equity fund that provides income and capital growth </a:t>
            </a:r>
            <a:endParaRPr lang="en-US" dirty="0" smtClean="0"/>
          </a:p>
          <a:p>
            <a:r>
              <a:rPr lang="en-US" dirty="0" smtClean="0"/>
              <a:t>Invests </a:t>
            </a:r>
            <a:r>
              <a:rPr lang="en-US" dirty="0"/>
              <a:t>in quality dividend-paying </a:t>
            </a:r>
            <a:r>
              <a:rPr lang="en-US" dirty="0" smtClean="0"/>
              <a:t>growers in Canada in the U.S., which </a:t>
            </a:r>
            <a:r>
              <a:rPr lang="en-US" dirty="0"/>
              <a:t>has produced excellent risk-adjusted </a:t>
            </a:r>
            <a:r>
              <a:rPr lang="en-US" dirty="0" smtClean="0"/>
              <a:t>returns</a:t>
            </a:r>
          </a:p>
          <a:p>
            <a:endParaRPr lang="en-US" dirty="0"/>
          </a:p>
          <a:p>
            <a:endParaRPr lang="en-US" dirty="0" smtClean="0"/>
          </a:p>
        </p:txBody>
      </p:sp>
      <p:pic>
        <p:nvPicPr>
          <p:cNvPr id="11" name="Picture 10"/>
          <p:cNvPicPr>
            <a:picLocks noChangeAspect="1"/>
          </p:cNvPicPr>
          <p:nvPr/>
        </p:nvPicPr>
        <p:blipFill>
          <a:blip r:embed="rId3"/>
          <a:stretch>
            <a:fillRect/>
          </a:stretch>
        </p:blipFill>
        <p:spPr>
          <a:xfrm>
            <a:off x="558592" y="5962127"/>
            <a:ext cx="3647161" cy="224441"/>
          </a:xfrm>
          <a:prstGeom prst="rect">
            <a:avLst/>
          </a:prstGeom>
        </p:spPr>
      </p:pic>
      <p:pic>
        <p:nvPicPr>
          <p:cNvPr id="6" name="Picture 5" descr="image2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852" y="4109432"/>
            <a:ext cx="2770020" cy="1854656"/>
          </a:xfrm>
          <a:prstGeom prst="rect">
            <a:avLst/>
          </a:prstGeom>
        </p:spPr>
      </p:pic>
      <p:pic>
        <p:nvPicPr>
          <p:cNvPr id="7" name="Picture 6" descr="image2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852" y="2216102"/>
            <a:ext cx="2770020" cy="183491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2537" y="2235694"/>
            <a:ext cx="5045655" cy="3747411"/>
          </a:xfrm>
          <a:prstGeom prst="rect">
            <a:avLst/>
          </a:prstGeom>
        </p:spPr>
      </p:pic>
      <p:sp>
        <p:nvSpPr>
          <p:cNvPr id="12" name="TextBox 11"/>
          <p:cNvSpPr txBox="1"/>
          <p:nvPr/>
        </p:nvSpPr>
        <p:spPr>
          <a:xfrm>
            <a:off x="6154217" y="2492896"/>
            <a:ext cx="2623536" cy="246221"/>
          </a:xfrm>
          <a:prstGeom prst="rect">
            <a:avLst/>
          </a:prstGeom>
          <a:noFill/>
        </p:spPr>
        <p:txBody>
          <a:bodyPr wrap="square" rtlCol="0">
            <a:spAutoFit/>
          </a:bodyPr>
          <a:lstStyle/>
          <a:p>
            <a:r>
              <a:rPr lang="en-US" sz="1000" dirty="0" smtClean="0">
                <a:latin typeface="Arial" panose="020B0604020202020204" pitchFamily="34" charset="0"/>
                <a:cs typeface="Arial" panose="020B0604020202020204" pitchFamily="34" charset="0"/>
              </a:rPr>
              <a:t>Source: Morningstar Direct, February 2015</a:t>
            </a:r>
            <a:endParaRPr lang="en-US" sz="1000" dirty="0">
              <a:latin typeface="Arial" panose="020B0604020202020204" pitchFamily="34" charset="0"/>
              <a:cs typeface="Arial" panose="020B0604020202020204" pitchFamily="34" charset="0"/>
            </a:endParaRPr>
          </a:p>
        </p:txBody>
      </p:sp>
      <p:sp>
        <p:nvSpPr>
          <p:cNvPr id="3" name="Rectangle 2"/>
          <p:cNvSpPr/>
          <p:nvPr/>
        </p:nvSpPr>
        <p:spPr>
          <a:xfrm>
            <a:off x="5784499" y="5911139"/>
            <a:ext cx="3210398" cy="246221"/>
          </a:xfrm>
          <a:prstGeom prst="rect">
            <a:avLst/>
          </a:prstGeom>
        </p:spPr>
        <p:txBody>
          <a:bodyPr wrap="square">
            <a:spAutoFit/>
          </a:bodyPr>
          <a:lstStyle/>
          <a:p>
            <a:r>
              <a:rPr lang="en-US" sz="1000" dirty="0" smtClean="0">
                <a:latin typeface="Arial" panose="020B0604020202020204" pitchFamily="34" charset="0"/>
                <a:cs typeface="Arial" panose="020B0604020202020204" pitchFamily="34" charset="0"/>
              </a:rPr>
              <a:t>Past </a:t>
            </a:r>
            <a:r>
              <a:rPr lang="en-US" sz="1000" dirty="0">
                <a:latin typeface="Arial" panose="020B0604020202020204" pitchFamily="34" charset="0"/>
                <a:cs typeface="Arial" panose="020B0604020202020204" pitchFamily="34" charset="0"/>
              </a:rPr>
              <a:t>performance is not indicative of future results. </a:t>
            </a:r>
          </a:p>
        </p:txBody>
      </p:sp>
    </p:spTree>
    <p:extLst>
      <p:ext uri="{BB962C8B-B14F-4D97-AF65-F5344CB8AC3E}">
        <p14:creationId xmlns:p14="http://schemas.microsoft.com/office/powerpoint/2010/main" val="1019289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smtClean="0"/>
              <a:t>Mitigate Market Risk: BMO SelectTrust</a:t>
            </a:r>
            <a:r>
              <a:rPr lang="en-US" baseline="30000" dirty="0" smtClean="0"/>
              <a:t>T</a:t>
            </a:r>
            <a:r>
              <a:rPr lang="en-US" baseline="30000" dirty="0"/>
              <a:t>M</a:t>
            </a:r>
            <a:r>
              <a:rPr lang="en-US" dirty="0" smtClean="0"/>
              <a:t> Portfolios</a:t>
            </a:r>
            <a:endParaRPr lang="en-US" dirty="0"/>
          </a:p>
        </p:txBody>
      </p:sp>
      <p:sp>
        <p:nvSpPr>
          <p:cNvPr id="4" name="Slide Number Placeholder 3"/>
          <p:cNvSpPr>
            <a:spLocks noGrp="1"/>
          </p:cNvSpPr>
          <p:nvPr>
            <p:ph type="sldNum" sz="quarter" idx="12"/>
          </p:nvPr>
        </p:nvSpPr>
        <p:spPr/>
        <p:txBody>
          <a:bodyPr/>
          <a:lstStyle/>
          <a:p>
            <a:fld id="{A0845B0E-D3F5-47B9-AE83-5809F6A9F2F6}" type="slidenum">
              <a:rPr lang="en-CA" smtClean="0"/>
              <a:t>29</a:t>
            </a:fld>
            <a:endParaRPr lang="en-CA"/>
          </a:p>
        </p:txBody>
      </p:sp>
      <p:sp>
        <p:nvSpPr>
          <p:cNvPr id="5" name="Content Placeholder 2"/>
          <p:cNvSpPr>
            <a:spLocks noGrp="1"/>
          </p:cNvSpPr>
          <p:nvPr>
            <p:ph idx="1"/>
          </p:nvPr>
        </p:nvSpPr>
        <p:spPr>
          <a:xfrm>
            <a:off x="420075" y="1126733"/>
            <a:ext cx="8229600" cy="5001419"/>
          </a:xfrm>
          <a:prstGeom prst="rect">
            <a:avLst/>
          </a:prstGeom>
        </p:spPr>
        <p:txBody>
          <a:bodyPr>
            <a:noAutofit/>
          </a:bodyPr>
          <a:lstStyle/>
          <a:p>
            <a:r>
              <a:rPr lang="en-US" dirty="0" smtClean="0"/>
              <a:t>Portfolios </a:t>
            </a:r>
            <a:r>
              <a:rPr lang="en-US" dirty="0"/>
              <a:t>that target a maximum potential return based on an individual’s risk </a:t>
            </a:r>
            <a:r>
              <a:rPr lang="en-US" dirty="0" smtClean="0"/>
              <a:t>profile</a:t>
            </a:r>
          </a:p>
          <a:p>
            <a:r>
              <a:rPr lang="en-US" dirty="0" smtClean="0"/>
              <a:t>Diversified </a:t>
            </a:r>
            <a:r>
              <a:rPr lang="en-US" dirty="0"/>
              <a:t>portfolio of actively managed funds and passively managed ETFs combined in a single mutual fund</a:t>
            </a:r>
            <a:endParaRPr lang="en-US" dirty="0" smtClean="0"/>
          </a:p>
        </p:txBody>
      </p:sp>
      <p:pic>
        <p:nvPicPr>
          <p:cNvPr id="6" name="Picture 5"/>
          <p:cNvPicPr>
            <a:picLocks noChangeAspect="1"/>
          </p:cNvPicPr>
          <p:nvPr/>
        </p:nvPicPr>
        <p:blipFill>
          <a:blip r:embed="rId3"/>
          <a:stretch>
            <a:fillRect/>
          </a:stretch>
        </p:blipFill>
        <p:spPr>
          <a:xfrm>
            <a:off x="1187624" y="2489520"/>
            <a:ext cx="6288360" cy="3394456"/>
          </a:xfrm>
          <a:prstGeom prst="rect">
            <a:avLst/>
          </a:prstGeom>
        </p:spPr>
      </p:pic>
      <p:sp>
        <p:nvSpPr>
          <p:cNvPr id="7" name="Rectangle 6"/>
          <p:cNvSpPr/>
          <p:nvPr/>
        </p:nvSpPr>
        <p:spPr>
          <a:xfrm>
            <a:off x="611560" y="5959360"/>
            <a:ext cx="6768752"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†Risk is defined as the uncertainty of a return and the potential for capital loss in your investment.</a:t>
            </a:r>
          </a:p>
        </p:txBody>
      </p:sp>
    </p:spTree>
    <p:extLst>
      <p:ext uri="{BB962C8B-B14F-4D97-AF65-F5344CB8AC3E}">
        <p14:creationId xmlns:p14="http://schemas.microsoft.com/office/powerpoint/2010/main" val="2018178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5364163" y="620713"/>
            <a:ext cx="3779837" cy="3779837"/>
          </a:xfrm>
          <a:prstGeom prst="ellipse">
            <a:avLst/>
          </a:prstGeom>
          <a:solidFill>
            <a:srgbClr val="0079C1">
              <a:alpha val="50196"/>
            </a:srgbClr>
          </a:solidFill>
        </p:spPr>
        <p:txBody>
          <a:bodyPr lIns="0" tIns="72000" rIns="0" bIns="72000" anchor="ctr">
            <a:noAutofit/>
          </a:bodyPr>
          <a:lstStyle/>
          <a:p>
            <a:pPr marL="0" indent="0" algn="ctr">
              <a:lnSpc>
                <a:spcPct val="100000"/>
              </a:lnSpc>
              <a:buNone/>
            </a:pPr>
            <a:r>
              <a:rPr lang="en-CA" dirty="0" smtClean="0">
                <a:solidFill>
                  <a:schemeClr val="bg1"/>
                </a:solidFill>
              </a:rPr>
              <a:t>“If you live to be one hundred, you’ve got it made. Very few people die past that age.”</a:t>
            </a:r>
          </a:p>
          <a:p>
            <a:pPr marL="0" indent="0" algn="ctr">
              <a:lnSpc>
                <a:spcPct val="100000"/>
              </a:lnSpc>
              <a:buNone/>
            </a:pPr>
            <a:r>
              <a:rPr lang="en-CA" sz="1700" dirty="0" smtClean="0">
                <a:solidFill>
                  <a:schemeClr val="bg1"/>
                </a:solidFill>
              </a:rPr>
              <a:t>George Burns </a:t>
            </a:r>
            <a:br>
              <a:rPr lang="en-CA" sz="1700" dirty="0" smtClean="0">
                <a:solidFill>
                  <a:schemeClr val="bg1"/>
                </a:solidFill>
              </a:rPr>
            </a:br>
            <a:r>
              <a:rPr lang="en-CA" sz="1700" dirty="0" smtClean="0">
                <a:solidFill>
                  <a:schemeClr val="bg1"/>
                </a:solidFill>
              </a:rPr>
              <a:t>(1896 -1996)</a:t>
            </a:r>
            <a:endParaRPr lang="en-CA" sz="1700" dirty="0">
              <a:solidFill>
                <a:schemeClr val="bg1"/>
              </a:solidFill>
            </a:endParaRPr>
          </a:p>
        </p:txBody>
      </p:sp>
      <p:pic>
        <p:nvPicPr>
          <p:cNvPr id="2052" name="Picture 4" descr="https://www.australiawidefirstaid.com.au/wp-content/uploads/2014/07/george-burns.jpg"/>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r="1023" b="21903"/>
          <a:stretch/>
        </p:blipFill>
        <p:spPr bwMode="auto">
          <a:xfrm>
            <a:off x="-4141" y="6872"/>
            <a:ext cx="5117521"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14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495" r="4981"/>
          <a:stretch/>
        </p:blipFill>
        <p:spPr>
          <a:xfrm>
            <a:off x="5165719" y="1052736"/>
            <a:ext cx="3510737" cy="5040560"/>
          </a:xfrm>
          <a:prstGeom prst="rect">
            <a:avLst/>
          </a:prstGeom>
        </p:spPr>
      </p:pic>
      <p:sp>
        <p:nvSpPr>
          <p:cNvPr id="2" name="Title 1"/>
          <p:cNvSpPr>
            <a:spLocks noGrp="1"/>
          </p:cNvSpPr>
          <p:nvPr>
            <p:ph type="title"/>
          </p:nvPr>
        </p:nvSpPr>
        <p:spPr>
          <a:prstGeom prst="rect">
            <a:avLst/>
          </a:prstGeom>
        </p:spPr>
        <p:txBody>
          <a:bodyPr>
            <a:normAutofit/>
          </a:bodyPr>
          <a:lstStyle/>
          <a:p>
            <a:r>
              <a:rPr lang="en-US" sz="2400" dirty="0" smtClean="0"/>
              <a:t>Financial planning keeps you on track</a:t>
            </a:r>
            <a:endParaRPr lang="en-US" sz="2400" dirty="0"/>
          </a:p>
        </p:txBody>
      </p:sp>
      <p:sp>
        <p:nvSpPr>
          <p:cNvPr id="3" name="Content Placeholder 2"/>
          <p:cNvSpPr>
            <a:spLocks noGrp="1"/>
          </p:cNvSpPr>
          <p:nvPr>
            <p:ph idx="1"/>
          </p:nvPr>
        </p:nvSpPr>
        <p:spPr>
          <a:prstGeom prst="rect">
            <a:avLst/>
          </a:prstGeom>
        </p:spPr>
        <p:txBody>
          <a:bodyPr/>
          <a:lstStyle/>
          <a:p>
            <a:pPr marL="0" indent="0">
              <a:buNone/>
            </a:pPr>
            <a:r>
              <a:rPr lang="en-US" dirty="0" smtClean="0"/>
              <a:t>A comprehensive financial plan will</a:t>
            </a:r>
            <a:br>
              <a:rPr lang="en-US" dirty="0" smtClean="0"/>
            </a:br>
            <a:r>
              <a:rPr lang="en-US" dirty="0" smtClean="0"/>
              <a:t>help you address questions like:</a:t>
            </a:r>
          </a:p>
          <a:p>
            <a:r>
              <a:rPr lang="en-US" b="0" dirty="0" smtClean="0"/>
              <a:t>What </a:t>
            </a:r>
            <a:r>
              <a:rPr lang="en-US" b="0" dirty="0"/>
              <a:t>will your retirement look like</a:t>
            </a:r>
            <a:r>
              <a:rPr lang="en-US" b="0" dirty="0" smtClean="0"/>
              <a:t>?</a:t>
            </a:r>
          </a:p>
          <a:p>
            <a:r>
              <a:rPr lang="en-US" b="0" dirty="0" smtClean="0"/>
              <a:t>Who will be a part of your retirement?</a:t>
            </a:r>
          </a:p>
          <a:p>
            <a:r>
              <a:rPr lang="en-US" b="0" dirty="0" smtClean="0"/>
              <a:t>What </a:t>
            </a:r>
            <a:r>
              <a:rPr lang="en-US" b="0" dirty="0"/>
              <a:t>do you want to do in </a:t>
            </a:r>
            <a:r>
              <a:rPr lang="en-US" b="0" dirty="0" smtClean="0"/>
              <a:t/>
            </a:r>
            <a:br>
              <a:rPr lang="en-US" b="0" dirty="0" smtClean="0"/>
            </a:br>
            <a:r>
              <a:rPr lang="en-US" b="0" dirty="0" smtClean="0"/>
              <a:t>this </a:t>
            </a:r>
            <a:r>
              <a:rPr lang="en-US" b="0" dirty="0"/>
              <a:t>next stage of life? </a:t>
            </a:r>
            <a:endParaRPr lang="en-US" b="0" dirty="0" smtClean="0"/>
          </a:p>
          <a:p>
            <a:r>
              <a:rPr lang="en-US" b="0" dirty="0" smtClean="0"/>
              <a:t>How </a:t>
            </a:r>
            <a:r>
              <a:rPr lang="en-US" b="0" dirty="0"/>
              <a:t>are you going to pay </a:t>
            </a:r>
            <a:r>
              <a:rPr lang="en-US" b="0" dirty="0" smtClean="0"/>
              <a:t/>
            </a:r>
            <a:br>
              <a:rPr lang="en-US" b="0" dirty="0" smtClean="0"/>
            </a:br>
            <a:r>
              <a:rPr lang="en-US" b="0" dirty="0" smtClean="0"/>
              <a:t>for </a:t>
            </a:r>
            <a:r>
              <a:rPr lang="en-US" b="0" dirty="0"/>
              <a:t>the retirement </a:t>
            </a:r>
            <a:r>
              <a:rPr lang="en-US" b="0" dirty="0" smtClean="0"/>
              <a:t>you </a:t>
            </a:r>
            <a:br>
              <a:rPr lang="en-US" b="0" dirty="0" smtClean="0"/>
            </a:br>
            <a:r>
              <a:rPr lang="en-US" b="0" dirty="0" smtClean="0"/>
              <a:t>envision </a:t>
            </a:r>
            <a:r>
              <a:rPr lang="en-US" b="0" dirty="0"/>
              <a:t>for yourself</a:t>
            </a:r>
            <a:r>
              <a:rPr lang="en-US" b="0" dirty="0" smtClean="0"/>
              <a:t>?</a:t>
            </a:r>
          </a:p>
          <a:p>
            <a:r>
              <a:rPr lang="en-US" b="0" dirty="0" smtClean="0"/>
              <a:t>How do you proactively </a:t>
            </a:r>
            <a:br>
              <a:rPr lang="en-US" b="0" dirty="0" smtClean="0"/>
            </a:br>
            <a:r>
              <a:rPr lang="en-US" b="0" dirty="0" smtClean="0"/>
              <a:t>plan and prepare for </a:t>
            </a:r>
            <a:br>
              <a:rPr lang="en-US" b="0" dirty="0" smtClean="0"/>
            </a:br>
            <a:r>
              <a:rPr lang="en-US" b="0" dirty="0" smtClean="0"/>
              <a:t>the four risks in </a:t>
            </a:r>
            <a:br>
              <a:rPr lang="en-US" b="0" dirty="0" smtClean="0"/>
            </a:br>
            <a:r>
              <a:rPr lang="en-US" b="0" dirty="0" smtClean="0"/>
              <a:t>retirement?</a:t>
            </a:r>
            <a:endParaRPr lang="en-US" b="0" dirty="0"/>
          </a:p>
        </p:txBody>
      </p:sp>
      <p:sp>
        <p:nvSpPr>
          <p:cNvPr id="5" name="Slide Number Placeholder 4"/>
          <p:cNvSpPr>
            <a:spLocks noGrp="1"/>
          </p:cNvSpPr>
          <p:nvPr>
            <p:ph type="sldNum" sz="quarter" idx="12"/>
          </p:nvPr>
        </p:nvSpPr>
        <p:spPr/>
        <p:txBody>
          <a:bodyPr/>
          <a:lstStyle/>
          <a:p>
            <a:fld id="{A0845B0E-D3F5-47B9-AE83-5809F6A9F2F6}" type="slidenum">
              <a:rPr lang="en-CA" smtClean="0"/>
              <a:t>30</a:t>
            </a:fld>
            <a:endParaRPr lang="en-CA"/>
          </a:p>
        </p:txBody>
      </p:sp>
    </p:spTree>
    <p:extLst>
      <p:ext uri="{BB962C8B-B14F-4D97-AF65-F5344CB8AC3E}">
        <p14:creationId xmlns:p14="http://schemas.microsoft.com/office/powerpoint/2010/main" val="373321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CA" dirty="0" smtClean="0"/>
              <a:t>The value of professional advice</a:t>
            </a:r>
            <a:endParaRPr lang="en-CA" dirty="0"/>
          </a:p>
        </p:txBody>
      </p:sp>
      <p:sp>
        <p:nvSpPr>
          <p:cNvPr id="3" name="Text Placeholder 2"/>
          <p:cNvSpPr>
            <a:spLocks noGrp="1"/>
          </p:cNvSpPr>
          <p:nvPr>
            <p:ph idx="1"/>
          </p:nvPr>
        </p:nvSpPr>
        <p:spPr>
          <a:prstGeom prst="rect">
            <a:avLst/>
          </a:prstGeom>
        </p:spPr>
        <p:txBody>
          <a:bodyPr/>
          <a:lstStyle/>
          <a:p>
            <a:pPr marL="0" lvl="0" indent="0">
              <a:buNone/>
            </a:pPr>
            <a:r>
              <a:rPr lang="en-CA" dirty="0" smtClean="0"/>
              <a:t>A financial professional can help you:</a:t>
            </a:r>
          </a:p>
          <a:p>
            <a:pPr lvl="0"/>
            <a:r>
              <a:rPr lang="en-CA" b="0" dirty="0" smtClean="0"/>
              <a:t>Regularly save/invest more money </a:t>
            </a:r>
          </a:p>
          <a:p>
            <a:pPr lvl="0"/>
            <a:r>
              <a:rPr lang="en-CA" b="0" dirty="0" smtClean="0"/>
              <a:t>Use tax-advantaged plans and investments</a:t>
            </a:r>
          </a:p>
          <a:p>
            <a:pPr lvl="0"/>
            <a:r>
              <a:rPr lang="en-CA" b="0" dirty="0" smtClean="0"/>
              <a:t>Benefit from government-sponsored programs</a:t>
            </a:r>
          </a:p>
          <a:p>
            <a:pPr lvl="0"/>
            <a:r>
              <a:rPr lang="en-CA" b="0" dirty="0" smtClean="0"/>
              <a:t>Create, monitor and adjust your customized financial plan  </a:t>
            </a:r>
          </a:p>
          <a:p>
            <a:r>
              <a:rPr lang="en-CA" b="0" dirty="0" smtClean="0"/>
              <a:t>Engage experts in other specialized fields, as required</a:t>
            </a:r>
          </a:p>
        </p:txBody>
      </p:sp>
      <p:sp>
        <p:nvSpPr>
          <p:cNvPr id="5" name="Slide Number Placeholder 4"/>
          <p:cNvSpPr>
            <a:spLocks noGrp="1"/>
          </p:cNvSpPr>
          <p:nvPr>
            <p:ph type="sldNum" sz="quarter" idx="12"/>
          </p:nvPr>
        </p:nvSpPr>
        <p:spPr/>
        <p:txBody>
          <a:bodyPr/>
          <a:lstStyle/>
          <a:p>
            <a:fld id="{A0845B0E-D3F5-47B9-AE83-5809F6A9F2F6}" type="slidenum">
              <a:rPr lang="en-CA" smtClean="0"/>
              <a:t>31</a:t>
            </a:fld>
            <a:endParaRPr lang="en-CA"/>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4619" b="3225"/>
          <a:stretch/>
        </p:blipFill>
        <p:spPr>
          <a:xfrm>
            <a:off x="3707904" y="3429695"/>
            <a:ext cx="4992216" cy="2735609"/>
          </a:xfrm>
          <a:prstGeom prst="rect">
            <a:avLst/>
          </a:prstGeom>
        </p:spPr>
      </p:pic>
    </p:spTree>
    <p:extLst>
      <p:ext uri="{BB962C8B-B14F-4D97-AF65-F5344CB8AC3E}">
        <p14:creationId xmlns:p14="http://schemas.microsoft.com/office/powerpoint/2010/main" val="3442608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6770"/>
          <a:stretch/>
        </p:blipFill>
        <p:spPr>
          <a:xfrm flipH="1">
            <a:off x="6656651" y="2495982"/>
            <a:ext cx="1979999" cy="1233096"/>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1314"/>
          <a:stretch/>
        </p:blipFill>
        <p:spPr>
          <a:xfrm>
            <a:off x="4608225" y="2495982"/>
            <a:ext cx="1976915" cy="1336164"/>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val="0"/>
              </a:ext>
            </a:extLst>
          </a:blip>
          <a:srcRect t="31099" r="1299" b="30064"/>
          <a:stretch/>
        </p:blipFill>
        <p:spPr>
          <a:xfrm>
            <a:off x="4618517" y="3993939"/>
            <a:ext cx="4032000" cy="2084772"/>
          </a:xfrm>
          <a:prstGeom prst="rect">
            <a:avLst/>
          </a:prstGeom>
        </p:spPr>
      </p:pic>
      <p:pic>
        <p:nvPicPr>
          <p:cNvPr id="44" name="Picture 43"/>
          <p:cNvPicPr>
            <a:picLocks noChangeAspect="1"/>
          </p:cNvPicPr>
          <p:nvPr/>
        </p:nvPicPr>
        <p:blipFill rotWithShape="1">
          <a:blip r:embed="rId6" cstate="print">
            <a:extLst>
              <a:ext uri="{28A0092B-C50C-407E-A947-70E740481C1C}">
                <a14:useLocalDpi xmlns:a14="http://schemas.microsoft.com/office/drawing/2010/main" val="0"/>
              </a:ext>
            </a:extLst>
          </a:blip>
          <a:srcRect l="11051" t="7090" r="15152" b="12529"/>
          <a:stretch/>
        </p:blipFill>
        <p:spPr>
          <a:xfrm>
            <a:off x="6657151" y="988840"/>
            <a:ext cx="1987224" cy="1440000"/>
          </a:xfrm>
          <a:prstGeom prst="rect">
            <a:avLst/>
          </a:prstGeom>
          <a:ln w="28575">
            <a:noFill/>
          </a:ln>
        </p:spPr>
      </p:pic>
      <p:sp>
        <p:nvSpPr>
          <p:cNvPr id="2" name="Title 1"/>
          <p:cNvSpPr>
            <a:spLocks noGrp="1"/>
          </p:cNvSpPr>
          <p:nvPr>
            <p:ph type="title"/>
          </p:nvPr>
        </p:nvSpPr>
        <p:spPr/>
        <p:txBody>
          <a:bodyPr/>
          <a:lstStyle/>
          <a:p>
            <a:r>
              <a:rPr lang="en-CA" dirty="0" smtClean="0"/>
              <a:t>Summary </a:t>
            </a:r>
            <a:endParaRPr lang="en-CA" dirty="0"/>
          </a:p>
        </p:txBody>
      </p:sp>
      <p:sp>
        <p:nvSpPr>
          <p:cNvPr id="7" name="Content Placeholder 6"/>
          <p:cNvSpPr>
            <a:spLocks noGrp="1"/>
          </p:cNvSpPr>
          <p:nvPr>
            <p:ph idx="1"/>
          </p:nvPr>
        </p:nvSpPr>
        <p:spPr>
          <a:xfrm>
            <a:off x="457200" y="1124745"/>
            <a:ext cx="3826768" cy="4464496"/>
          </a:xfrm>
        </p:spPr>
        <p:txBody>
          <a:bodyPr/>
          <a:lstStyle/>
          <a:p>
            <a:r>
              <a:rPr lang="en-US" dirty="0" smtClean="0"/>
              <a:t>The keys to living longer include having a healthy body, mind, social life and finances</a:t>
            </a:r>
          </a:p>
          <a:p>
            <a:r>
              <a:rPr lang="en-US" dirty="0" smtClean="0"/>
              <a:t>An easy way to embrace these keys is to remember the 5 Fs:</a:t>
            </a:r>
          </a:p>
          <a:p>
            <a:pPr marL="457200" indent="-457200">
              <a:buFont typeface="+mj-lt"/>
              <a:buAutoNum type="arabicPeriod"/>
            </a:pPr>
            <a:r>
              <a:rPr lang="en-US" dirty="0" smtClean="0"/>
              <a:t>Family</a:t>
            </a:r>
          </a:p>
          <a:p>
            <a:pPr marL="457200" indent="-457200">
              <a:buFont typeface="+mj-lt"/>
              <a:buAutoNum type="arabicPeriod"/>
            </a:pPr>
            <a:r>
              <a:rPr lang="en-US" dirty="0" smtClean="0"/>
              <a:t>Fitness</a:t>
            </a:r>
          </a:p>
          <a:p>
            <a:pPr marL="457200" indent="-457200">
              <a:buFont typeface="+mj-lt"/>
              <a:buAutoNum type="arabicPeriod"/>
            </a:pPr>
            <a:r>
              <a:rPr lang="en-US" dirty="0" smtClean="0"/>
              <a:t>Food</a:t>
            </a:r>
          </a:p>
          <a:p>
            <a:pPr marL="457200" indent="-457200">
              <a:buFont typeface="+mj-lt"/>
              <a:buAutoNum type="arabicPeriod"/>
            </a:pPr>
            <a:r>
              <a:rPr lang="en-US" dirty="0" smtClean="0"/>
              <a:t>Fun</a:t>
            </a:r>
          </a:p>
          <a:p>
            <a:pPr marL="457200" indent="-457200">
              <a:buFont typeface="+mj-lt"/>
              <a:buAutoNum type="arabicPeriod"/>
            </a:pPr>
            <a:r>
              <a:rPr lang="en-US" dirty="0" smtClean="0"/>
              <a:t>Finances</a:t>
            </a:r>
          </a:p>
          <a:p>
            <a:endParaRPr lang="en-US" dirty="0" smtClean="0"/>
          </a:p>
          <a:p>
            <a:endParaRPr lang="en-CA" dirty="0"/>
          </a:p>
        </p:txBody>
      </p:sp>
      <p:sp>
        <p:nvSpPr>
          <p:cNvPr id="6" name="Slide Number Placeholder 5"/>
          <p:cNvSpPr>
            <a:spLocks noGrp="1"/>
          </p:cNvSpPr>
          <p:nvPr>
            <p:ph type="sldNum" sz="quarter" idx="12"/>
          </p:nvPr>
        </p:nvSpPr>
        <p:spPr/>
        <p:txBody>
          <a:bodyPr/>
          <a:lstStyle/>
          <a:p>
            <a:fld id="{A0845B0E-D3F5-47B9-AE83-5809F6A9F2F6}" type="slidenum">
              <a:rPr lang="en-CA" smtClean="0"/>
              <a:pPr/>
              <a:t>32</a:t>
            </a:fld>
            <a:endParaRPr lang="en-CA"/>
          </a:p>
        </p:txBody>
      </p:sp>
      <p:pic>
        <p:nvPicPr>
          <p:cNvPr id="32" name="Picture 31"/>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671689" y="967416"/>
            <a:ext cx="204216" cy="347473"/>
          </a:xfrm>
          <a:prstGeom prst="rect">
            <a:avLst/>
          </a:prstGeom>
        </p:spPr>
      </p:pic>
      <p:pic>
        <p:nvPicPr>
          <p:cNvPr id="34" name="Picture 33"/>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074475" y="3531646"/>
            <a:ext cx="204216" cy="347473"/>
          </a:xfrm>
          <a:prstGeom prst="rect">
            <a:avLst/>
          </a:prstGeom>
        </p:spPr>
      </p:pic>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l="5319" r="17540" b="15715"/>
          <a:stretch/>
        </p:blipFill>
        <p:spPr>
          <a:xfrm>
            <a:off x="4621158" y="988840"/>
            <a:ext cx="1975366" cy="1440000"/>
          </a:xfrm>
          <a:prstGeom prst="rect">
            <a:avLst/>
          </a:prstGeom>
          <a:ln w="28575">
            <a:noFill/>
          </a:ln>
        </p:spPr>
      </p:pic>
      <p:sp>
        <p:nvSpPr>
          <p:cNvPr id="29" name="Rounded Rectangle 30"/>
          <p:cNvSpPr/>
          <p:nvPr/>
        </p:nvSpPr>
        <p:spPr>
          <a:xfrm>
            <a:off x="4618842" y="2179373"/>
            <a:ext cx="1979999" cy="254753"/>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38" name="Rectangle 37"/>
          <p:cNvSpPr/>
          <p:nvPr/>
        </p:nvSpPr>
        <p:spPr>
          <a:xfrm>
            <a:off x="4619450" y="2151516"/>
            <a:ext cx="1979999"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1400" dirty="0" smtClean="0">
                <a:solidFill>
                  <a:schemeClr val="bg1"/>
                </a:solidFill>
                <a:latin typeface="Arial" panose="020B0604020202020204" pitchFamily="34" charset="0"/>
                <a:cs typeface="Arial" panose="020B0604020202020204" pitchFamily="34" charset="0"/>
              </a:rPr>
              <a:t>Family</a:t>
            </a:r>
            <a:endParaRPr lang="en-US" altLang="en-US" sz="1600" dirty="0" smtClean="0">
              <a:solidFill>
                <a:schemeClr val="bg1"/>
              </a:solidFill>
              <a:latin typeface="Arial" panose="020B0604020202020204" pitchFamily="34" charset="0"/>
              <a:cs typeface="Arial" panose="020B0604020202020204" pitchFamily="34" charset="0"/>
            </a:endParaRPr>
          </a:p>
        </p:txBody>
      </p:sp>
      <p:sp>
        <p:nvSpPr>
          <p:cNvPr id="31" name="Rounded Rectangle 30"/>
          <p:cNvSpPr/>
          <p:nvPr/>
        </p:nvSpPr>
        <p:spPr>
          <a:xfrm>
            <a:off x="6658165" y="2179373"/>
            <a:ext cx="1985196" cy="254753"/>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33" name="Rectangle 32"/>
          <p:cNvSpPr/>
          <p:nvPr/>
        </p:nvSpPr>
        <p:spPr>
          <a:xfrm>
            <a:off x="6669989" y="2149520"/>
            <a:ext cx="1979999"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1400" dirty="0" smtClean="0">
                <a:solidFill>
                  <a:schemeClr val="bg1"/>
                </a:solidFill>
                <a:latin typeface="Arial" panose="020B0604020202020204" pitchFamily="34" charset="0"/>
                <a:cs typeface="Arial" panose="020B0604020202020204" pitchFamily="34" charset="0"/>
              </a:rPr>
              <a:t>Fitness</a:t>
            </a:r>
            <a:endParaRPr lang="en-US" altLang="en-US" sz="1600" dirty="0" smtClean="0">
              <a:solidFill>
                <a:schemeClr val="bg1"/>
              </a:solidFill>
              <a:latin typeface="Arial" panose="020B0604020202020204" pitchFamily="34" charset="0"/>
              <a:cs typeface="Arial" panose="020B0604020202020204" pitchFamily="34" charset="0"/>
            </a:endParaRPr>
          </a:p>
        </p:txBody>
      </p:sp>
      <p:sp>
        <p:nvSpPr>
          <p:cNvPr id="35" name="Rounded Rectangle 30"/>
          <p:cNvSpPr/>
          <p:nvPr/>
        </p:nvSpPr>
        <p:spPr>
          <a:xfrm>
            <a:off x="4608225" y="3683989"/>
            <a:ext cx="1979999" cy="254753"/>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36" name="Rectangle 35"/>
          <p:cNvSpPr/>
          <p:nvPr/>
        </p:nvSpPr>
        <p:spPr>
          <a:xfrm>
            <a:off x="4611309" y="3656132"/>
            <a:ext cx="1979999"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1400" dirty="0" smtClean="0">
                <a:solidFill>
                  <a:schemeClr val="bg1"/>
                </a:solidFill>
                <a:latin typeface="Arial" panose="020B0604020202020204" pitchFamily="34" charset="0"/>
                <a:cs typeface="Arial" panose="020B0604020202020204" pitchFamily="34" charset="0"/>
              </a:rPr>
              <a:t>Food</a:t>
            </a:r>
            <a:endParaRPr lang="en-US" altLang="en-US" sz="1600" dirty="0" smtClean="0">
              <a:solidFill>
                <a:schemeClr val="bg1"/>
              </a:solidFill>
              <a:latin typeface="Arial" panose="020B0604020202020204" pitchFamily="34" charset="0"/>
              <a:cs typeface="Arial" panose="020B0604020202020204" pitchFamily="34" charset="0"/>
            </a:endParaRPr>
          </a:p>
        </p:txBody>
      </p:sp>
      <p:sp>
        <p:nvSpPr>
          <p:cNvPr id="37" name="Rounded Rectangle 30"/>
          <p:cNvSpPr/>
          <p:nvPr/>
        </p:nvSpPr>
        <p:spPr>
          <a:xfrm>
            <a:off x="6656651" y="3681993"/>
            <a:ext cx="1985196" cy="254753"/>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39" name="Rectangle 38"/>
          <p:cNvSpPr/>
          <p:nvPr/>
        </p:nvSpPr>
        <p:spPr>
          <a:xfrm>
            <a:off x="6661848" y="3654136"/>
            <a:ext cx="1979999"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1400" dirty="0" smtClean="0">
                <a:solidFill>
                  <a:schemeClr val="bg1"/>
                </a:solidFill>
                <a:latin typeface="Arial" panose="020B0604020202020204" pitchFamily="34" charset="0"/>
                <a:cs typeface="Arial" panose="020B0604020202020204" pitchFamily="34" charset="0"/>
              </a:rPr>
              <a:t>Fun</a:t>
            </a:r>
            <a:endParaRPr lang="en-US" altLang="en-US" sz="1600" dirty="0" smtClean="0">
              <a:solidFill>
                <a:schemeClr val="bg1"/>
              </a:solidFill>
              <a:latin typeface="Arial" panose="020B0604020202020204" pitchFamily="34" charset="0"/>
              <a:cs typeface="Arial" panose="020B0604020202020204" pitchFamily="34" charset="0"/>
            </a:endParaRPr>
          </a:p>
        </p:txBody>
      </p:sp>
      <p:sp>
        <p:nvSpPr>
          <p:cNvPr id="40" name="Rounded Rectangle 30"/>
          <p:cNvSpPr/>
          <p:nvPr/>
        </p:nvSpPr>
        <p:spPr>
          <a:xfrm>
            <a:off x="4618517" y="5877272"/>
            <a:ext cx="4032204" cy="254753"/>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41" name="Rectangle 40"/>
          <p:cNvSpPr/>
          <p:nvPr/>
        </p:nvSpPr>
        <p:spPr>
          <a:xfrm>
            <a:off x="4636720" y="5849415"/>
            <a:ext cx="4032204" cy="30777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en-US" sz="1400" dirty="0" smtClean="0">
                <a:solidFill>
                  <a:schemeClr val="bg1"/>
                </a:solidFill>
                <a:latin typeface="Arial" panose="020B0604020202020204" pitchFamily="34" charset="0"/>
                <a:cs typeface="Arial" panose="020B0604020202020204" pitchFamily="34" charset="0"/>
              </a:rPr>
              <a:t>Finances</a:t>
            </a:r>
            <a:endParaRPr lang="en-US" altLang="en-US" sz="16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78192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pPr lvl="0"/>
            <a:r>
              <a:rPr lang="en-CA" dirty="0" smtClean="0"/>
              <a:t>Summary</a:t>
            </a:r>
            <a:endParaRPr lang="en-CA" dirty="0"/>
          </a:p>
        </p:txBody>
      </p:sp>
      <p:sp>
        <p:nvSpPr>
          <p:cNvPr id="5" name="Content Placeholder 4"/>
          <p:cNvSpPr>
            <a:spLocks noGrp="1"/>
          </p:cNvSpPr>
          <p:nvPr>
            <p:ph idx="1"/>
          </p:nvPr>
        </p:nvSpPr>
        <p:spPr>
          <a:prstGeom prst="rect">
            <a:avLst/>
          </a:prstGeom>
        </p:spPr>
        <p:txBody>
          <a:bodyPr>
            <a:normAutofit/>
          </a:bodyPr>
          <a:lstStyle/>
          <a:p>
            <a:pPr lvl="0"/>
            <a:r>
              <a:rPr lang="en-CA" sz="2000" dirty="0" smtClean="0"/>
              <a:t>Financial considerations</a:t>
            </a:r>
          </a:p>
          <a:p>
            <a:pPr lvl="1"/>
            <a:r>
              <a:rPr lang="en-CA" dirty="0" smtClean="0"/>
              <a:t>Inflation risk</a:t>
            </a:r>
          </a:p>
          <a:p>
            <a:pPr lvl="1"/>
            <a:r>
              <a:rPr lang="en-CA" dirty="0" smtClean="0"/>
              <a:t>Longevity risk</a:t>
            </a:r>
          </a:p>
          <a:p>
            <a:pPr lvl="1"/>
            <a:r>
              <a:rPr lang="en-CA" dirty="0" smtClean="0"/>
              <a:t>Market risk</a:t>
            </a:r>
          </a:p>
          <a:p>
            <a:pPr lvl="1"/>
            <a:r>
              <a:rPr lang="en-CA" dirty="0" smtClean="0"/>
              <a:t>Health care and long-term care risk</a:t>
            </a:r>
          </a:p>
          <a:p>
            <a:pPr lvl="1"/>
            <a:endParaRPr lang="en-CA" dirty="0"/>
          </a:p>
          <a:p>
            <a:r>
              <a:rPr lang="en-CA" sz="2000" dirty="0"/>
              <a:t>Solutions for good financial </a:t>
            </a:r>
            <a:r>
              <a:rPr lang="en-CA" sz="2000" dirty="0" smtClean="0"/>
              <a:t>health</a:t>
            </a:r>
          </a:p>
          <a:p>
            <a:pPr lvl="1"/>
            <a:r>
              <a:rPr lang="en-CA" dirty="0"/>
              <a:t>Talk to a financial professional for help</a:t>
            </a:r>
          </a:p>
          <a:p>
            <a:pPr lvl="1"/>
            <a:r>
              <a:rPr lang="en-CA" dirty="0" smtClean="0"/>
              <a:t>Develop a financial plan</a:t>
            </a:r>
          </a:p>
        </p:txBody>
      </p:sp>
      <p:sp>
        <p:nvSpPr>
          <p:cNvPr id="3" name="Slide Number Placeholder 2"/>
          <p:cNvSpPr>
            <a:spLocks noGrp="1"/>
          </p:cNvSpPr>
          <p:nvPr>
            <p:ph type="sldNum" sz="quarter" idx="12"/>
          </p:nvPr>
        </p:nvSpPr>
        <p:spPr/>
        <p:txBody>
          <a:bodyPr/>
          <a:lstStyle/>
          <a:p>
            <a:fld id="{A0845B0E-D3F5-47B9-AE83-5809F6A9F2F6}" type="slidenum">
              <a:rPr lang="en-CA" smtClean="0"/>
              <a:t>33</a:t>
            </a:fld>
            <a:endParaRPr lang="en-CA"/>
          </a:p>
        </p:txBody>
      </p:sp>
    </p:spTree>
    <p:extLst>
      <p:ext uri="{BB962C8B-B14F-4D97-AF65-F5344CB8AC3E}">
        <p14:creationId xmlns:p14="http://schemas.microsoft.com/office/powerpoint/2010/main" val="31160352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prstGeom prst="rect">
            <a:avLst/>
          </a:prstGeom>
        </p:spPr>
        <p:txBody>
          <a:bodyPr>
            <a:normAutofit/>
          </a:bodyPr>
          <a:lstStyle/>
          <a:p>
            <a:r>
              <a:rPr lang="en-CA" dirty="0" smtClean="0"/>
              <a:t>Get a copy of our report</a:t>
            </a:r>
            <a:endParaRPr lang="en-CA" dirty="0"/>
          </a:p>
        </p:txBody>
      </p:sp>
      <p:sp>
        <p:nvSpPr>
          <p:cNvPr id="10" name="Content Placeholder 9"/>
          <p:cNvSpPr>
            <a:spLocks noGrp="1"/>
          </p:cNvSpPr>
          <p:nvPr>
            <p:ph idx="1"/>
          </p:nvPr>
        </p:nvSpPr>
        <p:spPr>
          <a:prstGeom prst="rect">
            <a:avLst/>
          </a:prstGeom>
        </p:spPr>
        <p:txBody>
          <a:bodyPr/>
          <a:lstStyle/>
          <a:p>
            <a:pPr marL="0" indent="0">
              <a:buNone/>
            </a:pPr>
            <a:r>
              <a:rPr lang="en-CA" dirty="0" smtClean="0"/>
              <a:t>Presenter name</a:t>
            </a:r>
          </a:p>
          <a:p>
            <a:pPr marL="0" indent="0">
              <a:buNone/>
            </a:pPr>
            <a:r>
              <a:rPr lang="en-CA" dirty="0" smtClean="0"/>
              <a:t>Contact information</a:t>
            </a:r>
          </a:p>
          <a:p>
            <a:pPr marL="0" indent="0">
              <a:buNone/>
            </a:pPr>
            <a:r>
              <a:rPr lang="en-CA" b="1" dirty="0" smtClean="0"/>
              <a:t>Thank </a:t>
            </a:r>
            <a:r>
              <a:rPr lang="en-CA" b="1" dirty="0"/>
              <a:t>you.</a:t>
            </a:r>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a:p>
            <a:pPr marL="0" indent="0">
              <a:buNone/>
            </a:pPr>
            <a:endParaRPr lang="en-CA" dirty="0" smtClean="0"/>
          </a:p>
          <a:p>
            <a:pPr marL="0" indent="0">
              <a:buNone/>
            </a:pPr>
            <a:endParaRPr lang="en-CA" dirty="0"/>
          </a:p>
        </p:txBody>
      </p:sp>
      <p:sp>
        <p:nvSpPr>
          <p:cNvPr id="2" name="Slide Number Placeholder 1"/>
          <p:cNvSpPr>
            <a:spLocks noGrp="1"/>
          </p:cNvSpPr>
          <p:nvPr>
            <p:ph type="sldNum" sz="quarter" idx="12"/>
          </p:nvPr>
        </p:nvSpPr>
        <p:spPr/>
        <p:txBody>
          <a:bodyPr/>
          <a:lstStyle/>
          <a:p>
            <a:fld id="{A0845B0E-D3F5-47B9-AE83-5809F6A9F2F6}" type="slidenum">
              <a:rPr lang="en-CA" smtClean="0"/>
              <a:t>34</a:t>
            </a:fld>
            <a:endParaRPr lang="en-C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548680"/>
            <a:ext cx="3256311" cy="421404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98872" y="2996952"/>
            <a:ext cx="3650991" cy="2821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955061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prstGeom prst="rect">
            <a:avLst/>
          </a:prstGeom>
        </p:spPr>
        <p:txBody>
          <a:bodyPr>
            <a:normAutofit/>
          </a:bodyPr>
          <a:lstStyle/>
          <a:p>
            <a:r>
              <a:rPr lang="en-CA" dirty="0" smtClean="0"/>
              <a:t>Disclaimer</a:t>
            </a:r>
            <a:endParaRPr lang="en-CA" dirty="0"/>
          </a:p>
        </p:txBody>
      </p:sp>
      <p:sp>
        <p:nvSpPr>
          <p:cNvPr id="4" name="Content Placeholder 3"/>
          <p:cNvSpPr>
            <a:spLocks noGrp="1"/>
          </p:cNvSpPr>
          <p:nvPr>
            <p:ph idx="1"/>
          </p:nvPr>
        </p:nvSpPr>
        <p:spPr>
          <a:prstGeom prst="rect">
            <a:avLst/>
          </a:prstGeom>
        </p:spPr>
        <p:txBody>
          <a:bodyPr>
            <a:normAutofit lnSpcReduction="10000"/>
          </a:bodyPr>
          <a:lstStyle/>
          <a:p>
            <a:pPr marL="0" indent="0">
              <a:spcBef>
                <a:spcPts val="1200"/>
              </a:spcBef>
              <a:buNone/>
            </a:pPr>
            <a:r>
              <a:rPr lang="en-CA" altLang="en-US" sz="1200" dirty="0" smtClean="0"/>
              <a:t>This </a:t>
            </a:r>
            <a:r>
              <a:rPr lang="en-CA" altLang="en-US" sz="1200" dirty="0"/>
              <a:t>communication is for information purposes. </a:t>
            </a:r>
            <a:r>
              <a:rPr lang="en-CA" altLang="en-US" sz="1200" dirty="0" smtClean="0"/>
              <a:t>While </a:t>
            </a:r>
            <a:r>
              <a:rPr lang="en-CA" altLang="en-US" sz="1200" dirty="0"/>
              <a:t>the information contained in this document is believed to be reliable, no guarantee is given that it is accurate or complete. The information contained herein is not, and should not be construed as, investment advice to any party. Investments should be evaluated relative to the individual’s investment objectives and professional advice should be obtained with respect to any circumstance.</a:t>
            </a:r>
          </a:p>
          <a:p>
            <a:pPr marL="0" indent="0">
              <a:spcBef>
                <a:spcPts val="0"/>
              </a:spcBef>
              <a:buNone/>
            </a:pPr>
            <a:endParaRPr lang="en-CA" altLang="en-US" sz="1200" dirty="0" smtClean="0"/>
          </a:p>
          <a:p>
            <a:pPr marL="0" indent="0">
              <a:spcBef>
                <a:spcPts val="0"/>
              </a:spcBef>
              <a:buNone/>
            </a:pPr>
            <a:r>
              <a:rPr lang="en-CA" altLang="en-US" sz="1200" dirty="0" smtClean="0"/>
              <a:t>BMO </a:t>
            </a:r>
            <a:r>
              <a:rPr lang="en-CA" altLang="en-US" sz="1200" dirty="0"/>
              <a:t>Global Asset Management </a:t>
            </a:r>
            <a:r>
              <a:rPr lang="en-CA" altLang="en-US" sz="1200" dirty="0" smtClean="0"/>
              <a:t>is a brand name that comprises </a:t>
            </a:r>
            <a:r>
              <a:rPr lang="en-CA" altLang="en-US" sz="1200" dirty="0"/>
              <a:t>BMO Asset Management Inc., BMO Investments Inc., BMO Asset Management Corp. and BMO’s specialized investment management firms.</a:t>
            </a:r>
          </a:p>
          <a:p>
            <a:pPr marL="0" indent="0">
              <a:spcBef>
                <a:spcPts val="0"/>
              </a:spcBef>
              <a:buNone/>
            </a:pPr>
            <a:endParaRPr lang="en-CA" altLang="en-US" sz="1200" dirty="0" smtClean="0"/>
          </a:p>
          <a:p>
            <a:pPr marL="0" indent="0">
              <a:spcBef>
                <a:spcPts val="0"/>
              </a:spcBef>
              <a:buNone/>
            </a:pPr>
            <a:r>
              <a:rPr lang="en-US" altLang="en-US" sz="1200" dirty="0" smtClean="0"/>
              <a:t>BMO </a:t>
            </a:r>
            <a:r>
              <a:rPr lang="en-US" altLang="en-US" sz="1200" dirty="0"/>
              <a:t>Mutual Funds are offered by BMO Investments Inc., a separate entity from Bank of Montreal. Commissions, trading commissions, management fees and expenses all may be associated with mutual fund investments. Please read the prospectus before investing. The indicated rate of return are the historical annual compounded total return including changes in unit value and reinvestment of all distributions and does not take into account sales, redemption, distribution or optional charges or income taxes payable by any unitholder that would have reduced returns. Mutual Funds are not guaranteed, their values change frequently and past performance may not be repeated.</a:t>
            </a:r>
          </a:p>
          <a:p>
            <a:pPr marL="0" indent="0">
              <a:spcBef>
                <a:spcPts val="0"/>
              </a:spcBef>
              <a:buNone/>
            </a:pPr>
            <a:endParaRPr lang="en-CA" altLang="en-US" sz="1200" dirty="0" smtClean="0"/>
          </a:p>
          <a:p>
            <a:pPr marL="0" indent="0">
              <a:spcBef>
                <a:spcPts val="0"/>
              </a:spcBef>
              <a:buNone/>
            </a:pPr>
            <a:r>
              <a:rPr lang="en-CA" altLang="en-US" sz="1200" dirty="0" smtClean="0"/>
              <a:t>BMO </a:t>
            </a:r>
            <a:r>
              <a:rPr lang="en-CA" altLang="en-US" sz="1200" dirty="0"/>
              <a:t>ETFs are managed and administered by BMO Asset Management Inc., an investment fund manager and portfolio manager and separate legal entity from Bank of Montreal. </a:t>
            </a:r>
            <a:r>
              <a:rPr lang="en-CA" altLang="en-US" sz="1200" dirty="0" smtClean="0"/>
              <a:t>Commissions</a:t>
            </a:r>
            <a:r>
              <a:rPr lang="en-CA" altLang="en-US" sz="1200" dirty="0"/>
              <a:t>, management fees and expenses all may be associated with investments in exchange traded funds. Please read the prospectus before investing. Exchange traded funds are not guaranteed, their values change frequently and past performance may not be repeated.</a:t>
            </a:r>
          </a:p>
          <a:p>
            <a:pPr marL="0" indent="0">
              <a:spcBef>
                <a:spcPts val="0"/>
              </a:spcBef>
              <a:buNone/>
            </a:pPr>
            <a:endParaRPr lang="en-CA" altLang="en-US" sz="1200" dirty="0" smtClean="0"/>
          </a:p>
          <a:p>
            <a:pPr marL="0" indent="0">
              <a:spcBef>
                <a:spcPts val="0"/>
              </a:spcBef>
              <a:buNone/>
            </a:pPr>
            <a:r>
              <a:rPr lang="en-CA" altLang="en-US" sz="1200" dirty="0" smtClean="0"/>
              <a:t>BMO </a:t>
            </a:r>
            <a:r>
              <a:rPr lang="en-CA" altLang="en-US" sz="1200" dirty="0"/>
              <a:t>Life Assurance Company is the issuer of the BMO Guaranteed Investment Funds (BMO GIF) contract and the guarantor of the guarantee provisions therein. The BMO GIF information and Policy Provisions provide full details and govern in all cases. </a:t>
            </a:r>
            <a:r>
              <a:rPr lang="en-CA" altLang="en-US" sz="1200" b="1" dirty="0"/>
              <a:t>Any amount that is allocated to a segregated fund is invested at the risk of the policy owner and may increase or decrease in value.</a:t>
            </a:r>
          </a:p>
          <a:p>
            <a:pPr marL="0" indent="0">
              <a:spcBef>
                <a:spcPts val="0"/>
              </a:spcBef>
              <a:buNone/>
            </a:pPr>
            <a:endParaRPr lang="en-CA" altLang="en-US" sz="1200" dirty="0" smtClean="0"/>
          </a:p>
          <a:p>
            <a:pPr marL="0" indent="0">
              <a:spcBef>
                <a:spcPts val="0"/>
              </a:spcBef>
              <a:buNone/>
            </a:pPr>
            <a:r>
              <a:rPr lang="en-CA" altLang="en-US" sz="1200" dirty="0" smtClean="0"/>
              <a:t>All </a:t>
            </a:r>
            <a:r>
              <a:rPr lang="en-CA" altLang="en-US" sz="1200" dirty="0"/>
              <a:t>logos and trademarks of other companies are the property of those respective companies.</a:t>
            </a:r>
          </a:p>
          <a:p>
            <a:pPr marL="0" indent="0">
              <a:spcBef>
                <a:spcPts val="1200"/>
              </a:spcBef>
              <a:buNone/>
            </a:pPr>
            <a:r>
              <a:rPr lang="en-CA" altLang="en-US" sz="1200" baseline="30000" dirty="0"/>
              <a:t>® </a:t>
            </a:r>
            <a:r>
              <a:rPr lang="en-CA" altLang="en-US" sz="1200" dirty="0"/>
              <a:t>“BMO (M-bar roundel symbol)” is a registered trade-mark of Bank of Montreal, used under licence.</a:t>
            </a:r>
          </a:p>
          <a:p>
            <a:pPr marL="0" indent="0">
              <a:lnSpc>
                <a:spcPct val="100000"/>
              </a:lnSpc>
              <a:buNone/>
            </a:pPr>
            <a:endParaRPr lang="en-CA" altLang="en-US" sz="1200" dirty="0">
              <a:solidFill>
                <a:srgbClr val="C0C0C0"/>
              </a:solidFill>
            </a:endParaRPr>
          </a:p>
        </p:txBody>
      </p:sp>
      <p:sp>
        <p:nvSpPr>
          <p:cNvPr id="2" name="Slide Number Placeholder 1"/>
          <p:cNvSpPr>
            <a:spLocks noGrp="1"/>
          </p:cNvSpPr>
          <p:nvPr>
            <p:ph type="sldNum" sz="quarter" idx="12"/>
          </p:nvPr>
        </p:nvSpPr>
        <p:spPr/>
        <p:txBody>
          <a:bodyPr/>
          <a:lstStyle/>
          <a:p>
            <a:fld id="{A0845B0E-D3F5-47B9-AE83-5809F6A9F2F6}" type="slidenum">
              <a:rPr lang="en-CA" smtClean="0"/>
              <a:t>35</a:t>
            </a:fld>
            <a:endParaRPr lang="en-CA" dirty="0"/>
          </a:p>
        </p:txBody>
      </p:sp>
    </p:spTree>
    <p:extLst>
      <p:ext uri="{BB962C8B-B14F-4D97-AF65-F5344CB8AC3E}">
        <p14:creationId xmlns:p14="http://schemas.microsoft.com/office/powerpoint/2010/main" val="68953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normAutofit/>
          </a:bodyPr>
          <a:lstStyle/>
          <a:p>
            <a:r>
              <a:rPr lang="en-CA" dirty="0" smtClean="0"/>
              <a:t>Longevity by the </a:t>
            </a:r>
            <a:r>
              <a:rPr lang="en-CA" dirty="0"/>
              <a:t>n</a:t>
            </a:r>
            <a:r>
              <a:rPr lang="en-CA" dirty="0" smtClean="0"/>
              <a:t>umbers</a:t>
            </a:r>
            <a:endParaRPr lang="en-CA" dirty="0"/>
          </a:p>
        </p:txBody>
      </p:sp>
      <p:sp>
        <p:nvSpPr>
          <p:cNvPr id="7" name="Rectangle 6"/>
          <p:cNvSpPr/>
          <p:nvPr/>
        </p:nvSpPr>
        <p:spPr>
          <a:xfrm>
            <a:off x="2773681" y="5481183"/>
            <a:ext cx="4329883" cy="553998"/>
          </a:xfrm>
          <a:prstGeom prst="rect">
            <a:avLst/>
          </a:prstGeom>
        </p:spPr>
        <p:txBody>
          <a:bodyPr wrap="square">
            <a:spAutoFit/>
          </a:bodyPr>
          <a:lstStyle/>
          <a:p>
            <a:pPr lvl="0"/>
            <a:r>
              <a:rPr lang="en-CA" sz="1000" baseline="30000" dirty="0" smtClean="0">
                <a:solidFill>
                  <a:srgbClr val="777777"/>
                </a:solidFill>
                <a:latin typeface="Arial" panose="020B0604020202020204" pitchFamily="34" charset="0"/>
                <a:cs typeface="Arial" panose="020B0604020202020204" pitchFamily="34" charset="0"/>
              </a:rPr>
              <a:t>1</a:t>
            </a:r>
            <a:r>
              <a:rPr lang="en-CA" sz="1000" dirty="0" smtClean="0">
                <a:solidFill>
                  <a:srgbClr val="777777"/>
                </a:solidFill>
                <a:latin typeface="Arial" panose="020B0604020202020204" pitchFamily="34" charset="0"/>
                <a:cs typeface="Arial" panose="020B0604020202020204" pitchFamily="34" charset="0"/>
              </a:rPr>
              <a:t>Source: Statistics Canada, 2012 </a:t>
            </a:r>
          </a:p>
          <a:p>
            <a:pPr lvl="0"/>
            <a:r>
              <a:rPr lang="en-CA" sz="1000" baseline="30000" dirty="0" smtClean="0">
                <a:solidFill>
                  <a:srgbClr val="777777"/>
                </a:solidFill>
                <a:latin typeface="Arial" panose="020B0604020202020204" pitchFamily="34" charset="0"/>
                <a:cs typeface="Arial" panose="020B0604020202020204" pitchFamily="34" charset="0"/>
              </a:rPr>
              <a:t>2</a:t>
            </a:r>
            <a:r>
              <a:rPr lang="en-CA" sz="1000" dirty="0" smtClean="0">
                <a:solidFill>
                  <a:srgbClr val="777777"/>
                </a:solidFill>
                <a:latin typeface="Arial" panose="020B0604020202020204" pitchFamily="34" charset="0"/>
                <a:cs typeface="Arial" panose="020B0604020202020204" pitchFamily="34" charset="0"/>
              </a:rPr>
              <a:t>Source: Statistics Canada, 2013 </a:t>
            </a:r>
          </a:p>
          <a:p>
            <a:pPr lvl="0"/>
            <a:r>
              <a:rPr lang="en-CA" sz="1000" baseline="30000" dirty="0" smtClean="0">
                <a:solidFill>
                  <a:srgbClr val="777777"/>
                </a:solidFill>
                <a:latin typeface="Arial" panose="020B0604020202020204" pitchFamily="34" charset="0"/>
                <a:cs typeface="Arial" panose="020B0604020202020204" pitchFamily="34" charset="0"/>
              </a:rPr>
              <a:t>3</a:t>
            </a:r>
            <a:r>
              <a:rPr lang="en-CA" sz="1000" dirty="0" smtClean="0">
                <a:solidFill>
                  <a:srgbClr val="777777"/>
                </a:solidFill>
                <a:latin typeface="Arial" panose="020B0604020202020204" pitchFamily="34" charset="0"/>
                <a:cs typeface="Arial" panose="020B0604020202020204" pitchFamily="34" charset="0"/>
              </a:rPr>
              <a:t>Source: Department of Finance, Oct. 2012</a:t>
            </a:r>
          </a:p>
        </p:txBody>
      </p:sp>
      <p:sp>
        <p:nvSpPr>
          <p:cNvPr id="32" name="Rectangle 31"/>
          <p:cNvSpPr/>
          <p:nvPr/>
        </p:nvSpPr>
        <p:spPr>
          <a:xfrm>
            <a:off x="577899" y="1648141"/>
            <a:ext cx="1980000" cy="1260000"/>
          </a:xfrm>
          <a:prstGeom prst="rect">
            <a:avLst/>
          </a:prstGeom>
          <a:noFill/>
        </p:spPr>
        <p:txBody>
          <a:bodyPr vert="horz" wrap="square" anchor="ctr">
            <a:noAutofit/>
          </a:bodyPr>
          <a:lstStyle/>
          <a:p>
            <a:r>
              <a:rPr lang="en-CA" dirty="0" smtClean="0">
                <a:solidFill>
                  <a:srgbClr val="777777"/>
                </a:solidFill>
                <a:latin typeface="Arial" panose="020B0604020202020204" pitchFamily="34" charset="0"/>
                <a:cs typeface="Arial" panose="020B0604020202020204" pitchFamily="34" charset="0"/>
              </a:rPr>
              <a:t>Canadian average life expectancy</a:t>
            </a:r>
            <a:r>
              <a:rPr lang="en-CA" baseline="30000" dirty="0" smtClean="0">
                <a:solidFill>
                  <a:srgbClr val="777777"/>
                </a:solidFill>
                <a:latin typeface="Arial" panose="020B0604020202020204" pitchFamily="34" charset="0"/>
                <a:cs typeface="Arial" panose="020B0604020202020204" pitchFamily="34" charset="0"/>
              </a:rPr>
              <a:t>1</a:t>
            </a:r>
            <a:endParaRPr lang="en-CA" baseline="30000" dirty="0">
              <a:solidFill>
                <a:srgbClr val="777777"/>
              </a:solidFill>
              <a:latin typeface="Arial" panose="020B0604020202020204" pitchFamily="34" charset="0"/>
              <a:cs typeface="Arial" panose="020B0604020202020204" pitchFamily="34" charset="0"/>
            </a:endParaRPr>
          </a:p>
        </p:txBody>
      </p:sp>
      <p:sp>
        <p:nvSpPr>
          <p:cNvPr id="25" name="Oval 24"/>
          <p:cNvSpPr/>
          <p:nvPr/>
        </p:nvSpPr>
        <p:spPr>
          <a:xfrm>
            <a:off x="2178899" y="1828141"/>
            <a:ext cx="900000" cy="900000"/>
          </a:xfrm>
          <a:prstGeom prst="ellipse">
            <a:avLst/>
          </a:prstGeom>
          <a:noFill/>
        </p:spPr>
        <p:txBody>
          <a:bodyPr wrap="none" lIns="0" tIns="0" rIns="0" bIns="0" anchor="ctr">
            <a:noAutofit/>
          </a:bodyPr>
          <a:lstStyle/>
          <a:p>
            <a:pPr algn="ctr"/>
            <a:endParaRPr lang="en-CA" dirty="0">
              <a:latin typeface="Arial" panose="020B0604020202020204" pitchFamily="34" charset="0"/>
              <a:cs typeface="Arial" panose="020B0604020202020204" pitchFamily="34" charset="0"/>
            </a:endParaRPr>
          </a:p>
        </p:txBody>
      </p:sp>
      <p:sp>
        <p:nvSpPr>
          <p:cNvPr id="65" name="Rectangle 64"/>
          <p:cNvSpPr/>
          <p:nvPr/>
        </p:nvSpPr>
        <p:spPr>
          <a:xfrm>
            <a:off x="577899" y="2907072"/>
            <a:ext cx="1980000" cy="1260000"/>
          </a:xfrm>
          <a:prstGeom prst="rect">
            <a:avLst/>
          </a:prstGeom>
          <a:noFill/>
        </p:spPr>
        <p:txBody>
          <a:bodyPr vert="horz" wrap="square" anchor="ctr">
            <a:noAutofit/>
          </a:bodyPr>
          <a:lstStyle/>
          <a:p>
            <a:r>
              <a:rPr lang="en-CA" dirty="0" smtClean="0">
                <a:solidFill>
                  <a:srgbClr val="777777"/>
                </a:solidFill>
                <a:latin typeface="Arial" panose="020B0604020202020204" pitchFamily="34" charset="0"/>
                <a:cs typeface="Arial" panose="020B0604020202020204" pitchFamily="34" charset="0"/>
              </a:rPr>
              <a:t>Centenarian population growth</a:t>
            </a:r>
            <a:r>
              <a:rPr lang="en-CA" baseline="30000" dirty="0" smtClean="0">
                <a:solidFill>
                  <a:srgbClr val="777777"/>
                </a:solidFill>
                <a:latin typeface="Arial" panose="020B0604020202020204" pitchFamily="34" charset="0"/>
                <a:cs typeface="Arial" panose="020B0604020202020204" pitchFamily="34" charset="0"/>
              </a:rPr>
              <a:t>2</a:t>
            </a:r>
          </a:p>
        </p:txBody>
      </p:sp>
      <p:sp>
        <p:nvSpPr>
          <p:cNvPr id="66" name="Rectangle 65"/>
          <p:cNvSpPr/>
          <p:nvPr/>
        </p:nvSpPr>
        <p:spPr>
          <a:xfrm>
            <a:off x="577899" y="4041208"/>
            <a:ext cx="1733762" cy="1260000"/>
          </a:xfrm>
          <a:prstGeom prst="rect">
            <a:avLst/>
          </a:prstGeom>
          <a:noFill/>
        </p:spPr>
        <p:txBody>
          <a:bodyPr vert="horz" wrap="square" anchor="ctr">
            <a:noAutofit/>
          </a:bodyPr>
          <a:lstStyle/>
          <a:p>
            <a:r>
              <a:rPr lang="en-CA" dirty="0" smtClean="0">
                <a:solidFill>
                  <a:srgbClr val="777777"/>
                </a:solidFill>
                <a:latin typeface="Arial" panose="020B0604020202020204" pitchFamily="34" charset="0"/>
                <a:cs typeface="Arial" panose="020B0604020202020204" pitchFamily="34" charset="0"/>
              </a:rPr>
              <a:t>Senior population growth</a:t>
            </a:r>
            <a:r>
              <a:rPr lang="en-CA" baseline="30000" dirty="0" smtClean="0">
                <a:solidFill>
                  <a:srgbClr val="777777"/>
                </a:solidFill>
                <a:latin typeface="Arial" panose="020B0604020202020204" pitchFamily="34" charset="0"/>
                <a:cs typeface="Arial" panose="020B0604020202020204" pitchFamily="34" charset="0"/>
              </a:rPr>
              <a:t>3</a:t>
            </a:r>
          </a:p>
        </p:txBody>
      </p:sp>
      <p:sp>
        <p:nvSpPr>
          <p:cNvPr id="18" name="Rectangle 17"/>
          <p:cNvSpPr/>
          <p:nvPr/>
        </p:nvSpPr>
        <p:spPr>
          <a:xfrm>
            <a:off x="2958072" y="2052137"/>
            <a:ext cx="1620000"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b="1" dirty="0" smtClean="0">
                <a:solidFill>
                  <a:srgbClr val="0079C1"/>
                </a:solidFill>
                <a:latin typeface="Arial" panose="020B0604020202020204" pitchFamily="34" charset="0"/>
                <a:cs typeface="Arial" panose="020B0604020202020204" pitchFamily="34" charset="0"/>
              </a:rPr>
              <a:t>Men</a:t>
            </a:r>
            <a:r>
              <a:rPr lang="en-CA" sz="1600" b="1" dirty="0">
                <a:solidFill>
                  <a:srgbClr val="0079C1"/>
                </a:solidFill>
                <a:latin typeface="Arial" panose="020B0604020202020204" pitchFamily="34" charset="0"/>
                <a:cs typeface="Arial" panose="020B0604020202020204" pitchFamily="34" charset="0"/>
              </a:rPr>
              <a:t>: 69</a:t>
            </a:r>
          </a:p>
          <a:p>
            <a:pPr algn="ctr"/>
            <a:r>
              <a:rPr lang="en-CA" sz="1600" b="1" dirty="0">
                <a:solidFill>
                  <a:srgbClr val="EE3124"/>
                </a:solidFill>
                <a:latin typeface="Arial" panose="020B0604020202020204" pitchFamily="34" charset="0"/>
                <a:cs typeface="Arial" panose="020B0604020202020204" pitchFamily="34" charset="0"/>
              </a:rPr>
              <a:t>Women: 76</a:t>
            </a:r>
            <a:endParaRPr lang="en-CA" sz="1600" b="1" dirty="0">
              <a:solidFill>
                <a:srgbClr val="0079C1"/>
              </a:solidFill>
              <a:latin typeface="Arial" panose="020B0604020202020204" pitchFamily="34" charset="0"/>
              <a:cs typeface="Arial" panose="020B0604020202020204" pitchFamily="34" charset="0"/>
            </a:endParaRPr>
          </a:p>
        </p:txBody>
      </p:sp>
      <p:sp>
        <p:nvSpPr>
          <p:cNvPr id="20" name="Rectangle 19"/>
          <p:cNvSpPr/>
          <p:nvPr/>
        </p:nvSpPr>
        <p:spPr>
          <a:xfrm>
            <a:off x="5035866" y="2052137"/>
            <a:ext cx="1692000" cy="5847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600" b="1" dirty="0">
                <a:solidFill>
                  <a:srgbClr val="0079C1"/>
                </a:solidFill>
                <a:latin typeface="Arial" panose="020B0604020202020204" pitchFamily="34" charset="0"/>
                <a:cs typeface="Arial" panose="020B0604020202020204" pitchFamily="34" charset="0"/>
              </a:rPr>
              <a:t>Men: 79</a:t>
            </a:r>
          </a:p>
          <a:p>
            <a:pPr algn="ctr"/>
            <a:r>
              <a:rPr lang="en-CA" sz="1600" b="1" dirty="0">
                <a:solidFill>
                  <a:srgbClr val="EE3124"/>
                </a:solidFill>
                <a:latin typeface="Arial" panose="020B0604020202020204" pitchFamily="34" charset="0"/>
                <a:cs typeface="Arial" panose="020B0604020202020204" pitchFamily="34" charset="0"/>
              </a:rPr>
              <a:t>Women: 84</a:t>
            </a:r>
            <a:endParaRPr lang="en-CA" sz="1600" b="1" dirty="0">
              <a:solidFill>
                <a:srgbClr val="0079C1"/>
              </a:solidFill>
              <a:latin typeface="Arial" panose="020B0604020202020204" pitchFamily="34" charset="0"/>
              <a:cs typeface="Arial" panose="020B0604020202020204" pitchFamily="34" charset="0"/>
            </a:endParaRPr>
          </a:p>
        </p:txBody>
      </p:sp>
      <p:sp>
        <p:nvSpPr>
          <p:cNvPr id="21" name="Rectangle 20"/>
          <p:cNvSpPr/>
          <p:nvPr/>
        </p:nvSpPr>
        <p:spPr>
          <a:xfrm>
            <a:off x="2953681" y="3541117"/>
            <a:ext cx="16200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altLang="en-US" sz="1600" b="1" dirty="0" smtClean="0">
                <a:solidFill>
                  <a:srgbClr val="0079C1"/>
                </a:solidFill>
                <a:latin typeface="Arial" panose="020B0604020202020204" pitchFamily="34" charset="0"/>
                <a:cs typeface="Arial" panose="020B0604020202020204" pitchFamily="34" charset="0"/>
              </a:rPr>
              <a:t>6,000</a:t>
            </a:r>
          </a:p>
        </p:txBody>
      </p:sp>
      <p:sp>
        <p:nvSpPr>
          <p:cNvPr id="38" name="Rounded Rectangle 30"/>
          <p:cNvSpPr/>
          <p:nvPr/>
        </p:nvSpPr>
        <p:spPr>
          <a:xfrm>
            <a:off x="4896256" y="2852936"/>
            <a:ext cx="1980000" cy="450596"/>
          </a:xfrm>
          <a:custGeom>
            <a:avLst/>
            <a:gdLst>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70424 w 1747934"/>
              <a:gd name="connsiteY6" fmla="*/ 1747934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123280 w 1747934"/>
              <a:gd name="connsiteY6" fmla="*/ 1742649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0 w 1747934"/>
              <a:gd name="connsiteY6" fmla="*/ 1677510 h 1747934"/>
              <a:gd name="connsiteX7" fmla="*/ 0 w 1747934"/>
              <a:gd name="connsiteY7" fmla="*/ 70424 h 1747934"/>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70424 h 1796553"/>
              <a:gd name="connsiteX1" fmla="*/ 70424 w 1747934"/>
              <a:gd name="connsiteY1" fmla="*/ 0 h 1796553"/>
              <a:gd name="connsiteX2" fmla="*/ 1677510 w 1747934"/>
              <a:gd name="connsiteY2" fmla="*/ 0 h 1796553"/>
              <a:gd name="connsiteX3" fmla="*/ 1747934 w 1747934"/>
              <a:gd name="connsiteY3" fmla="*/ 70424 h 1796553"/>
              <a:gd name="connsiteX4" fmla="*/ 1747934 w 1747934"/>
              <a:gd name="connsiteY4" fmla="*/ 1677510 h 1796553"/>
              <a:gd name="connsiteX5" fmla="*/ 0 w 1747934"/>
              <a:gd name="connsiteY5" fmla="*/ 1677510 h 1796553"/>
              <a:gd name="connsiteX6" fmla="*/ 0 w 1747934"/>
              <a:gd name="connsiteY6" fmla="*/ 70424 h 1796553"/>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248678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248678 h 1677510"/>
              <a:gd name="connsiteX0" fmla="*/ 0 w 1751909"/>
              <a:gd name="connsiteY0" fmla="*/ 248678 h 1677510"/>
              <a:gd name="connsiteX1" fmla="*/ 70424 w 1751909"/>
              <a:gd name="connsiteY1" fmla="*/ 0 h 1677510"/>
              <a:gd name="connsiteX2" fmla="*/ 1677510 w 1751909"/>
              <a:gd name="connsiteY2" fmla="*/ 0 h 1677510"/>
              <a:gd name="connsiteX3" fmla="*/ 1751909 w 1751909"/>
              <a:gd name="connsiteY3" fmla="*/ 172287 h 1677510"/>
              <a:gd name="connsiteX4" fmla="*/ 1747934 w 1751909"/>
              <a:gd name="connsiteY4" fmla="*/ 1677510 h 1677510"/>
              <a:gd name="connsiteX5" fmla="*/ 0 w 1751909"/>
              <a:gd name="connsiteY5" fmla="*/ 1677510 h 1677510"/>
              <a:gd name="connsiteX6" fmla="*/ 0 w 1751909"/>
              <a:gd name="connsiteY6" fmla="*/ 248678 h 1677510"/>
              <a:gd name="connsiteX0" fmla="*/ 0 w 1751909"/>
              <a:gd name="connsiteY0" fmla="*/ 310965 h 1739797"/>
              <a:gd name="connsiteX1" fmla="*/ 75187 w 1751909"/>
              <a:gd name="connsiteY1" fmla="*/ 0 h 1739797"/>
              <a:gd name="connsiteX2" fmla="*/ 1677510 w 1751909"/>
              <a:gd name="connsiteY2" fmla="*/ 6228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32172 h 1761004"/>
              <a:gd name="connsiteX1" fmla="*/ 75187 w 1751909"/>
              <a:gd name="connsiteY1" fmla="*/ 21207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332172 h 1761004"/>
              <a:gd name="connsiteX1" fmla="*/ 51156 w 1751909"/>
              <a:gd name="connsiteY1" fmla="*/ 21206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332172 h 1761004"/>
              <a:gd name="connsiteX1" fmla="*/ 51156 w 1751909"/>
              <a:gd name="connsiteY1" fmla="*/ 21206 h 1761004"/>
              <a:gd name="connsiteX2" fmla="*/ 1696761 w 1751909"/>
              <a:gd name="connsiteY2" fmla="*/ 5636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4005 w 1751909"/>
              <a:gd name="connsiteY0" fmla="*/ 208333 h 1761004"/>
              <a:gd name="connsiteX1" fmla="*/ 51156 w 1751909"/>
              <a:gd name="connsiteY1" fmla="*/ 21206 h 1761004"/>
              <a:gd name="connsiteX2" fmla="*/ 1696761 w 1751909"/>
              <a:gd name="connsiteY2" fmla="*/ 5636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4005 w 1751909"/>
              <a:gd name="connsiteY6" fmla="*/ 208333 h 176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909" h="1761004">
                <a:moveTo>
                  <a:pt x="4005" y="208333"/>
                </a:moveTo>
                <a:cubicBezTo>
                  <a:pt x="4005" y="169439"/>
                  <a:pt x="12262" y="21206"/>
                  <a:pt x="51156" y="21206"/>
                </a:cubicBezTo>
                <a:lnTo>
                  <a:pt x="1696761" y="5636"/>
                </a:lnTo>
                <a:cubicBezTo>
                  <a:pt x="1735655" y="-41081"/>
                  <a:pt x="1751909" y="216887"/>
                  <a:pt x="1751909" y="255781"/>
                </a:cubicBezTo>
                <a:lnTo>
                  <a:pt x="1747934" y="1761004"/>
                </a:lnTo>
                <a:lnTo>
                  <a:pt x="0" y="1761004"/>
                </a:lnTo>
                <a:lnTo>
                  <a:pt x="4005" y="208333"/>
                </a:ln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39" name="Rounded Rectangle 38"/>
          <p:cNvSpPr/>
          <p:nvPr/>
        </p:nvSpPr>
        <p:spPr>
          <a:xfrm>
            <a:off x="4896256" y="2856180"/>
            <a:ext cx="1980000" cy="1124154"/>
          </a:xfrm>
          <a:prstGeom prst="roundRect">
            <a:avLst>
              <a:gd name="adj" fmla="val 402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40" name="Isosceles Triangle 39"/>
          <p:cNvSpPr/>
          <p:nvPr/>
        </p:nvSpPr>
        <p:spPr>
          <a:xfrm rot="10800000">
            <a:off x="5706257" y="3212976"/>
            <a:ext cx="360000" cy="19854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23" name="Rectangle 22"/>
          <p:cNvSpPr/>
          <p:nvPr/>
        </p:nvSpPr>
        <p:spPr>
          <a:xfrm>
            <a:off x="4999866" y="3541117"/>
            <a:ext cx="17640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altLang="en-US" sz="1600" b="1" dirty="0" smtClean="0">
                <a:solidFill>
                  <a:srgbClr val="0079C1"/>
                </a:solidFill>
                <a:latin typeface="Arial" panose="020B0604020202020204" pitchFamily="34" charset="0"/>
                <a:cs typeface="Arial" panose="020B0604020202020204" pitchFamily="34" charset="0"/>
              </a:rPr>
              <a:t>78,000</a:t>
            </a:r>
          </a:p>
        </p:txBody>
      </p:sp>
      <p:sp>
        <p:nvSpPr>
          <p:cNvPr id="35" name="Rounded Rectangle 30"/>
          <p:cNvSpPr/>
          <p:nvPr/>
        </p:nvSpPr>
        <p:spPr>
          <a:xfrm>
            <a:off x="4891866" y="1319229"/>
            <a:ext cx="1980000" cy="512156"/>
          </a:xfrm>
          <a:custGeom>
            <a:avLst/>
            <a:gdLst>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70424 w 1747934"/>
              <a:gd name="connsiteY6" fmla="*/ 1747934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123280 w 1747934"/>
              <a:gd name="connsiteY6" fmla="*/ 1742649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0 w 1747934"/>
              <a:gd name="connsiteY6" fmla="*/ 1677510 h 1747934"/>
              <a:gd name="connsiteX7" fmla="*/ 0 w 1747934"/>
              <a:gd name="connsiteY7" fmla="*/ 70424 h 1747934"/>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70424 h 1796553"/>
              <a:gd name="connsiteX1" fmla="*/ 70424 w 1747934"/>
              <a:gd name="connsiteY1" fmla="*/ 0 h 1796553"/>
              <a:gd name="connsiteX2" fmla="*/ 1677510 w 1747934"/>
              <a:gd name="connsiteY2" fmla="*/ 0 h 1796553"/>
              <a:gd name="connsiteX3" fmla="*/ 1747934 w 1747934"/>
              <a:gd name="connsiteY3" fmla="*/ 70424 h 1796553"/>
              <a:gd name="connsiteX4" fmla="*/ 1747934 w 1747934"/>
              <a:gd name="connsiteY4" fmla="*/ 1677510 h 1796553"/>
              <a:gd name="connsiteX5" fmla="*/ 0 w 1747934"/>
              <a:gd name="connsiteY5" fmla="*/ 1677510 h 1796553"/>
              <a:gd name="connsiteX6" fmla="*/ 0 w 1747934"/>
              <a:gd name="connsiteY6" fmla="*/ 70424 h 1796553"/>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248678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248678 h 1677510"/>
              <a:gd name="connsiteX0" fmla="*/ 0 w 1751909"/>
              <a:gd name="connsiteY0" fmla="*/ 248678 h 1677510"/>
              <a:gd name="connsiteX1" fmla="*/ 70424 w 1751909"/>
              <a:gd name="connsiteY1" fmla="*/ 0 h 1677510"/>
              <a:gd name="connsiteX2" fmla="*/ 1677510 w 1751909"/>
              <a:gd name="connsiteY2" fmla="*/ 0 h 1677510"/>
              <a:gd name="connsiteX3" fmla="*/ 1751909 w 1751909"/>
              <a:gd name="connsiteY3" fmla="*/ 172287 h 1677510"/>
              <a:gd name="connsiteX4" fmla="*/ 1747934 w 1751909"/>
              <a:gd name="connsiteY4" fmla="*/ 1677510 h 1677510"/>
              <a:gd name="connsiteX5" fmla="*/ 0 w 1751909"/>
              <a:gd name="connsiteY5" fmla="*/ 1677510 h 1677510"/>
              <a:gd name="connsiteX6" fmla="*/ 0 w 1751909"/>
              <a:gd name="connsiteY6" fmla="*/ 248678 h 1677510"/>
              <a:gd name="connsiteX0" fmla="*/ 0 w 1751909"/>
              <a:gd name="connsiteY0" fmla="*/ 310965 h 1739797"/>
              <a:gd name="connsiteX1" fmla="*/ 75187 w 1751909"/>
              <a:gd name="connsiteY1" fmla="*/ 0 h 1739797"/>
              <a:gd name="connsiteX2" fmla="*/ 1677510 w 1751909"/>
              <a:gd name="connsiteY2" fmla="*/ 6228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32172 h 1761004"/>
              <a:gd name="connsiteX1" fmla="*/ 75187 w 1751909"/>
              <a:gd name="connsiteY1" fmla="*/ 21207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332172 h 1761004"/>
              <a:gd name="connsiteX1" fmla="*/ 47150 w 1751909"/>
              <a:gd name="connsiteY1" fmla="*/ 36774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332172 h 1761004"/>
              <a:gd name="connsiteX1" fmla="*/ 47150 w 1751909"/>
              <a:gd name="connsiteY1" fmla="*/ 36774 h 1761004"/>
              <a:gd name="connsiteX2" fmla="*/ 1700767 w 1751909"/>
              <a:gd name="connsiteY2" fmla="*/ 5636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909" h="1761004">
                <a:moveTo>
                  <a:pt x="0" y="332172"/>
                </a:moveTo>
                <a:cubicBezTo>
                  <a:pt x="0" y="293278"/>
                  <a:pt x="8256" y="36774"/>
                  <a:pt x="47150" y="36774"/>
                </a:cubicBezTo>
                <a:lnTo>
                  <a:pt x="1700767" y="5636"/>
                </a:lnTo>
                <a:cubicBezTo>
                  <a:pt x="1739661" y="-41081"/>
                  <a:pt x="1751909" y="216887"/>
                  <a:pt x="1751909" y="255781"/>
                </a:cubicBezTo>
                <a:lnTo>
                  <a:pt x="1747934" y="1761004"/>
                </a:lnTo>
                <a:lnTo>
                  <a:pt x="0" y="1761004"/>
                </a:lnTo>
                <a:lnTo>
                  <a:pt x="0" y="332172"/>
                </a:ln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36" name="Rounded Rectangle 35"/>
          <p:cNvSpPr/>
          <p:nvPr/>
        </p:nvSpPr>
        <p:spPr>
          <a:xfrm>
            <a:off x="4891866" y="1322473"/>
            <a:ext cx="1980000" cy="1405668"/>
          </a:xfrm>
          <a:prstGeom prst="roundRect">
            <a:avLst>
              <a:gd name="adj" fmla="val 402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37" name="Isosceles Triangle 36"/>
          <p:cNvSpPr/>
          <p:nvPr/>
        </p:nvSpPr>
        <p:spPr>
          <a:xfrm rot="10800000">
            <a:off x="5701867" y="1715039"/>
            <a:ext cx="360000" cy="19854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31" name="Rounded Rectangle 30"/>
          <p:cNvSpPr/>
          <p:nvPr/>
        </p:nvSpPr>
        <p:spPr>
          <a:xfrm>
            <a:off x="2778071" y="2855554"/>
            <a:ext cx="1989054" cy="447978"/>
          </a:xfrm>
          <a:custGeom>
            <a:avLst/>
            <a:gdLst>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70424 w 1747934"/>
              <a:gd name="connsiteY6" fmla="*/ 1747934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123280 w 1747934"/>
              <a:gd name="connsiteY6" fmla="*/ 1742649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0 w 1747934"/>
              <a:gd name="connsiteY6" fmla="*/ 1677510 h 1747934"/>
              <a:gd name="connsiteX7" fmla="*/ 0 w 1747934"/>
              <a:gd name="connsiteY7" fmla="*/ 70424 h 1747934"/>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70424 h 1796553"/>
              <a:gd name="connsiteX1" fmla="*/ 70424 w 1747934"/>
              <a:gd name="connsiteY1" fmla="*/ 0 h 1796553"/>
              <a:gd name="connsiteX2" fmla="*/ 1677510 w 1747934"/>
              <a:gd name="connsiteY2" fmla="*/ 0 h 1796553"/>
              <a:gd name="connsiteX3" fmla="*/ 1747934 w 1747934"/>
              <a:gd name="connsiteY3" fmla="*/ 70424 h 1796553"/>
              <a:gd name="connsiteX4" fmla="*/ 1747934 w 1747934"/>
              <a:gd name="connsiteY4" fmla="*/ 1677510 h 1796553"/>
              <a:gd name="connsiteX5" fmla="*/ 0 w 1747934"/>
              <a:gd name="connsiteY5" fmla="*/ 1677510 h 1796553"/>
              <a:gd name="connsiteX6" fmla="*/ 0 w 1747934"/>
              <a:gd name="connsiteY6" fmla="*/ 70424 h 1796553"/>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248678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248678 h 1677510"/>
              <a:gd name="connsiteX0" fmla="*/ 0 w 1751909"/>
              <a:gd name="connsiteY0" fmla="*/ 248678 h 1677510"/>
              <a:gd name="connsiteX1" fmla="*/ 70424 w 1751909"/>
              <a:gd name="connsiteY1" fmla="*/ 0 h 1677510"/>
              <a:gd name="connsiteX2" fmla="*/ 1677510 w 1751909"/>
              <a:gd name="connsiteY2" fmla="*/ 0 h 1677510"/>
              <a:gd name="connsiteX3" fmla="*/ 1751909 w 1751909"/>
              <a:gd name="connsiteY3" fmla="*/ 172287 h 1677510"/>
              <a:gd name="connsiteX4" fmla="*/ 1747934 w 1751909"/>
              <a:gd name="connsiteY4" fmla="*/ 1677510 h 1677510"/>
              <a:gd name="connsiteX5" fmla="*/ 0 w 1751909"/>
              <a:gd name="connsiteY5" fmla="*/ 1677510 h 1677510"/>
              <a:gd name="connsiteX6" fmla="*/ 0 w 1751909"/>
              <a:gd name="connsiteY6" fmla="*/ 248678 h 1677510"/>
              <a:gd name="connsiteX0" fmla="*/ 0 w 1751909"/>
              <a:gd name="connsiteY0" fmla="*/ 310965 h 1739797"/>
              <a:gd name="connsiteX1" fmla="*/ 75187 w 1751909"/>
              <a:gd name="connsiteY1" fmla="*/ 0 h 1739797"/>
              <a:gd name="connsiteX2" fmla="*/ 1677510 w 1751909"/>
              <a:gd name="connsiteY2" fmla="*/ 6228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32172 h 1761004"/>
              <a:gd name="connsiteX1" fmla="*/ 75187 w 1751909"/>
              <a:gd name="connsiteY1" fmla="*/ 21207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4006 w 1751909"/>
              <a:gd name="connsiteY0" fmla="*/ 153976 h 1761004"/>
              <a:gd name="connsiteX1" fmla="*/ 75187 w 1751909"/>
              <a:gd name="connsiteY1" fmla="*/ 21207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4006 w 1751909"/>
              <a:gd name="connsiteY6" fmla="*/ 153976 h 1761004"/>
              <a:gd name="connsiteX0" fmla="*/ 4006 w 1759920"/>
              <a:gd name="connsiteY0" fmla="*/ 156440 h 1763468"/>
              <a:gd name="connsiteX1" fmla="*/ 75187 w 1759920"/>
              <a:gd name="connsiteY1" fmla="*/ 23671 h 1763468"/>
              <a:gd name="connsiteX2" fmla="*/ 1672730 w 1759920"/>
              <a:gd name="connsiteY2" fmla="*/ 8101 h 1763468"/>
              <a:gd name="connsiteX3" fmla="*/ 1759920 w 1759920"/>
              <a:gd name="connsiteY3" fmla="*/ 169147 h 1763468"/>
              <a:gd name="connsiteX4" fmla="*/ 1747934 w 1759920"/>
              <a:gd name="connsiteY4" fmla="*/ 1763468 h 1763468"/>
              <a:gd name="connsiteX5" fmla="*/ 0 w 1759920"/>
              <a:gd name="connsiteY5" fmla="*/ 1763468 h 1763468"/>
              <a:gd name="connsiteX6" fmla="*/ 4006 w 1759920"/>
              <a:gd name="connsiteY6" fmla="*/ 156440 h 176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9920" h="1763468">
                <a:moveTo>
                  <a:pt x="4006" y="156440"/>
                </a:moveTo>
                <a:cubicBezTo>
                  <a:pt x="4006" y="117546"/>
                  <a:pt x="36293" y="23671"/>
                  <a:pt x="75187" y="23671"/>
                </a:cubicBezTo>
                <a:lnTo>
                  <a:pt x="1672730" y="8101"/>
                </a:lnTo>
                <a:cubicBezTo>
                  <a:pt x="1711624" y="-38616"/>
                  <a:pt x="1759920" y="130253"/>
                  <a:pt x="1759920" y="169147"/>
                </a:cubicBezTo>
                <a:cubicBezTo>
                  <a:pt x="1755925" y="700587"/>
                  <a:pt x="1751929" y="1232028"/>
                  <a:pt x="1747934" y="1763468"/>
                </a:cubicBezTo>
                <a:lnTo>
                  <a:pt x="0" y="1763468"/>
                </a:lnTo>
                <a:cubicBezTo>
                  <a:pt x="0" y="1287191"/>
                  <a:pt x="4006" y="632717"/>
                  <a:pt x="4006" y="156440"/>
                </a:cubicBez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33" name="Rounded Rectangle 32"/>
          <p:cNvSpPr/>
          <p:nvPr/>
        </p:nvSpPr>
        <p:spPr>
          <a:xfrm>
            <a:off x="2778071" y="2859424"/>
            <a:ext cx="1980000" cy="1120910"/>
          </a:xfrm>
          <a:prstGeom prst="roundRect">
            <a:avLst>
              <a:gd name="adj" fmla="val 402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34" name="Isosceles Triangle 33"/>
          <p:cNvSpPr/>
          <p:nvPr/>
        </p:nvSpPr>
        <p:spPr>
          <a:xfrm rot="10800000">
            <a:off x="3588072" y="3216220"/>
            <a:ext cx="360000" cy="19854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28" name="Rounded Rectangle 30"/>
          <p:cNvSpPr/>
          <p:nvPr/>
        </p:nvSpPr>
        <p:spPr>
          <a:xfrm>
            <a:off x="2773681" y="1321877"/>
            <a:ext cx="1980000" cy="509507"/>
          </a:xfrm>
          <a:custGeom>
            <a:avLst/>
            <a:gdLst>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70424 w 1747934"/>
              <a:gd name="connsiteY6" fmla="*/ 1747934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123280 w 1747934"/>
              <a:gd name="connsiteY6" fmla="*/ 1742649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0 w 1747934"/>
              <a:gd name="connsiteY6" fmla="*/ 1677510 h 1747934"/>
              <a:gd name="connsiteX7" fmla="*/ 0 w 1747934"/>
              <a:gd name="connsiteY7" fmla="*/ 70424 h 1747934"/>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70424 h 1796553"/>
              <a:gd name="connsiteX1" fmla="*/ 70424 w 1747934"/>
              <a:gd name="connsiteY1" fmla="*/ 0 h 1796553"/>
              <a:gd name="connsiteX2" fmla="*/ 1677510 w 1747934"/>
              <a:gd name="connsiteY2" fmla="*/ 0 h 1796553"/>
              <a:gd name="connsiteX3" fmla="*/ 1747934 w 1747934"/>
              <a:gd name="connsiteY3" fmla="*/ 70424 h 1796553"/>
              <a:gd name="connsiteX4" fmla="*/ 1747934 w 1747934"/>
              <a:gd name="connsiteY4" fmla="*/ 1677510 h 1796553"/>
              <a:gd name="connsiteX5" fmla="*/ 0 w 1747934"/>
              <a:gd name="connsiteY5" fmla="*/ 1677510 h 1796553"/>
              <a:gd name="connsiteX6" fmla="*/ 0 w 1747934"/>
              <a:gd name="connsiteY6" fmla="*/ 70424 h 1796553"/>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248678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248678 h 1677510"/>
              <a:gd name="connsiteX0" fmla="*/ 0 w 1751909"/>
              <a:gd name="connsiteY0" fmla="*/ 248678 h 1677510"/>
              <a:gd name="connsiteX1" fmla="*/ 70424 w 1751909"/>
              <a:gd name="connsiteY1" fmla="*/ 0 h 1677510"/>
              <a:gd name="connsiteX2" fmla="*/ 1677510 w 1751909"/>
              <a:gd name="connsiteY2" fmla="*/ 0 h 1677510"/>
              <a:gd name="connsiteX3" fmla="*/ 1751909 w 1751909"/>
              <a:gd name="connsiteY3" fmla="*/ 172287 h 1677510"/>
              <a:gd name="connsiteX4" fmla="*/ 1747934 w 1751909"/>
              <a:gd name="connsiteY4" fmla="*/ 1677510 h 1677510"/>
              <a:gd name="connsiteX5" fmla="*/ 0 w 1751909"/>
              <a:gd name="connsiteY5" fmla="*/ 1677510 h 1677510"/>
              <a:gd name="connsiteX6" fmla="*/ 0 w 1751909"/>
              <a:gd name="connsiteY6" fmla="*/ 248678 h 1677510"/>
              <a:gd name="connsiteX0" fmla="*/ 0 w 1751909"/>
              <a:gd name="connsiteY0" fmla="*/ 310965 h 1739797"/>
              <a:gd name="connsiteX1" fmla="*/ 75187 w 1751909"/>
              <a:gd name="connsiteY1" fmla="*/ 0 h 1739797"/>
              <a:gd name="connsiteX2" fmla="*/ 1677510 w 1751909"/>
              <a:gd name="connsiteY2" fmla="*/ 6228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32172 h 1761004"/>
              <a:gd name="connsiteX1" fmla="*/ 75187 w 1751909"/>
              <a:gd name="connsiteY1" fmla="*/ 21207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332172 h 1761004"/>
              <a:gd name="connsiteX1" fmla="*/ 51036 w 1751909"/>
              <a:gd name="connsiteY1" fmla="*/ 21208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332172 h 1761004"/>
              <a:gd name="connsiteX1" fmla="*/ 51036 w 1751909"/>
              <a:gd name="connsiteY1" fmla="*/ 21208 h 1761004"/>
              <a:gd name="connsiteX2" fmla="*/ 1696881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285176 h 1761004"/>
              <a:gd name="connsiteX1" fmla="*/ 51036 w 1751909"/>
              <a:gd name="connsiteY1" fmla="*/ 21208 h 1761004"/>
              <a:gd name="connsiteX2" fmla="*/ 1696881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285176 h 1761004"/>
              <a:gd name="connsiteX0" fmla="*/ 0 w 1751909"/>
              <a:gd name="connsiteY0" fmla="*/ 287235 h 1763063"/>
              <a:gd name="connsiteX1" fmla="*/ 51036 w 1751909"/>
              <a:gd name="connsiteY1" fmla="*/ 23267 h 1763063"/>
              <a:gd name="connsiteX2" fmla="*/ 1696881 w 1751909"/>
              <a:gd name="connsiteY2" fmla="*/ 7696 h 1763063"/>
              <a:gd name="connsiteX3" fmla="*/ 1751909 w 1751909"/>
              <a:gd name="connsiteY3" fmla="*/ 179519 h 1763063"/>
              <a:gd name="connsiteX4" fmla="*/ 1747934 w 1751909"/>
              <a:gd name="connsiteY4" fmla="*/ 1763063 h 1763063"/>
              <a:gd name="connsiteX5" fmla="*/ 0 w 1751909"/>
              <a:gd name="connsiteY5" fmla="*/ 1763063 h 1763063"/>
              <a:gd name="connsiteX6" fmla="*/ 0 w 1751909"/>
              <a:gd name="connsiteY6" fmla="*/ 287235 h 1763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909" h="1763063">
                <a:moveTo>
                  <a:pt x="0" y="287235"/>
                </a:moveTo>
                <a:cubicBezTo>
                  <a:pt x="0" y="248341"/>
                  <a:pt x="12142" y="23267"/>
                  <a:pt x="51036" y="23267"/>
                </a:cubicBezTo>
                <a:lnTo>
                  <a:pt x="1696881" y="7696"/>
                </a:lnTo>
                <a:cubicBezTo>
                  <a:pt x="1735775" y="-39021"/>
                  <a:pt x="1751909" y="140625"/>
                  <a:pt x="1751909" y="179519"/>
                </a:cubicBezTo>
                <a:lnTo>
                  <a:pt x="1747934" y="1763063"/>
                </a:lnTo>
                <a:lnTo>
                  <a:pt x="0" y="1763063"/>
                </a:lnTo>
                <a:lnTo>
                  <a:pt x="0" y="287235"/>
                </a:ln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29" name="Rounded Rectangle 28"/>
          <p:cNvSpPr/>
          <p:nvPr/>
        </p:nvSpPr>
        <p:spPr>
          <a:xfrm>
            <a:off x="2773681" y="1325717"/>
            <a:ext cx="1980000" cy="1395158"/>
          </a:xfrm>
          <a:prstGeom prst="roundRect">
            <a:avLst>
              <a:gd name="adj" fmla="val 402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30" name="Isosceles Triangle 29"/>
          <p:cNvSpPr/>
          <p:nvPr/>
        </p:nvSpPr>
        <p:spPr>
          <a:xfrm rot="10800000">
            <a:off x="3583682" y="1718283"/>
            <a:ext cx="360000" cy="19854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6" name="Rectangle 5"/>
          <p:cNvSpPr/>
          <p:nvPr/>
        </p:nvSpPr>
        <p:spPr>
          <a:xfrm>
            <a:off x="3387198" y="1414938"/>
            <a:ext cx="761747" cy="369332"/>
          </a:xfrm>
          <a:prstGeom prst="rect">
            <a:avLst/>
          </a:prstGeom>
        </p:spPr>
        <p:txBody>
          <a:bodyPr wrap="none">
            <a:spAutoFit/>
          </a:bodyPr>
          <a:lstStyle/>
          <a:p>
            <a:r>
              <a:rPr lang="en-CA" b="1" dirty="0">
                <a:solidFill>
                  <a:schemeClr val="bg1"/>
                </a:solidFill>
                <a:latin typeface="Arial" panose="020B0604020202020204" pitchFamily="34" charset="0"/>
                <a:cs typeface="Arial" panose="020B0604020202020204" pitchFamily="34" charset="0"/>
              </a:rPr>
              <a:t>1970 </a:t>
            </a:r>
            <a:endParaRPr lang="en-CA" dirty="0">
              <a:solidFill>
                <a:schemeClr val="bg1"/>
              </a:solidFill>
            </a:endParaRPr>
          </a:p>
        </p:txBody>
      </p:sp>
      <p:sp>
        <p:nvSpPr>
          <p:cNvPr id="41" name="Rectangle 40"/>
          <p:cNvSpPr/>
          <p:nvPr/>
        </p:nvSpPr>
        <p:spPr>
          <a:xfrm>
            <a:off x="5500992" y="1414938"/>
            <a:ext cx="684867" cy="369332"/>
          </a:xfrm>
          <a:prstGeom prst="rect">
            <a:avLst/>
          </a:prstGeom>
        </p:spPr>
        <p:txBody>
          <a:bodyPr wrap="none">
            <a:spAutoFit/>
          </a:bodyPr>
          <a:lstStyle/>
          <a:p>
            <a:r>
              <a:rPr lang="en-CA" b="1" dirty="0" smtClean="0">
                <a:solidFill>
                  <a:schemeClr val="bg1"/>
                </a:solidFill>
                <a:latin typeface="Arial" panose="020B0604020202020204" pitchFamily="34" charset="0"/>
                <a:cs typeface="Arial" panose="020B0604020202020204" pitchFamily="34" charset="0"/>
              </a:rPr>
              <a:t>2011</a:t>
            </a:r>
            <a:endParaRPr lang="en-CA" dirty="0">
              <a:solidFill>
                <a:schemeClr val="bg1"/>
              </a:solidFill>
            </a:endParaRPr>
          </a:p>
        </p:txBody>
      </p:sp>
      <p:sp>
        <p:nvSpPr>
          <p:cNvPr id="42" name="Rectangle 41"/>
          <p:cNvSpPr/>
          <p:nvPr/>
        </p:nvSpPr>
        <p:spPr>
          <a:xfrm>
            <a:off x="3387198" y="2917875"/>
            <a:ext cx="684867" cy="369332"/>
          </a:xfrm>
          <a:prstGeom prst="rect">
            <a:avLst/>
          </a:prstGeom>
        </p:spPr>
        <p:txBody>
          <a:bodyPr wrap="none">
            <a:spAutoFit/>
          </a:bodyPr>
          <a:lstStyle/>
          <a:p>
            <a:r>
              <a:rPr lang="en-CA" b="1" dirty="0" smtClean="0">
                <a:solidFill>
                  <a:schemeClr val="bg1"/>
                </a:solidFill>
                <a:latin typeface="Arial" panose="020B0604020202020204" pitchFamily="34" charset="0"/>
                <a:cs typeface="Arial" panose="020B0604020202020204" pitchFamily="34" charset="0"/>
              </a:rPr>
              <a:t>2011</a:t>
            </a:r>
            <a:endParaRPr lang="en-CA" dirty="0">
              <a:solidFill>
                <a:schemeClr val="bg1"/>
              </a:solidFill>
            </a:endParaRPr>
          </a:p>
        </p:txBody>
      </p:sp>
      <p:sp>
        <p:nvSpPr>
          <p:cNvPr id="43" name="Rectangle 42"/>
          <p:cNvSpPr/>
          <p:nvPr/>
        </p:nvSpPr>
        <p:spPr>
          <a:xfrm>
            <a:off x="5500992" y="2917875"/>
            <a:ext cx="697627" cy="369332"/>
          </a:xfrm>
          <a:prstGeom prst="rect">
            <a:avLst/>
          </a:prstGeom>
        </p:spPr>
        <p:txBody>
          <a:bodyPr wrap="none">
            <a:spAutoFit/>
          </a:bodyPr>
          <a:lstStyle/>
          <a:p>
            <a:r>
              <a:rPr lang="en-CA" b="1" dirty="0" smtClean="0">
                <a:solidFill>
                  <a:schemeClr val="bg1"/>
                </a:solidFill>
                <a:latin typeface="Arial" panose="020B0604020202020204" pitchFamily="34" charset="0"/>
                <a:cs typeface="Arial" panose="020B0604020202020204" pitchFamily="34" charset="0"/>
              </a:rPr>
              <a:t>2061</a:t>
            </a:r>
            <a:endParaRPr lang="en-CA" dirty="0">
              <a:solidFill>
                <a:schemeClr val="bg1"/>
              </a:solidFill>
            </a:endParaRPr>
          </a:p>
        </p:txBody>
      </p:sp>
      <p:sp>
        <p:nvSpPr>
          <p:cNvPr id="44" name="Rounded Rectangle 30"/>
          <p:cNvSpPr/>
          <p:nvPr/>
        </p:nvSpPr>
        <p:spPr>
          <a:xfrm>
            <a:off x="2773681" y="4123104"/>
            <a:ext cx="1980000" cy="450596"/>
          </a:xfrm>
          <a:custGeom>
            <a:avLst/>
            <a:gdLst>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70424 w 1747934"/>
              <a:gd name="connsiteY6" fmla="*/ 1747934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123280 w 1747934"/>
              <a:gd name="connsiteY6" fmla="*/ 1742649 h 1747934"/>
              <a:gd name="connsiteX7" fmla="*/ 0 w 1747934"/>
              <a:gd name="connsiteY7" fmla="*/ 1677510 h 1747934"/>
              <a:gd name="connsiteX8" fmla="*/ 0 w 1747934"/>
              <a:gd name="connsiteY8" fmla="*/ 70424 h 1747934"/>
              <a:gd name="connsiteX0" fmla="*/ 0 w 1747934"/>
              <a:gd name="connsiteY0" fmla="*/ 70424 h 1747934"/>
              <a:gd name="connsiteX1" fmla="*/ 70424 w 1747934"/>
              <a:gd name="connsiteY1" fmla="*/ 0 h 1747934"/>
              <a:gd name="connsiteX2" fmla="*/ 1677510 w 1747934"/>
              <a:gd name="connsiteY2" fmla="*/ 0 h 1747934"/>
              <a:gd name="connsiteX3" fmla="*/ 1747934 w 1747934"/>
              <a:gd name="connsiteY3" fmla="*/ 70424 h 1747934"/>
              <a:gd name="connsiteX4" fmla="*/ 1747934 w 1747934"/>
              <a:gd name="connsiteY4" fmla="*/ 1677510 h 1747934"/>
              <a:gd name="connsiteX5" fmla="*/ 1677510 w 1747934"/>
              <a:gd name="connsiteY5" fmla="*/ 1747934 h 1747934"/>
              <a:gd name="connsiteX6" fmla="*/ 0 w 1747934"/>
              <a:gd name="connsiteY6" fmla="*/ 1677510 h 1747934"/>
              <a:gd name="connsiteX7" fmla="*/ 0 w 1747934"/>
              <a:gd name="connsiteY7" fmla="*/ 70424 h 1747934"/>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70424 h 1796553"/>
              <a:gd name="connsiteX1" fmla="*/ 70424 w 1747934"/>
              <a:gd name="connsiteY1" fmla="*/ 0 h 1796553"/>
              <a:gd name="connsiteX2" fmla="*/ 1677510 w 1747934"/>
              <a:gd name="connsiteY2" fmla="*/ 0 h 1796553"/>
              <a:gd name="connsiteX3" fmla="*/ 1747934 w 1747934"/>
              <a:gd name="connsiteY3" fmla="*/ 70424 h 1796553"/>
              <a:gd name="connsiteX4" fmla="*/ 1747934 w 1747934"/>
              <a:gd name="connsiteY4" fmla="*/ 1677510 h 1796553"/>
              <a:gd name="connsiteX5" fmla="*/ 0 w 1747934"/>
              <a:gd name="connsiteY5" fmla="*/ 1677510 h 1796553"/>
              <a:gd name="connsiteX6" fmla="*/ 0 w 1747934"/>
              <a:gd name="connsiteY6" fmla="*/ 70424 h 1796553"/>
              <a:gd name="connsiteX0" fmla="*/ 0 w 1747934"/>
              <a:gd name="connsiteY0" fmla="*/ 70424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70424 h 1677510"/>
              <a:gd name="connsiteX0" fmla="*/ 0 w 1747934"/>
              <a:gd name="connsiteY0" fmla="*/ 248678 h 1677510"/>
              <a:gd name="connsiteX1" fmla="*/ 70424 w 1747934"/>
              <a:gd name="connsiteY1" fmla="*/ 0 h 1677510"/>
              <a:gd name="connsiteX2" fmla="*/ 1677510 w 1747934"/>
              <a:gd name="connsiteY2" fmla="*/ 0 h 1677510"/>
              <a:gd name="connsiteX3" fmla="*/ 1747934 w 1747934"/>
              <a:gd name="connsiteY3" fmla="*/ 70424 h 1677510"/>
              <a:gd name="connsiteX4" fmla="*/ 1747934 w 1747934"/>
              <a:gd name="connsiteY4" fmla="*/ 1677510 h 1677510"/>
              <a:gd name="connsiteX5" fmla="*/ 0 w 1747934"/>
              <a:gd name="connsiteY5" fmla="*/ 1677510 h 1677510"/>
              <a:gd name="connsiteX6" fmla="*/ 0 w 1747934"/>
              <a:gd name="connsiteY6" fmla="*/ 248678 h 1677510"/>
              <a:gd name="connsiteX0" fmla="*/ 0 w 1751909"/>
              <a:gd name="connsiteY0" fmla="*/ 248678 h 1677510"/>
              <a:gd name="connsiteX1" fmla="*/ 70424 w 1751909"/>
              <a:gd name="connsiteY1" fmla="*/ 0 h 1677510"/>
              <a:gd name="connsiteX2" fmla="*/ 1677510 w 1751909"/>
              <a:gd name="connsiteY2" fmla="*/ 0 h 1677510"/>
              <a:gd name="connsiteX3" fmla="*/ 1751909 w 1751909"/>
              <a:gd name="connsiteY3" fmla="*/ 172287 h 1677510"/>
              <a:gd name="connsiteX4" fmla="*/ 1747934 w 1751909"/>
              <a:gd name="connsiteY4" fmla="*/ 1677510 h 1677510"/>
              <a:gd name="connsiteX5" fmla="*/ 0 w 1751909"/>
              <a:gd name="connsiteY5" fmla="*/ 1677510 h 1677510"/>
              <a:gd name="connsiteX6" fmla="*/ 0 w 1751909"/>
              <a:gd name="connsiteY6" fmla="*/ 248678 h 1677510"/>
              <a:gd name="connsiteX0" fmla="*/ 0 w 1751909"/>
              <a:gd name="connsiteY0" fmla="*/ 310965 h 1739797"/>
              <a:gd name="connsiteX1" fmla="*/ 75187 w 1751909"/>
              <a:gd name="connsiteY1" fmla="*/ 0 h 1739797"/>
              <a:gd name="connsiteX2" fmla="*/ 1677510 w 1751909"/>
              <a:gd name="connsiteY2" fmla="*/ 6228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10965 h 1739797"/>
              <a:gd name="connsiteX1" fmla="*/ 75187 w 1751909"/>
              <a:gd name="connsiteY1" fmla="*/ 0 h 1739797"/>
              <a:gd name="connsiteX2" fmla="*/ 1679891 w 1751909"/>
              <a:gd name="connsiteY2" fmla="*/ 46717 h 1739797"/>
              <a:gd name="connsiteX3" fmla="*/ 1751909 w 1751909"/>
              <a:gd name="connsiteY3" fmla="*/ 234574 h 1739797"/>
              <a:gd name="connsiteX4" fmla="*/ 1747934 w 1751909"/>
              <a:gd name="connsiteY4" fmla="*/ 1739797 h 1739797"/>
              <a:gd name="connsiteX5" fmla="*/ 0 w 1751909"/>
              <a:gd name="connsiteY5" fmla="*/ 1739797 h 1739797"/>
              <a:gd name="connsiteX6" fmla="*/ 0 w 1751909"/>
              <a:gd name="connsiteY6" fmla="*/ 310965 h 1739797"/>
              <a:gd name="connsiteX0" fmla="*/ 0 w 1751909"/>
              <a:gd name="connsiteY0" fmla="*/ 332172 h 1761004"/>
              <a:gd name="connsiteX1" fmla="*/ 75187 w 1751909"/>
              <a:gd name="connsiteY1" fmla="*/ 21207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332172 h 1761004"/>
              <a:gd name="connsiteX1" fmla="*/ 43145 w 1751909"/>
              <a:gd name="connsiteY1" fmla="*/ 21206 h 1761004"/>
              <a:gd name="connsiteX2" fmla="*/ 1672730 w 1751909"/>
              <a:gd name="connsiteY2" fmla="*/ 5637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 name="connsiteX0" fmla="*/ 0 w 1751909"/>
              <a:gd name="connsiteY0" fmla="*/ 332172 h 1761004"/>
              <a:gd name="connsiteX1" fmla="*/ 43145 w 1751909"/>
              <a:gd name="connsiteY1" fmla="*/ 21206 h 1761004"/>
              <a:gd name="connsiteX2" fmla="*/ 1712782 w 1751909"/>
              <a:gd name="connsiteY2" fmla="*/ 5636 h 1761004"/>
              <a:gd name="connsiteX3" fmla="*/ 1751909 w 1751909"/>
              <a:gd name="connsiteY3" fmla="*/ 255781 h 1761004"/>
              <a:gd name="connsiteX4" fmla="*/ 1747934 w 1751909"/>
              <a:gd name="connsiteY4" fmla="*/ 1761004 h 1761004"/>
              <a:gd name="connsiteX5" fmla="*/ 0 w 1751909"/>
              <a:gd name="connsiteY5" fmla="*/ 1761004 h 1761004"/>
              <a:gd name="connsiteX6" fmla="*/ 0 w 1751909"/>
              <a:gd name="connsiteY6" fmla="*/ 332172 h 176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1909" h="1761004">
                <a:moveTo>
                  <a:pt x="0" y="332172"/>
                </a:moveTo>
                <a:cubicBezTo>
                  <a:pt x="0" y="293278"/>
                  <a:pt x="4251" y="21206"/>
                  <a:pt x="43145" y="21206"/>
                </a:cubicBezTo>
                <a:lnTo>
                  <a:pt x="1712782" y="5636"/>
                </a:lnTo>
                <a:cubicBezTo>
                  <a:pt x="1751676" y="-41081"/>
                  <a:pt x="1751909" y="216887"/>
                  <a:pt x="1751909" y="255781"/>
                </a:cubicBezTo>
                <a:lnTo>
                  <a:pt x="1747934" y="1761004"/>
                </a:lnTo>
                <a:lnTo>
                  <a:pt x="0" y="1761004"/>
                </a:lnTo>
                <a:lnTo>
                  <a:pt x="0" y="332172"/>
                </a:lnTo>
                <a:close/>
              </a:path>
            </a:pathLst>
          </a:cu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dirty="0"/>
          </a:p>
        </p:txBody>
      </p:sp>
      <p:sp>
        <p:nvSpPr>
          <p:cNvPr id="45" name="Rounded Rectangle 44"/>
          <p:cNvSpPr/>
          <p:nvPr/>
        </p:nvSpPr>
        <p:spPr>
          <a:xfrm>
            <a:off x="2773681" y="4126348"/>
            <a:ext cx="1980000" cy="1174860"/>
          </a:xfrm>
          <a:prstGeom prst="roundRect">
            <a:avLst>
              <a:gd name="adj" fmla="val 4029"/>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46" name="Isosceles Triangle 45"/>
          <p:cNvSpPr/>
          <p:nvPr/>
        </p:nvSpPr>
        <p:spPr>
          <a:xfrm rot="10800000">
            <a:off x="3563889" y="4483144"/>
            <a:ext cx="360000" cy="19854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CA"/>
          </a:p>
        </p:txBody>
      </p:sp>
      <p:sp>
        <p:nvSpPr>
          <p:cNvPr id="47" name="Rectangle 46"/>
          <p:cNvSpPr/>
          <p:nvPr/>
        </p:nvSpPr>
        <p:spPr>
          <a:xfrm>
            <a:off x="2877291" y="4837517"/>
            <a:ext cx="1764000"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altLang="en-US" sz="1600" b="1" dirty="0" smtClean="0">
                <a:solidFill>
                  <a:srgbClr val="0079C1"/>
                </a:solidFill>
                <a:latin typeface="Arial" panose="020B0604020202020204" pitchFamily="34" charset="0"/>
                <a:cs typeface="Arial" panose="020B0604020202020204" pitchFamily="34" charset="0"/>
              </a:rPr>
              <a:t>Double</a:t>
            </a:r>
          </a:p>
        </p:txBody>
      </p:sp>
      <p:sp>
        <p:nvSpPr>
          <p:cNvPr id="48" name="Rectangle 47"/>
          <p:cNvSpPr/>
          <p:nvPr/>
        </p:nvSpPr>
        <p:spPr>
          <a:xfrm>
            <a:off x="3378417" y="4188043"/>
            <a:ext cx="697627" cy="369332"/>
          </a:xfrm>
          <a:prstGeom prst="rect">
            <a:avLst/>
          </a:prstGeom>
        </p:spPr>
        <p:txBody>
          <a:bodyPr wrap="none">
            <a:spAutoFit/>
          </a:bodyPr>
          <a:lstStyle/>
          <a:p>
            <a:r>
              <a:rPr lang="en-CA" b="1" dirty="0" smtClean="0">
                <a:solidFill>
                  <a:schemeClr val="bg1"/>
                </a:solidFill>
                <a:latin typeface="Arial" panose="020B0604020202020204" pitchFamily="34" charset="0"/>
                <a:cs typeface="Arial" panose="020B0604020202020204" pitchFamily="34" charset="0"/>
              </a:rPr>
              <a:t>2030</a:t>
            </a:r>
            <a:endParaRPr lang="en-CA" dirty="0">
              <a:solidFill>
                <a:schemeClr val="bg1"/>
              </a:solidFill>
            </a:endParaRPr>
          </a:p>
        </p:txBody>
      </p:sp>
      <p:sp>
        <p:nvSpPr>
          <p:cNvPr id="3" name="Slide Number Placeholder 2"/>
          <p:cNvSpPr>
            <a:spLocks noGrp="1"/>
          </p:cNvSpPr>
          <p:nvPr>
            <p:ph type="sldNum" sz="quarter" idx="12"/>
          </p:nvPr>
        </p:nvSpPr>
        <p:spPr/>
        <p:txBody>
          <a:bodyPr/>
          <a:lstStyle/>
          <a:p>
            <a:fld id="{04715328-A023-4616-83CC-6596B4A26AC7}" type="slidenum">
              <a:rPr lang="en-CA" smtClean="0"/>
              <a:t>4</a:t>
            </a:fld>
            <a:endParaRPr lang="en-CA"/>
          </a:p>
        </p:txBody>
      </p:sp>
    </p:spTree>
    <p:extLst>
      <p:ext uri="{BB962C8B-B14F-4D97-AF65-F5344CB8AC3E}">
        <p14:creationId xmlns:p14="http://schemas.microsoft.com/office/powerpoint/2010/main" val="4505469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22278"/>
          <a:stretch/>
        </p:blipFill>
        <p:spPr>
          <a:xfrm>
            <a:off x="4177035" y="3521116"/>
            <a:ext cx="1701381" cy="1276036"/>
          </a:xfrm>
          <a:prstGeom prst="rect">
            <a:avLst/>
          </a:prstGeom>
          <a:ln>
            <a:noFill/>
          </a:ln>
          <a:effectLst>
            <a:outerShdw blurRad="292100" dist="139700" dir="2700000" algn="tl" rotWithShape="0">
              <a:srgbClr val="333333">
                <a:alpha val="65000"/>
              </a:srgbClr>
            </a:outerShdw>
          </a:effectLst>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22278"/>
          <a:stretch/>
        </p:blipFill>
        <p:spPr>
          <a:xfrm>
            <a:off x="1728763" y="3521116"/>
            <a:ext cx="1701381" cy="1276036"/>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9454" y="2309105"/>
            <a:ext cx="204216" cy="347473"/>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l="22278"/>
          <a:stretch/>
        </p:blipFill>
        <p:spPr>
          <a:xfrm>
            <a:off x="611560" y="1844824"/>
            <a:ext cx="1701381" cy="127603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827584" y="1996851"/>
            <a:ext cx="1152128" cy="793602"/>
          </a:xfrm>
          <a:prstGeom prst="rect">
            <a:avLst/>
          </a:prstGeom>
          <a:noFill/>
          <a:ln w="19050">
            <a:noFill/>
          </a:ln>
        </p:spPr>
        <p:txBody>
          <a:bodyPr wrap="square" lIns="0" tIns="0" rIns="0" bIns="0" rtlCol="0" anchor="ctr">
            <a:noAutofit/>
          </a:bodyPr>
          <a:lstStyle/>
          <a:p>
            <a:r>
              <a:rPr lang="en-CA" sz="1400" dirty="0" smtClean="0">
                <a:solidFill>
                  <a:srgbClr val="777777"/>
                </a:solidFill>
                <a:latin typeface="Arial" panose="020B0604020202020204" pitchFamily="34" charset="0"/>
                <a:cs typeface="Arial" panose="020B0604020202020204" pitchFamily="34" charset="0"/>
              </a:rPr>
              <a:t>The four keys to longevity</a:t>
            </a:r>
            <a:endParaRPr lang="en-CA" sz="1400" dirty="0">
              <a:solidFill>
                <a:srgbClr val="777777"/>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726" y="2309105"/>
            <a:ext cx="204216" cy="347473"/>
          </a:xfrm>
          <a:prstGeom prst="rect">
            <a:avLst/>
          </a:prstGeom>
        </p:spPr>
      </p:pic>
      <p:sp>
        <p:nvSpPr>
          <p:cNvPr id="9" name="TextBox 8"/>
          <p:cNvSpPr txBox="1"/>
          <p:nvPr/>
        </p:nvSpPr>
        <p:spPr>
          <a:xfrm>
            <a:off x="1835696" y="3751227"/>
            <a:ext cx="1138722" cy="757893"/>
          </a:xfrm>
          <a:prstGeom prst="rect">
            <a:avLst/>
          </a:prstGeom>
          <a:noFill/>
          <a:ln w="19050">
            <a:noFill/>
          </a:ln>
        </p:spPr>
        <p:txBody>
          <a:bodyPr wrap="square" lIns="0" tIns="0" rIns="0" bIns="0" rtlCol="0" anchor="ctr">
            <a:noAutofit/>
          </a:bodyPr>
          <a:lstStyle/>
          <a:p>
            <a:r>
              <a:rPr lang="en-CA" sz="1400" dirty="0" smtClean="0">
                <a:solidFill>
                  <a:srgbClr val="777777"/>
                </a:solidFill>
                <a:latin typeface="Arial" panose="020B0604020202020204" pitchFamily="34" charset="0"/>
                <a:cs typeface="Arial" panose="020B0604020202020204" pitchFamily="34" charset="0"/>
              </a:rPr>
              <a:t>Solutions for good financial health</a:t>
            </a:r>
            <a:endParaRPr lang="en-CA" sz="1400" dirty="0">
              <a:solidFill>
                <a:srgbClr val="777777"/>
              </a:solidFill>
              <a:latin typeface="Arial" panose="020B0604020202020204" pitchFamily="34" charset="0"/>
              <a:cs typeface="Arial" panose="020B0604020202020204" pitchFamily="34" charset="0"/>
            </a:endParaRPr>
          </a:p>
        </p:txBody>
      </p:sp>
      <p:sp>
        <p:nvSpPr>
          <p:cNvPr id="21" name="TextBox 20"/>
          <p:cNvSpPr txBox="1"/>
          <p:nvPr/>
        </p:nvSpPr>
        <p:spPr>
          <a:xfrm>
            <a:off x="4355976" y="3673598"/>
            <a:ext cx="1138722" cy="757893"/>
          </a:xfrm>
          <a:prstGeom prst="rect">
            <a:avLst/>
          </a:prstGeom>
          <a:noFill/>
          <a:ln w="19050">
            <a:noFill/>
          </a:ln>
        </p:spPr>
        <p:txBody>
          <a:bodyPr wrap="square" lIns="0" tIns="0" rIns="0" bIns="0" rtlCol="0" anchor="ctr">
            <a:noAutofit/>
          </a:bodyPr>
          <a:lstStyle/>
          <a:p>
            <a:r>
              <a:rPr lang="en-CA" sz="1400" dirty="0" smtClean="0">
                <a:solidFill>
                  <a:srgbClr val="777777"/>
                </a:solidFill>
                <a:latin typeface="Arial" panose="020B0604020202020204" pitchFamily="34" charset="0"/>
                <a:cs typeface="Arial" panose="020B0604020202020204" pitchFamily="34" charset="0"/>
              </a:rPr>
              <a:t>Summary and questions</a:t>
            </a:r>
            <a:endParaRPr lang="en-CA" sz="1400" dirty="0">
              <a:solidFill>
                <a:srgbClr val="777777"/>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7717" y="3985397"/>
            <a:ext cx="204216" cy="347473"/>
          </a:xfrm>
          <a:prstGeom prst="rect">
            <a:avLst/>
          </a:prstGeom>
        </p:spPr>
      </p:pic>
      <p:sp>
        <p:nvSpPr>
          <p:cNvPr id="4" name="Title 3"/>
          <p:cNvSpPr>
            <a:spLocks noGrp="1"/>
          </p:cNvSpPr>
          <p:nvPr>
            <p:ph type="title"/>
          </p:nvPr>
        </p:nvSpPr>
        <p:spPr/>
        <p:txBody>
          <a:bodyPr/>
          <a:lstStyle/>
          <a:p>
            <a:r>
              <a:rPr lang="en-CA" dirty="0" smtClean="0"/>
              <a:t>Agenda</a:t>
            </a:r>
            <a:endParaRPr lang="en-CA" dirty="0"/>
          </a:p>
        </p:txBody>
      </p:sp>
      <p:sp>
        <p:nvSpPr>
          <p:cNvPr id="6" name="Slide Number Placeholder 5"/>
          <p:cNvSpPr>
            <a:spLocks noGrp="1"/>
          </p:cNvSpPr>
          <p:nvPr>
            <p:ph type="sldNum" sz="quarter" idx="12"/>
          </p:nvPr>
        </p:nvSpPr>
        <p:spPr/>
        <p:txBody>
          <a:bodyPr/>
          <a:lstStyle/>
          <a:p>
            <a:fld id="{04715328-A023-4616-83CC-6596B4A26AC7}" type="slidenum">
              <a:rPr lang="en-CA" smtClean="0"/>
              <a:t>5</a:t>
            </a:fld>
            <a:endParaRPr lang="en-CA"/>
          </a:p>
        </p:txBody>
      </p:sp>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l="22278"/>
          <a:stretch/>
        </p:blipFill>
        <p:spPr>
          <a:xfrm>
            <a:off x="3059832" y="1844824"/>
            <a:ext cx="1701381" cy="1276036"/>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3203848" y="2062680"/>
            <a:ext cx="1152128" cy="646240"/>
          </a:xfrm>
          <a:prstGeom prst="rect">
            <a:avLst/>
          </a:prstGeom>
          <a:noFill/>
          <a:ln w="19050">
            <a:noFill/>
          </a:ln>
        </p:spPr>
        <p:txBody>
          <a:bodyPr wrap="square" lIns="0" tIns="0" rIns="0" bIns="0" rtlCol="0" anchor="ctr">
            <a:noAutofit/>
          </a:bodyPr>
          <a:lstStyle/>
          <a:p>
            <a:r>
              <a:rPr lang="en-CA" sz="1400" dirty="0" smtClean="0">
                <a:solidFill>
                  <a:srgbClr val="777777"/>
                </a:solidFill>
                <a:latin typeface="Arial" panose="020B0604020202020204" pitchFamily="34" charset="0"/>
                <a:cs typeface="Arial" panose="020B0604020202020204" pitchFamily="34" charset="0"/>
              </a:rPr>
              <a:t>Financial considerations</a:t>
            </a:r>
            <a:endParaRPr lang="en-CA" sz="1400" dirty="0">
              <a:solidFill>
                <a:srgbClr val="7777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59022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b="44882"/>
          <a:stretch/>
        </p:blipFill>
        <p:spPr>
          <a:xfrm>
            <a:off x="3" y="0"/>
            <a:ext cx="9143997" cy="5040000"/>
          </a:xfrm>
          <a:prstGeom prst="rect">
            <a:avLst/>
          </a:prstGeom>
        </p:spPr>
      </p:pic>
      <p:grpSp>
        <p:nvGrpSpPr>
          <p:cNvPr id="16" name="Group 15"/>
          <p:cNvGrpSpPr/>
          <p:nvPr/>
        </p:nvGrpSpPr>
        <p:grpSpPr>
          <a:xfrm>
            <a:off x="97065" y="114911"/>
            <a:ext cx="2880000" cy="2880000"/>
            <a:chOff x="-304800" y="288832"/>
            <a:chExt cx="4587968" cy="4587968"/>
          </a:xfrm>
        </p:grpSpPr>
        <p:sp>
          <p:nvSpPr>
            <p:cNvPr id="18" name="Oval 17"/>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9" name="Oval 18"/>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20" name="Title 1"/>
          <p:cNvSpPr txBox="1">
            <a:spLocks/>
          </p:cNvSpPr>
          <p:nvPr/>
        </p:nvSpPr>
        <p:spPr>
          <a:xfrm>
            <a:off x="617146" y="762983"/>
            <a:ext cx="2072207" cy="1584176"/>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CA" dirty="0">
                <a:solidFill>
                  <a:schemeClr val="bg1"/>
                </a:solidFill>
              </a:rPr>
              <a:t>The four keys to longevity</a:t>
            </a:r>
            <a:endParaRPr lang="en-US" dirty="0"/>
          </a:p>
        </p:txBody>
      </p:sp>
    </p:spTree>
    <p:extLst>
      <p:ext uri="{BB962C8B-B14F-4D97-AF65-F5344CB8AC3E}">
        <p14:creationId xmlns:p14="http://schemas.microsoft.com/office/powerpoint/2010/main" val="3937329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CA" dirty="0" smtClean="0"/>
              <a:t>Keys to Longevity</a:t>
            </a:r>
            <a:endParaRPr lang="en-US" dirty="0"/>
          </a:p>
        </p:txBody>
      </p:sp>
      <p:sp>
        <p:nvSpPr>
          <p:cNvPr id="3" name="Content Placeholder 2"/>
          <p:cNvSpPr>
            <a:spLocks noGrp="1"/>
          </p:cNvSpPr>
          <p:nvPr>
            <p:ph idx="1"/>
          </p:nvPr>
        </p:nvSpPr>
        <p:spPr>
          <a:prstGeom prst="rect">
            <a:avLst/>
          </a:prstGeom>
        </p:spPr>
        <p:txBody>
          <a:bodyPr>
            <a:normAutofit/>
          </a:bodyPr>
          <a:lstStyle/>
          <a:p>
            <a:pPr marL="0" indent="0">
              <a:buNone/>
            </a:pPr>
            <a:r>
              <a:rPr lang="en-US" dirty="0" smtClean="0"/>
              <a:t>The keys to living longer include having a healthy:</a:t>
            </a:r>
          </a:p>
        </p:txBody>
      </p:sp>
      <p:sp>
        <p:nvSpPr>
          <p:cNvPr id="4" name="Slide Number Placeholder 3"/>
          <p:cNvSpPr>
            <a:spLocks noGrp="1"/>
          </p:cNvSpPr>
          <p:nvPr>
            <p:ph type="sldNum" sz="quarter" idx="12"/>
          </p:nvPr>
        </p:nvSpPr>
        <p:spPr/>
        <p:txBody>
          <a:bodyPr/>
          <a:lstStyle/>
          <a:p>
            <a:fld id="{04715328-A023-4616-83CC-6596B4A26AC7}" type="slidenum">
              <a:rPr lang="en-CA" smtClean="0"/>
              <a:t>7</a:t>
            </a:fld>
            <a:endParaRPr lang="en-CA"/>
          </a:p>
        </p:txBody>
      </p:sp>
      <p:grpSp>
        <p:nvGrpSpPr>
          <p:cNvPr id="8" name="Group 7"/>
          <p:cNvGrpSpPr/>
          <p:nvPr/>
        </p:nvGrpSpPr>
        <p:grpSpPr>
          <a:xfrm>
            <a:off x="2051720" y="1700808"/>
            <a:ext cx="5186155" cy="4397664"/>
            <a:chOff x="2380626" y="1354680"/>
            <a:chExt cx="6307329" cy="5348378"/>
          </a:xfrm>
        </p:grpSpPr>
        <p:sp>
          <p:nvSpPr>
            <p:cNvPr id="17" name="Oval 16"/>
            <p:cNvSpPr/>
            <p:nvPr/>
          </p:nvSpPr>
          <p:spPr>
            <a:xfrm>
              <a:off x="3957558" y="2750579"/>
              <a:ext cx="2827727" cy="2827727"/>
            </a:xfrm>
            <a:prstGeom prst="ellipse">
              <a:avLst/>
            </a:prstGeom>
            <a:noFill/>
            <a:ln w="12700">
              <a:solidFill>
                <a:srgbClr val="777777"/>
              </a:solidFill>
            </a:ln>
          </p:spPr>
          <p:txBody>
            <a:bodyPr wrap="none" lIns="0" tIns="0" rIns="0" bIns="0" anchor="ctr">
              <a:noAutofit/>
            </a:bodyPr>
            <a:lstStyle/>
            <a:p>
              <a:pPr algn="ctr"/>
              <a:endParaRPr lang="en-CA" sz="1600" dirty="0">
                <a:solidFill>
                  <a:srgbClr val="0079C1"/>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0092" y="4572273"/>
              <a:ext cx="1620000" cy="162000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0092" y="1869057"/>
              <a:ext cx="1620000" cy="16200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3354409"/>
              <a:ext cx="1620069" cy="162006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4048" y="3354443"/>
              <a:ext cx="1620000" cy="1620000"/>
            </a:xfrm>
            <a:prstGeom prst="rect">
              <a:avLst/>
            </a:prstGeom>
          </p:spPr>
        </p:pic>
        <p:sp>
          <p:nvSpPr>
            <p:cNvPr id="9" name="TextBox 8"/>
            <p:cNvSpPr txBox="1"/>
            <p:nvPr/>
          </p:nvSpPr>
          <p:spPr>
            <a:xfrm>
              <a:off x="2380626" y="3980427"/>
              <a:ext cx="990280" cy="36803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Mind</a:t>
              </a:r>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4618275" y="6253882"/>
              <a:ext cx="1582536" cy="449176"/>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Finances</a:t>
              </a:r>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7467236" y="3841278"/>
              <a:ext cx="1220719"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Social Life</a:t>
              </a:r>
              <a:endParaRPr lang="en-US" dirty="0">
                <a:latin typeface="Arial" panose="020B0604020202020204" pitchFamily="34" charset="0"/>
                <a:cs typeface="Arial" panose="020B0604020202020204" pitchFamily="34" charset="0"/>
              </a:endParaRPr>
            </a:p>
          </p:txBody>
        </p:sp>
        <p:sp>
          <p:nvSpPr>
            <p:cNvPr id="12" name="TextBox 11"/>
            <p:cNvSpPr txBox="1"/>
            <p:nvPr/>
          </p:nvSpPr>
          <p:spPr>
            <a:xfrm>
              <a:off x="4849235" y="1354680"/>
              <a:ext cx="1094752" cy="369333"/>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Body</a:t>
              </a: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900555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CA" dirty="0" smtClean="0"/>
              <a:t>Biggest concerns about </a:t>
            </a:r>
            <a:r>
              <a:rPr lang="en-CA" dirty="0"/>
              <a:t>l</a:t>
            </a:r>
            <a:r>
              <a:rPr lang="en-CA" dirty="0" smtClean="0"/>
              <a:t>iving to 100</a:t>
            </a:r>
            <a:endParaRPr lang="en-CA" dirty="0"/>
          </a:p>
        </p:txBody>
      </p:sp>
      <p:sp>
        <p:nvSpPr>
          <p:cNvPr id="3" name="Slide Number Placeholder 2"/>
          <p:cNvSpPr>
            <a:spLocks noGrp="1"/>
          </p:cNvSpPr>
          <p:nvPr>
            <p:ph type="sldNum" sz="quarter" idx="12"/>
          </p:nvPr>
        </p:nvSpPr>
        <p:spPr/>
        <p:txBody>
          <a:bodyPr/>
          <a:lstStyle/>
          <a:p>
            <a:fld id="{A0845B0E-D3F5-47B9-AE83-5809F6A9F2F6}" type="slidenum">
              <a:rPr lang="en-CA" smtClean="0"/>
              <a:t>8</a:t>
            </a:fld>
            <a:endParaRPr lang="en-CA"/>
          </a:p>
        </p:txBody>
      </p:sp>
      <p:graphicFrame>
        <p:nvGraphicFramePr>
          <p:cNvPr id="8" name="Chart 7"/>
          <p:cNvGraphicFramePr/>
          <p:nvPr>
            <p:extLst>
              <p:ext uri="{D42A27DB-BD31-4B8C-83A1-F6EECF244321}">
                <p14:modId xmlns:p14="http://schemas.microsoft.com/office/powerpoint/2010/main" val="2294679716"/>
              </p:ext>
            </p:extLst>
          </p:nvPr>
        </p:nvGraphicFramePr>
        <p:xfrm>
          <a:off x="467544" y="1145648"/>
          <a:ext cx="8297291"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467544" y="5972824"/>
            <a:ext cx="6845773" cy="246221"/>
          </a:xfrm>
          <a:prstGeom prst="rect">
            <a:avLst/>
          </a:prstGeom>
        </p:spPr>
        <p:txBody>
          <a:bodyPr wrap="square">
            <a:spAutoFit/>
          </a:bodyPr>
          <a:lstStyle/>
          <a:p>
            <a:pPr lvl="0"/>
            <a:r>
              <a:rPr lang="en-CA" sz="1000" dirty="0" smtClean="0">
                <a:solidFill>
                  <a:srgbClr val="777777"/>
                </a:solidFill>
                <a:latin typeface="Arial" panose="020B0604020202020204" pitchFamily="34" charset="0"/>
                <a:cs typeface="Arial" panose="020B0604020202020204" pitchFamily="34" charset="0"/>
              </a:rPr>
              <a:t>Source: BMO Wealth Institute survey by Pollara, March 2014</a:t>
            </a:r>
          </a:p>
        </p:txBody>
      </p:sp>
      <p:sp>
        <p:nvSpPr>
          <p:cNvPr id="11" name="TextBox 10"/>
          <p:cNvSpPr txBox="1"/>
          <p:nvPr/>
        </p:nvSpPr>
        <p:spPr>
          <a:xfrm>
            <a:off x="5275709" y="1022538"/>
            <a:ext cx="1152128" cy="246221"/>
          </a:xfrm>
          <a:prstGeom prst="rect">
            <a:avLst/>
          </a:prstGeom>
          <a:noFill/>
        </p:spPr>
        <p:txBody>
          <a:bodyPr wrap="square" rtlCol="0">
            <a:spAutoFit/>
          </a:bodyPr>
          <a:lstStyle/>
          <a:p>
            <a:pPr algn="r"/>
            <a:r>
              <a:rPr lang="en-CA" sz="1000" dirty="0" smtClean="0">
                <a:solidFill>
                  <a:srgbClr val="777777"/>
                </a:solidFill>
                <a:latin typeface="Arial" panose="020B0604020202020204" pitchFamily="34" charset="0"/>
                <a:cs typeface="Arial" panose="020B0604020202020204" pitchFamily="34" charset="0"/>
              </a:rPr>
              <a:t>(percent)</a:t>
            </a:r>
            <a:endParaRPr lang="en-CA" sz="1000" dirty="0">
              <a:solidFill>
                <a:srgbClr val="77777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696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8716" b="8716"/>
          <a:stretch/>
        </p:blipFill>
        <p:spPr>
          <a:xfrm>
            <a:off x="-15596" y="0"/>
            <a:ext cx="9159595" cy="5040000"/>
          </a:xfrm>
          <a:prstGeom prst="rect">
            <a:avLst/>
          </a:prstGeom>
        </p:spPr>
      </p:pic>
      <p:sp>
        <p:nvSpPr>
          <p:cNvPr id="25" name="Content Placeholder 3"/>
          <p:cNvSpPr txBox="1">
            <a:spLocks/>
          </p:cNvSpPr>
          <p:nvPr/>
        </p:nvSpPr>
        <p:spPr>
          <a:xfrm>
            <a:off x="5940152" y="2521383"/>
            <a:ext cx="1872208" cy="1872208"/>
          </a:xfrm>
          <a:prstGeom prst="ellipse">
            <a:avLst/>
          </a:prstGeom>
          <a:solidFill>
            <a:srgbClr val="0079C1">
              <a:alpha val="74902"/>
            </a:srgbClr>
          </a:solidFill>
        </p:spPr>
        <p:txBody>
          <a:bodyPr vert="horz" lIns="72000" tIns="72000" rIns="72000" bIns="72000" rtlCol="0" anchor="ctr">
            <a:noAutofit/>
          </a:bodyPr>
          <a:lstStyle>
            <a:lvl1pPr marL="342900" indent="-342900" algn="l" defTabSz="914400" rtl="0" eaLnBrk="1" latinLnBrk="0" hangingPunct="1">
              <a:spcBef>
                <a:spcPct val="20000"/>
              </a:spcBef>
              <a:buFont typeface="Arial" panose="020B0604020202020204" pitchFamily="34" charset="0"/>
              <a:buChar char="•"/>
              <a:defRPr lang="en-US" sz="2000" kern="1200" dirty="0" smtClean="0">
                <a:solidFill>
                  <a:schemeClr val="tx1"/>
                </a:solidFill>
                <a:latin typeface="Arial"/>
                <a:ea typeface="+mn-ea"/>
                <a:cs typeface="Arial"/>
              </a:defRPr>
            </a:lvl1pPr>
            <a:lvl2pPr marL="682625" indent="-4572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2pPr>
            <a:lvl3pPr marL="801688"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3pPr>
            <a:lvl4pPr marL="1027112" indent="-3429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4pPr>
            <a:lvl5pPr marL="2057400" indent="-228600" algn="l" defTabSz="914400" rtl="0" eaLnBrk="1" latinLnBrk="0" hangingPunct="1">
              <a:spcBef>
                <a:spcPct val="20000"/>
              </a:spcBef>
              <a:buFont typeface="Arial" panose="020B0604020202020204" pitchFamily="34" charset="0"/>
              <a:buChar char="»"/>
              <a:defRPr lang="en-US" sz="1600" kern="1200" dirty="0" smtClean="0">
                <a:solidFill>
                  <a:schemeClr val="tx1"/>
                </a:solidFill>
                <a:latin typeface="Arial"/>
                <a:ea typeface="+mn-ea"/>
                <a:cs typeface="Arial"/>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1169988" indent="-276225"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9pPr>
          </a:lstStyle>
          <a:p>
            <a:pPr marL="0" indent="0" algn="ctr">
              <a:buFont typeface="Arial" panose="020B0604020202020204" pitchFamily="34" charset="0"/>
              <a:buNone/>
            </a:pPr>
            <a:r>
              <a:rPr lang="en-CA" sz="2400" dirty="0" smtClean="0">
                <a:solidFill>
                  <a:schemeClr val="bg1"/>
                </a:solidFill>
              </a:rPr>
              <a:t>Healthy body</a:t>
            </a:r>
            <a:endParaRPr lang="en-CA" sz="1800" dirty="0">
              <a:solidFill>
                <a:schemeClr val="bg1"/>
              </a:solidFill>
            </a:endParaRPr>
          </a:p>
        </p:txBody>
      </p:sp>
      <p:grpSp>
        <p:nvGrpSpPr>
          <p:cNvPr id="21" name="Group 20"/>
          <p:cNvGrpSpPr/>
          <p:nvPr/>
        </p:nvGrpSpPr>
        <p:grpSpPr>
          <a:xfrm>
            <a:off x="6084168" y="113190"/>
            <a:ext cx="2880000" cy="2880000"/>
            <a:chOff x="-304800" y="288832"/>
            <a:chExt cx="4587968" cy="4587968"/>
          </a:xfrm>
        </p:grpSpPr>
        <p:sp>
          <p:nvSpPr>
            <p:cNvPr id="22" name="Oval 21"/>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23" name="Oval 22"/>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24" name="Title 1"/>
          <p:cNvSpPr txBox="1">
            <a:spLocks/>
          </p:cNvSpPr>
          <p:nvPr/>
        </p:nvSpPr>
        <p:spPr>
          <a:xfrm>
            <a:off x="6604249" y="761262"/>
            <a:ext cx="2072207" cy="1584176"/>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en-CA" dirty="0">
                <a:solidFill>
                  <a:schemeClr val="bg1"/>
                </a:solidFill>
              </a:rPr>
              <a:t>The four keys to longevity</a:t>
            </a:r>
            <a:endParaRPr lang="en-US" dirty="0"/>
          </a:p>
        </p:txBody>
      </p:sp>
    </p:spTree>
    <p:extLst>
      <p:ext uri="{BB962C8B-B14F-4D97-AF65-F5344CB8AC3E}">
        <p14:creationId xmlns:p14="http://schemas.microsoft.com/office/powerpoint/2010/main" val="2392337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9105</TotalTime>
  <Words>7607</Words>
  <Application>Microsoft Office PowerPoint</Application>
  <PresentationFormat>On-screen Show (4:3)</PresentationFormat>
  <Paragraphs>658</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Custom Design</vt:lpstr>
      <vt:lpstr>Important wealth topics that matter to you</vt:lpstr>
      <vt:lpstr>PowerPoint Presentation</vt:lpstr>
      <vt:lpstr>PowerPoint Presentation</vt:lpstr>
      <vt:lpstr>Longevity by the numbers</vt:lpstr>
      <vt:lpstr>Agenda</vt:lpstr>
      <vt:lpstr>PowerPoint Presentation</vt:lpstr>
      <vt:lpstr>Keys to Longevity</vt:lpstr>
      <vt:lpstr>Biggest concerns about living to 100</vt:lpstr>
      <vt:lpstr>PowerPoint Presentation</vt:lpstr>
      <vt:lpstr>Healthy body: specific tips</vt:lpstr>
      <vt:lpstr>PowerPoint Presentation</vt:lpstr>
      <vt:lpstr>Healthy mind: specific tips</vt:lpstr>
      <vt:lpstr>PowerPoint Presentation</vt:lpstr>
      <vt:lpstr>PowerPoint Presentation</vt:lpstr>
      <vt:lpstr>Healthy Social Life: specific tips</vt:lpstr>
      <vt:lpstr>New activities during old age</vt:lpstr>
      <vt:lpstr>PowerPoint Presentation</vt:lpstr>
      <vt:lpstr>Key Risks That Impact Retirement</vt:lpstr>
      <vt:lpstr>Longevity Risk</vt:lpstr>
      <vt:lpstr>Inflation Risk</vt:lpstr>
      <vt:lpstr>Inflation Risk: Cash is safe but can it be too safe?</vt:lpstr>
      <vt:lpstr>Market Risk</vt:lpstr>
      <vt:lpstr>Health Care and Long-term Care Risk</vt:lpstr>
      <vt:lpstr>Health Care and Long-term Care Risk</vt:lpstr>
      <vt:lpstr>PowerPoint Presentation</vt:lpstr>
      <vt:lpstr>Are you prepared for retirement?</vt:lpstr>
      <vt:lpstr>Steps to prepare for retirement</vt:lpstr>
      <vt:lpstr>Mitigate Inflation Risk: BMO Dividend Fund</vt:lpstr>
      <vt:lpstr>Mitigate Market Risk: BMO SelectTrustTM Portfolios</vt:lpstr>
      <vt:lpstr>Financial planning keeps you on track</vt:lpstr>
      <vt:lpstr>The value of professional advice</vt:lpstr>
      <vt:lpstr>Summary </vt:lpstr>
      <vt:lpstr>Summary</vt:lpstr>
      <vt:lpstr>Get a copy of our report</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Tanya Sampson</cp:lastModifiedBy>
  <cp:revision>402</cp:revision>
  <dcterms:created xsi:type="dcterms:W3CDTF">2014-11-13T19:59:14Z</dcterms:created>
  <dcterms:modified xsi:type="dcterms:W3CDTF">2015-10-21T15:12:40Z</dcterms:modified>
</cp:coreProperties>
</file>